
<file path=[Content_Types].xml><?xml version="1.0" encoding="utf-8"?>
<Types xmlns="http://schemas.openxmlformats.org/package/2006/content-types">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
  </p:notesMasterIdLst>
  <p:sldIdLst>
    <p:sldId id="257" r:id="rId2"/>
    <p:sldId id="258" r:id="rId3"/>
    <p:sldId id="259" r:id="rId4"/>
    <p:sldId id="260" r:id="rId5"/>
    <p:sldId id="262"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simm" initials="l" lastIdx="1" clrIdx="0">
    <p:extLst>
      <p:ext uri="{19B8F6BF-5375-455C-9EA6-DF929625EA0E}">
        <p15:presenceInfo xmlns:p15="http://schemas.microsoft.com/office/powerpoint/2012/main" userId="lsim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55" autoAdjust="0"/>
    <p:restoredTop sz="94660"/>
  </p:normalViewPr>
  <p:slideViewPr>
    <p:cSldViewPr snapToGrid="0">
      <p:cViewPr varScale="1">
        <p:scale>
          <a:sx n="70" d="100"/>
          <a:sy n="70" d="100"/>
        </p:scale>
        <p:origin x="7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2-27T12:43:15.383" idx="1">
    <p:pos x="10" y="10"/>
    <p:text/>
    <p:extLst>
      <p:ext uri="{C676402C-5697-4E1C-873F-D02D1690AC5C}">
        <p15:threadingInfo xmlns:p15="http://schemas.microsoft.com/office/powerpoint/2012/main" timeZoneBias="3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84B6E1-A127-4FEF-8E6F-0F2DC3FFE17F}" type="datetimeFigureOut">
              <a:rPr lang="en-US" smtClean="0"/>
              <a:t>13-Aug-20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CC129C-2291-42D1-8730-E4FD6BB7BCEA}" type="slidenum">
              <a:rPr lang="en-US" smtClean="0"/>
              <a:t>‹#›</a:t>
            </a:fld>
            <a:endParaRPr lang="en-US"/>
          </a:p>
        </p:txBody>
      </p:sp>
    </p:spTree>
    <p:extLst>
      <p:ext uri="{BB962C8B-B14F-4D97-AF65-F5344CB8AC3E}">
        <p14:creationId xmlns:p14="http://schemas.microsoft.com/office/powerpoint/2010/main" val="2519637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so many different symptoms that a person that is struggling with PSTD suffers with. This disorder is caused by trauma whether it is from being in the services and having to experience war, sexual assault and even medical trauma. </a:t>
            </a:r>
          </a:p>
        </p:txBody>
      </p:sp>
      <p:sp>
        <p:nvSpPr>
          <p:cNvPr id="4" name="Slide Number Placeholder 3"/>
          <p:cNvSpPr>
            <a:spLocks noGrp="1"/>
          </p:cNvSpPr>
          <p:nvPr>
            <p:ph type="sldNum" sz="quarter" idx="5"/>
          </p:nvPr>
        </p:nvSpPr>
        <p:spPr/>
        <p:txBody>
          <a:bodyPr/>
          <a:lstStyle/>
          <a:p>
            <a:fld id="{85CC129C-2291-42D1-8730-E4FD6BB7BCEA}" type="slidenum">
              <a:rPr lang="en-US" smtClean="0"/>
              <a:t>1</a:t>
            </a:fld>
            <a:endParaRPr lang="en-US"/>
          </a:p>
        </p:txBody>
      </p:sp>
    </p:spTree>
    <p:extLst>
      <p:ext uri="{BB962C8B-B14F-4D97-AF65-F5344CB8AC3E}">
        <p14:creationId xmlns:p14="http://schemas.microsoft.com/office/powerpoint/2010/main" val="433946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causes of PSTD can stem from so many events in life that has effected some one. </a:t>
            </a:r>
            <a:r>
              <a:rPr lang="en-US" sz="1200" u="none" strike="noStrike" kern="1200" dirty="0">
                <a:solidFill>
                  <a:schemeClr val="tx1"/>
                </a:solidFill>
                <a:effectLst/>
                <a:latin typeface="+mn-lt"/>
                <a:ea typeface="+mn-ea"/>
                <a:cs typeface="+mn-cs"/>
              </a:rPr>
              <a:t>PTSD can involve direct exposure to one or more of these events, witnessing such an event, or hearing about someone close to them experiencing such an event.</a:t>
            </a:r>
            <a:endParaRPr lang="en-US" dirty="0"/>
          </a:p>
        </p:txBody>
      </p:sp>
      <p:sp>
        <p:nvSpPr>
          <p:cNvPr id="4" name="Slide Number Placeholder 3"/>
          <p:cNvSpPr>
            <a:spLocks noGrp="1"/>
          </p:cNvSpPr>
          <p:nvPr>
            <p:ph type="sldNum" sz="quarter" idx="5"/>
          </p:nvPr>
        </p:nvSpPr>
        <p:spPr/>
        <p:txBody>
          <a:bodyPr/>
          <a:lstStyle/>
          <a:p>
            <a:fld id="{85CC129C-2291-42D1-8730-E4FD6BB7BCEA}" type="slidenum">
              <a:rPr lang="en-US" smtClean="0"/>
              <a:t>2</a:t>
            </a:fld>
            <a:endParaRPr lang="en-US"/>
          </a:p>
        </p:txBody>
      </p:sp>
    </p:spTree>
    <p:extLst>
      <p:ext uri="{BB962C8B-B14F-4D97-AF65-F5344CB8AC3E}">
        <p14:creationId xmlns:p14="http://schemas.microsoft.com/office/powerpoint/2010/main" val="3405789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Treatment begins with psychoeducation regarding PTSD, thoughts, and emotions. The patient becomes more aware of the relationship between thoughts and emotions and begins to identify “automatic thoughts” that may be maintaining the PTSD symptoms. The patient writes an impact statement that details current understanding of why the traumatic event occurred and the impact it has had on beliefs about self, others, and the world.</a:t>
            </a:r>
            <a:endParaRPr lang="en-US" dirty="0"/>
          </a:p>
        </p:txBody>
      </p:sp>
      <p:sp>
        <p:nvSpPr>
          <p:cNvPr id="4" name="Slide Number Placeholder 3"/>
          <p:cNvSpPr>
            <a:spLocks noGrp="1"/>
          </p:cNvSpPr>
          <p:nvPr>
            <p:ph type="sldNum" sz="quarter" idx="5"/>
          </p:nvPr>
        </p:nvSpPr>
        <p:spPr/>
        <p:txBody>
          <a:bodyPr/>
          <a:lstStyle/>
          <a:p>
            <a:fld id="{85CC129C-2291-42D1-8730-E4FD6BB7BCEA}" type="slidenum">
              <a:rPr lang="en-US" smtClean="0"/>
              <a:t>3</a:t>
            </a:fld>
            <a:endParaRPr lang="en-US"/>
          </a:p>
        </p:txBody>
      </p:sp>
    </p:spTree>
    <p:extLst>
      <p:ext uri="{BB962C8B-B14F-4D97-AF65-F5344CB8AC3E}">
        <p14:creationId xmlns:p14="http://schemas.microsoft.com/office/powerpoint/2010/main" val="555970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Prolonged exposure is a specific type of cognitive behavioral therapy that teaches individuals to gradually approach trauma-related memories, feelings, and situations. Individuals work with their therapist in a safe, graduated fashion to face stimuli and situations that evoke fear and remind them of the trauma to increase their comfort and reduce their fear.</a:t>
            </a:r>
            <a:endParaRPr lang="en-US" dirty="0"/>
          </a:p>
        </p:txBody>
      </p:sp>
      <p:sp>
        <p:nvSpPr>
          <p:cNvPr id="4" name="Slide Number Placeholder 3"/>
          <p:cNvSpPr>
            <a:spLocks noGrp="1"/>
          </p:cNvSpPr>
          <p:nvPr>
            <p:ph type="sldNum" sz="quarter" idx="5"/>
          </p:nvPr>
        </p:nvSpPr>
        <p:spPr/>
        <p:txBody>
          <a:bodyPr/>
          <a:lstStyle/>
          <a:p>
            <a:fld id="{85CC129C-2291-42D1-8730-E4FD6BB7BCEA}" type="slidenum">
              <a:rPr lang="en-US" smtClean="0"/>
              <a:t>4</a:t>
            </a:fld>
            <a:endParaRPr lang="en-US"/>
          </a:p>
        </p:txBody>
      </p:sp>
    </p:spTree>
    <p:extLst>
      <p:ext uri="{BB962C8B-B14F-4D97-AF65-F5344CB8AC3E}">
        <p14:creationId xmlns:p14="http://schemas.microsoft.com/office/powerpoint/2010/main" val="114302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model includes both military personnel and veterans in a “system of systems.” This is a novel aspect of our model, since many policies implemented at the military level will potentially influence (and may have side effects on) veterans and the Department of Veterans Affairs. The model is first validated by replicating the historical data on PTSD prevalence among military personnel and veterans from 2000 to 2014 (datasets from the Department of Defense, the Institute of Medicine, the Department of Veterans Affairs, and other sources).</a:t>
            </a:r>
            <a:endParaRPr lang="en-US" dirty="0"/>
          </a:p>
        </p:txBody>
      </p:sp>
      <p:sp>
        <p:nvSpPr>
          <p:cNvPr id="4" name="Slide Number Placeholder 3"/>
          <p:cNvSpPr>
            <a:spLocks noGrp="1"/>
          </p:cNvSpPr>
          <p:nvPr>
            <p:ph type="sldNum" sz="quarter" idx="5"/>
          </p:nvPr>
        </p:nvSpPr>
        <p:spPr/>
        <p:txBody>
          <a:bodyPr/>
          <a:lstStyle/>
          <a:p>
            <a:fld id="{85CC129C-2291-42D1-8730-E4FD6BB7BCEA}" type="slidenum">
              <a:rPr lang="en-US" smtClean="0"/>
              <a:t>5</a:t>
            </a:fld>
            <a:endParaRPr lang="en-US"/>
          </a:p>
        </p:txBody>
      </p:sp>
    </p:spTree>
    <p:extLst>
      <p:ext uri="{BB962C8B-B14F-4D97-AF65-F5344CB8AC3E}">
        <p14:creationId xmlns:p14="http://schemas.microsoft.com/office/powerpoint/2010/main" val="3810947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xmlns=""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xmlns=""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xmlns=""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xmlns="" id="{E11CD474-E5E1-4D01-97F6-0C9FC09332C0}"/>
              </a:ext>
            </a:extLst>
          </p:cNvPr>
          <p:cNvSpPr>
            <a:spLocks noGrp="1"/>
          </p:cNvSpPr>
          <p:nvPr>
            <p:ph type="dt" sz="half" idx="10"/>
          </p:nvPr>
        </p:nvSpPr>
        <p:spPr/>
        <p:txBody>
          <a:bodyPr/>
          <a:lstStyle/>
          <a:p>
            <a:fld id="{72345051-2045-45DA-935E-2E3CA1A69ADC}" type="datetimeFigureOut">
              <a:rPr lang="en-US" smtClean="0"/>
              <a:t>13-Aug-20</a:t>
            </a:fld>
            <a:endParaRPr lang="en-US"/>
          </a:p>
        </p:txBody>
      </p:sp>
      <p:sp>
        <p:nvSpPr>
          <p:cNvPr id="5" name="Footer Placeholder 4">
            <a:extLst>
              <a:ext uri="{FF2B5EF4-FFF2-40B4-BE49-F238E27FC236}">
                <a16:creationId xmlns:a16="http://schemas.microsoft.com/office/drawing/2014/main" xmlns=""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38355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82A61642-BFBA-48AE-A29C-C2AA7386AE95}"/>
              </a:ext>
            </a:extLst>
          </p:cNvPr>
          <p:cNvSpPr>
            <a:spLocks noGrp="1"/>
          </p:cNvSpPr>
          <p:nvPr>
            <p:ph type="dt" sz="half" idx="10"/>
          </p:nvPr>
        </p:nvSpPr>
        <p:spPr/>
        <p:txBody>
          <a:bodyPr/>
          <a:lstStyle/>
          <a:p>
            <a:fld id="{72345051-2045-45DA-935E-2E3CA1A69ADC}" type="datetimeFigureOut">
              <a:rPr lang="en-US" smtClean="0"/>
              <a:t>13-Aug-20</a:t>
            </a:fld>
            <a:endParaRPr lang="en-US"/>
          </a:p>
        </p:txBody>
      </p:sp>
      <p:sp>
        <p:nvSpPr>
          <p:cNvPr id="5" name="Footer Placeholder 4">
            <a:extLst>
              <a:ext uri="{FF2B5EF4-FFF2-40B4-BE49-F238E27FC236}">
                <a16:creationId xmlns:a16="http://schemas.microsoft.com/office/drawing/2014/main" xmlns=""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xmlns=""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3377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2BF300D-5CBE-47E9-A193-E23C8314D0EA}"/>
              </a:ext>
            </a:extLst>
          </p:cNvPr>
          <p:cNvSpPr>
            <a:spLocks noGrp="1"/>
          </p:cNvSpPr>
          <p:nvPr>
            <p:ph type="dt" sz="half" idx="10"/>
          </p:nvPr>
        </p:nvSpPr>
        <p:spPr/>
        <p:txBody>
          <a:bodyPr/>
          <a:lstStyle/>
          <a:p>
            <a:fld id="{72345051-2045-45DA-935E-2E3CA1A69ADC}" type="datetimeFigureOut">
              <a:rPr lang="en-US" smtClean="0"/>
              <a:t>13-Aug-20</a:t>
            </a:fld>
            <a:endParaRPr lang="en-US"/>
          </a:p>
        </p:txBody>
      </p:sp>
      <p:sp>
        <p:nvSpPr>
          <p:cNvPr id="5" name="Footer Placeholder 4">
            <a:extLst>
              <a:ext uri="{FF2B5EF4-FFF2-40B4-BE49-F238E27FC236}">
                <a16:creationId xmlns:a16="http://schemas.microsoft.com/office/drawing/2014/main" xmlns=""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xmlns=""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01919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xmlns=""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xmlns="" id="{E9032FCA-14C6-4497-9C27-3F58062442CE}"/>
              </a:ext>
            </a:extLst>
          </p:cNvPr>
          <p:cNvSpPr>
            <a:spLocks noGrp="1"/>
          </p:cNvSpPr>
          <p:nvPr>
            <p:ph type="dt" sz="half" idx="10"/>
          </p:nvPr>
        </p:nvSpPr>
        <p:spPr/>
        <p:txBody>
          <a:bodyPr/>
          <a:lstStyle/>
          <a:p>
            <a:fld id="{72345051-2045-45DA-935E-2E3CA1A69ADC}" type="datetimeFigureOut">
              <a:rPr lang="en-US" smtClean="0"/>
              <a:t>13-Aug-20</a:t>
            </a:fld>
            <a:endParaRPr lang="en-US"/>
          </a:p>
        </p:txBody>
      </p:sp>
      <p:sp>
        <p:nvSpPr>
          <p:cNvPr id="6" name="Footer Placeholder 5">
            <a:extLst>
              <a:ext uri="{FF2B5EF4-FFF2-40B4-BE49-F238E27FC236}">
                <a16:creationId xmlns:a16="http://schemas.microsoft.com/office/drawing/2014/main" xmlns=""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xmlns=""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934675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xmlns=""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xmlns="" id="{4C9407CC-270D-4C98-B95C-7AE67D2E1913}"/>
              </a:ext>
            </a:extLst>
          </p:cNvPr>
          <p:cNvSpPr>
            <a:spLocks noGrp="1"/>
          </p:cNvSpPr>
          <p:nvPr>
            <p:ph type="dt" sz="half" idx="10"/>
          </p:nvPr>
        </p:nvSpPr>
        <p:spPr/>
        <p:txBody>
          <a:bodyPr/>
          <a:lstStyle/>
          <a:p>
            <a:fld id="{72345051-2045-45DA-935E-2E3CA1A69ADC}" type="datetimeFigureOut">
              <a:rPr lang="en-US" smtClean="0"/>
              <a:t>13-Aug-20</a:t>
            </a:fld>
            <a:endParaRPr lang="en-US"/>
          </a:p>
        </p:txBody>
      </p:sp>
      <p:sp>
        <p:nvSpPr>
          <p:cNvPr id="8" name="Footer Placeholder 7">
            <a:extLst>
              <a:ext uri="{FF2B5EF4-FFF2-40B4-BE49-F238E27FC236}">
                <a16:creationId xmlns:a16="http://schemas.microsoft.com/office/drawing/2014/main" xmlns=""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xmlns=""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533450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xmlns="" id="{C6FD9A32-9C83-452B-BC69-CC6E95D3C93C}"/>
              </a:ext>
            </a:extLst>
          </p:cNvPr>
          <p:cNvSpPr>
            <a:spLocks noGrp="1"/>
          </p:cNvSpPr>
          <p:nvPr>
            <p:ph type="dt" sz="half" idx="10"/>
          </p:nvPr>
        </p:nvSpPr>
        <p:spPr/>
        <p:txBody>
          <a:bodyPr/>
          <a:lstStyle/>
          <a:p>
            <a:fld id="{72345051-2045-45DA-935E-2E3CA1A69ADC}" type="datetimeFigureOut">
              <a:rPr lang="en-US" smtClean="0"/>
              <a:t>13-Aug-20</a:t>
            </a:fld>
            <a:endParaRPr lang="en-US"/>
          </a:p>
        </p:txBody>
      </p:sp>
      <p:sp>
        <p:nvSpPr>
          <p:cNvPr id="4" name="Footer Placeholder 3">
            <a:extLst>
              <a:ext uri="{FF2B5EF4-FFF2-40B4-BE49-F238E27FC236}">
                <a16:creationId xmlns:a16="http://schemas.microsoft.com/office/drawing/2014/main" xmlns=""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xmlns=""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241387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172816A0-77C4-4A3F-87BD-A7321E3C84D2}"/>
              </a:ext>
            </a:extLst>
          </p:cNvPr>
          <p:cNvSpPr>
            <a:spLocks noGrp="1"/>
          </p:cNvSpPr>
          <p:nvPr>
            <p:ph type="dt" sz="half" idx="10"/>
          </p:nvPr>
        </p:nvSpPr>
        <p:spPr/>
        <p:txBody>
          <a:bodyPr/>
          <a:lstStyle/>
          <a:p>
            <a:fld id="{72345051-2045-45DA-935E-2E3CA1A69ADC}" type="datetimeFigureOut">
              <a:rPr lang="en-US" smtClean="0"/>
              <a:t>13-Aug-20</a:t>
            </a:fld>
            <a:endParaRPr lang="en-US"/>
          </a:p>
        </p:txBody>
      </p:sp>
      <p:sp>
        <p:nvSpPr>
          <p:cNvPr id="3" name="Footer Placeholder 2">
            <a:extLst>
              <a:ext uri="{FF2B5EF4-FFF2-40B4-BE49-F238E27FC236}">
                <a16:creationId xmlns:a16="http://schemas.microsoft.com/office/drawing/2014/main" xmlns=""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152614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xmlns=""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584C988-A6DB-469A-B8AA-31866F36E83D}"/>
              </a:ext>
            </a:extLst>
          </p:cNvPr>
          <p:cNvSpPr>
            <a:spLocks noGrp="1"/>
          </p:cNvSpPr>
          <p:nvPr>
            <p:ph type="dt" sz="half" idx="10"/>
          </p:nvPr>
        </p:nvSpPr>
        <p:spPr/>
        <p:txBody>
          <a:bodyPr/>
          <a:lstStyle/>
          <a:p>
            <a:fld id="{72345051-2045-45DA-935E-2E3CA1A69ADC}" type="datetimeFigureOut">
              <a:rPr lang="en-US" smtClean="0"/>
              <a:t>13-Aug-20</a:t>
            </a:fld>
            <a:endParaRPr lang="en-US"/>
          </a:p>
        </p:txBody>
      </p:sp>
      <p:sp>
        <p:nvSpPr>
          <p:cNvPr id="6" name="Footer Placeholder 5">
            <a:extLst>
              <a:ext uri="{FF2B5EF4-FFF2-40B4-BE49-F238E27FC236}">
                <a16:creationId xmlns:a16="http://schemas.microsoft.com/office/drawing/2014/main" xmlns=""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xmlns=""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0015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xmlns=""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62C2F5B-DDDD-4E64-94A9-99E46F4B06A0}"/>
              </a:ext>
            </a:extLst>
          </p:cNvPr>
          <p:cNvSpPr>
            <a:spLocks noGrp="1"/>
          </p:cNvSpPr>
          <p:nvPr>
            <p:ph type="dt" sz="half" idx="10"/>
          </p:nvPr>
        </p:nvSpPr>
        <p:spPr/>
        <p:txBody>
          <a:bodyPr/>
          <a:lstStyle/>
          <a:p>
            <a:fld id="{72345051-2045-45DA-935E-2E3CA1A69ADC}" type="datetimeFigureOut">
              <a:rPr lang="en-US" smtClean="0"/>
              <a:t>13-Aug-20</a:t>
            </a:fld>
            <a:endParaRPr lang="en-US"/>
          </a:p>
        </p:txBody>
      </p:sp>
      <p:sp>
        <p:nvSpPr>
          <p:cNvPr id="6" name="Footer Placeholder 5">
            <a:extLst>
              <a:ext uri="{FF2B5EF4-FFF2-40B4-BE49-F238E27FC236}">
                <a16:creationId xmlns:a16="http://schemas.microsoft.com/office/drawing/2014/main" xmlns=""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xmlns=""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0021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4084D1E-BC98-44E4-8D2C-89CCDC293331}"/>
              </a:ext>
            </a:extLst>
          </p:cNvPr>
          <p:cNvSpPr>
            <a:spLocks noGrp="1"/>
          </p:cNvSpPr>
          <p:nvPr>
            <p:ph type="dt" sz="half" idx="10"/>
          </p:nvPr>
        </p:nvSpPr>
        <p:spPr/>
        <p:txBody>
          <a:bodyPr/>
          <a:lstStyle/>
          <a:p>
            <a:fld id="{72345051-2045-45DA-935E-2E3CA1A69ADC}" type="datetimeFigureOut">
              <a:rPr lang="en-US" smtClean="0"/>
              <a:t>13-Aug-20</a:t>
            </a:fld>
            <a:endParaRPr lang="en-US"/>
          </a:p>
        </p:txBody>
      </p:sp>
      <p:sp>
        <p:nvSpPr>
          <p:cNvPr id="5" name="Footer Placeholder 4">
            <a:extLst>
              <a:ext uri="{FF2B5EF4-FFF2-40B4-BE49-F238E27FC236}">
                <a16:creationId xmlns:a16="http://schemas.microsoft.com/office/drawing/2014/main" xmlns=""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17718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50BC931-E2BF-4C1D-91AA-89F82F8268B2}"/>
              </a:ext>
            </a:extLst>
          </p:cNvPr>
          <p:cNvSpPr>
            <a:spLocks noGrp="1"/>
          </p:cNvSpPr>
          <p:nvPr>
            <p:ph type="dt" sz="half" idx="10"/>
          </p:nvPr>
        </p:nvSpPr>
        <p:spPr/>
        <p:txBody>
          <a:bodyPr/>
          <a:lstStyle/>
          <a:p>
            <a:fld id="{72345051-2045-45DA-935E-2E3CA1A69ADC}" type="datetimeFigureOut">
              <a:rPr lang="en-US" smtClean="0"/>
              <a:t>13-Aug-20</a:t>
            </a:fld>
            <a:endParaRPr lang="en-US"/>
          </a:p>
        </p:txBody>
      </p:sp>
      <p:sp>
        <p:nvSpPr>
          <p:cNvPr id="5" name="Footer Placeholder 4">
            <a:extLst>
              <a:ext uri="{FF2B5EF4-FFF2-40B4-BE49-F238E27FC236}">
                <a16:creationId xmlns:a16="http://schemas.microsoft.com/office/drawing/2014/main" xmlns=""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201250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13-Aug-20</a:t>
            </a:fld>
            <a:endParaRPr lang="en-US"/>
          </a:p>
        </p:txBody>
      </p:sp>
      <p:sp>
        <p:nvSpPr>
          <p:cNvPr id="5" name="Footer Placeholder 4">
            <a:extLst>
              <a:ext uri="{FF2B5EF4-FFF2-40B4-BE49-F238E27FC236}">
                <a16:creationId xmlns:a16="http://schemas.microsoft.com/office/drawing/2014/main" xmlns=""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74472408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6" r:id="rId5"/>
    <p:sldLayoutId id="2147483680" r:id="rId6"/>
    <p:sldLayoutId id="2147483681" r:id="rId7"/>
    <p:sldLayoutId id="2147483682" r:id="rId8"/>
    <p:sldLayoutId id="2147483685" r:id="rId9"/>
    <p:sldLayoutId id="2147483683" r:id="rId10"/>
    <p:sldLayoutId id="2147483684" r:id="rId11"/>
  </p:sldLayoutIdLst>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drkathleenyoung.wordpress.com/2010/03/10/complex-ptsd/"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commons.wikimedia.org/wiki/file:dual_process_model.jp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en.wikiversity.org/wiki/Motivation_and_emotion/Book/2015/Stress_and_achievement_motivation"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apa.org/ptsd-guideline/treatments/prolonged-exposure" TargetMode="External"/><Relationship Id="rId2" Type="http://schemas.openxmlformats.org/officeDocument/2006/relationships/hyperlink" Target="https://journals.plos.org/plosone/article?id=10.1371/journal.pone.016140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8A799F-D4EC-48B6-ACF0-CCF0D02A059A}"/>
              </a:ext>
            </a:extLst>
          </p:cNvPr>
          <p:cNvSpPr>
            <a:spLocks noGrp="1"/>
          </p:cNvSpPr>
          <p:nvPr>
            <p:ph type="title"/>
          </p:nvPr>
        </p:nvSpPr>
        <p:spPr/>
        <p:txBody>
          <a:bodyPr/>
          <a:lstStyle/>
          <a:p>
            <a:pPr algn="ctr"/>
            <a:r>
              <a:rPr lang="en-US" dirty="0"/>
              <a:t>PSTD SYMPTOMS</a:t>
            </a:r>
          </a:p>
        </p:txBody>
      </p:sp>
      <p:sp>
        <p:nvSpPr>
          <p:cNvPr id="3" name="Content Placeholder 2">
            <a:extLst>
              <a:ext uri="{FF2B5EF4-FFF2-40B4-BE49-F238E27FC236}">
                <a16:creationId xmlns:a16="http://schemas.microsoft.com/office/drawing/2014/main" xmlns="" id="{1A5F1E22-14B7-4115-A861-23019C73E319}"/>
              </a:ext>
            </a:extLst>
          </p:cNvPr>
          <p:cNvSpPr>
            <a:spLocks noGrp="1"/>
          </p:cNvSpPr>
          <p:nvPr>
            <p:ph idx="1"/>
          </p:nvPr>
        </p:nvSpPr>
        <p:spPr/>
        <p:txBody>
          <a:bodyPr/>
          <a:lstStyle/>
          <a:p>
            <a:r>
              <a:rPr lang="en-US" dirty="0">
                <a:latin typeface="The Serif Hand Extrablack" panose="020B0604020202020204" pitchFamily="66" charset="0"/>
              </a:rPr>
              <a:t>Anger</a:t>
            </a:r>
          </a:p>
          <a:p>
            <a:r>
              <a:rPr lang="en-US" dirty="0">
                <a:latin typeface="The Serif Hand Extrablack" panose="020B0604020202020204" pitchFamily="66" charset="0"/>
              </a:rPr>
              <a:t>Depression</a:t>
            </a:r>
          </a:p>
          <a:p>
            <a:r>
              <a:rPr lang="en-US" dirty="0"/>
              <a:t> </a:t>
            </a:r>
            <a:r>
              <a:rPr lang="en-US" dirty="0">
                <a:latin typeface="The Serif Hand Extrablack" panose="03070B02030502020204" pitchFamily="66" charset="0"/>
              </a:rPr>
              <a:t>lack of trust</a:t>
            </a:r>
          </a:p>
          <a:p>
            <a:r>
              <a:rPr lang="en-US" dirty="0">
                <a:latin typeface="The Serif Hand Extrablack" panose="03070B02030502020204" pitchFamily="66" charset="0"/>
              </a:rPr>
              <a:t>fatigue</a:t>
            </a:r>
            <a:endParaRPr lang="en-US" dirty="0">
              <a:latin typeface="The Serif Hand Extrablack" panose="020B0604020202020204" pitchFamily="66" charset="0"/>
            </a:endParaRPr>
          </a:p>
        </p:txBody>
      </p:sp>
    </p:spTree>
    <p:extLst>
      <p:ext uri="{BB962C8B-B14F-4D97-AF65-F5344CB8AC3E}">
        <p14:creationId xmlns:p14="http://schemas.microsoft.com/office/powerpoint/2010/main" val="3358954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D8B72F-E49E-41A6-BF62-AB59C5C43D3C}"/>
              </a:ext>
            </a:extLst>
          </p:cNvPr>
          <p:cNvSpPr>
            <a:spLocks noGrp="1"/>
          </p:cNvSpPr>
          <p:nvPr>
            <p:ph type="title"/>
          </p:nvPr>
        </p:nvSpPr>
        <p:spPr/>
        <p:txBody>
          <a:bodyPr/>
          <a:lstStyle/>
          <a:p>
            <a:pPr algn="ctr"/>
            <a:r>
              <a:rPr lang="en-US" dirty="0"/>
              <a:t>PSTD CAUSES</a:t>
            </a:r>
          </a:p>
        </p:txBody>
      </p:sp>
      <p:sp>
        <p:nvSpPr>
          <p:cNvPr id="6" name="TextBox 5">
            <a:extLst>
              <a:ext uri="{FF2B5EF4-FFF2-40B4-BE49-F238E27FC236}">
                <a16:creationId xmlns:a16="http://schemas.microsoft.com/office/drawing/2014/main" xmlns="" id="{A893CA0C-88B1-4A73-BCFC-8F21CEFB7FC1}"/>
              </a:ext>
            </a:extLst>
          </p:cNvPr>
          <p:cNvSpPr txBox="1"/>
          <p:nvPr/>
        </p:nvSpPr>
        <p:spPr>
          <a:xfrm>
            <a:off x="4046220" y="4536853"/>
            <a:ext cx="5086350" cy="230832"/>
          </a:xfrm>
          <a:prstGeom prst="rect">
            <a:avLst/>
          </a:prstGeom>
          <a:noFill/>
        </p:spPr>
        <p:txBody>
          <a:bodyPr wrap="square" rtlCol="0">
            <a:spAutoFit/>
          </a:bodyPr>
          <a:lstStyle/>
          <a:p>
            <a:r>
              <a:rPr lang="en-US" sz="900">
                <a:hlinkClick r:id="rId3" tooltip="https://drkathleenyoung.wordpress.com/2010/03/10/complex-ptsd/"/>
              </a:rPr>
              <a:t>This Photo</a:t>
            </a:r>
            <a:r>
              <a:rPr lang="en-US" sz="900"/>
              <a:t> by Unknown Author is licensed under </a:t>
            </a:r>
            <a:r>
              <a:rPr lang="en-US" sz="900">
                <a:hlinkClick r:id="rId4" tooltip="https://creativecommons.org/licenses/by-nc-nd/3.0/"/>
              </a:rPr>
              <a:t>CC BY-NC-ND</a:t>
            </a:r>
            <a:endParaRPr lang="en-US" sz="900"/>
          </a:p>
        </p:txBody>
      </p:sp>
      <p:sp>
        <p:nvSpPr>
          <p:cNvPr id="7" name="Content Placeholder 6">
            <a:extLst>
              <a:ext uri="{FF2B5EF4-FFF2-40B4-BE49-F238E27FC236}">
                <a16:creationId xmlns:a16="http://schemas.microsoft.com/office/drawing/2014/main" xmlns="" id="{17E60B2E-D997-40F3-AF52-B03C812B7EEB}"/>
              </a:ext>
            </a:extLst>
          </p:cNvPr>
          <p:cNvSpPr>
            <a:spLocks noGrp="1"/>
          </p:cNvSpPr>
          <p:nvPr>
            <p:ph idx="1"/>
          </p:nvPr>
        </p:nvSpPr>
        <p:spPr/>
        <p:txBody>
          <a:bodyPr/>
          <a:lstStyle/>
          <a:p>
            <a:r>
              <a:rPr lang="en-US" dirty="0"/>
              <a:t>TRAUMETIC EVENT</a:t>
            </a:r>
          </a:p>
          <a:p>
            <a:r>
              <a:rPr lang="en-US" dirty="0"/>
              <a:t>SEXUAL ASSAULT</a:t>
            </a:r>
          </a:p>
          <a:p>
            <a:r>
              <a:rPr lang="en-US" dirty="0"/>
              <a:t>LOSS OF A LOVE ONE</a:t>
            </a:r>
          </a:p>
          <a:p>
            <a:r>
              <a:rPr lang="en-US" dirty="0"/>
              <a:t>LOSS OF EMPLOYMENT</a:t>
            </a:r>
          </a:p>
        </p:txBody>
      </p:sp>
    </p:spTree>
    <p:extLst>
      <p:ext uri="{BB962C8B-B14F-4D97-AF65-F5344CB8AC3E}">
        <p14:creationId xmlns:p14="http://schemas.microsoft.com/office/powerpoint/2010/main" val="2605313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C91DB6-98D6-47C2-99F6-F2698BB8C458}"/>
              </a:ext>
            </a:extLst>
          </p:cNvPr>
          <p:cNvSpPr>
            <a:spLocks noGrp="1"/>
          </p:cNvSpPr>
          <p:nvPr>
            <p:ph type="title"/>
          </p:nvPr>
        </p:nvSpPr>
        <p:spPr/>
        <p:txBody>
          <a:bodyPr/>
          <a:lstStyle/>
          <a:p>
            <a:pPr algn="ctr"/>
            <a:r>
              <a:rPr lang="en-US" dirty="0"/>
              <a:t>Cognitive Processing Therapy</a:t>
            </a:r>
          </a:p>
        </p:txBody>
      </p:sp>
      <p:pic>
        <p:nvPicPr>
          <p:cNvPr id="5" name="Content Placeholder 4" descr="A picture containing card, text&#10;&#10;Description automatically generated">
            <a:extLst>
              <a:ext uri="{FF2B5EF4-FFF2-40B4-BE49-F238E27FC236}">
                <a16:creationId xmlns:a16="http://schemas.microsoft.com/office/drawing/2014/main" xmlns="" id="{36669A98-B90A-4AB9-81DB-0067C31311FC}"/>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4187280" y="1928813"/>
            <a:ext cx="3817440" cy="4252912"/>
          </a:xfrm>
        </p:spPr>
      </p:pic>
      <p:sp>
        <p:nvSpPr>
          <p:cNvPr id="6" name="TextBox 5">
            <a:extLst>
              <a:ext uri="{FF2B5EF4-FFF2-40B4-BE49-F238E27FC236}">
                <a16:creationId xmlns:a16="http://schemas.microsoft.com/office/drawing/2014/main" xmlns="" id="{78DDB4C4-90C9-4283-B508-50F8E62BE1F8}"/>
              </a:ext>
            </a:extLst>
          </p:cNvPr>
          <p:cNvSpPr txBox="1"/>
          <p:nvPr/>
        </p:nvSpPr>
        <p:spPr>
          <a:xfrm>
            <a:off x="4187280" y="6181725"/>
            <a:ext cx="3817440" cy="230832"/>
          </a:xfrm>
          <a:prstGeom prst="rect">
            <a:avLst/>
          </a:prstGeom>
          <a:noFill/>
        </p:spPr>
        <p:txBody>
          <a:bodyPr wrap="square" rtlCol="0">
            <a:spAutoFit/>
          </a:bodyPr>
          <a:lstStyle/>
          <a:p>
            <a:r>
              <a:rPr lang="en-US" sz="900">
                <a:hlinkClick r:id="rId4" tooltip="http://commons.wikimedia.org/wiki/file:dual_process_model.jpg"/>
              </a:rPr>
              <a:t>This Photo</a:t>
            </a:r>
            <a:r>
              <a:rPr lang="en-US" sz="900"/>
              <a:t> by Unknown Author is licensed under </a:t>
            </a:r>
            <a:r>
              <a:rPr lang="en-US" sz="900">
                <a:hlinkClick r:id="rId5" tooltip="https://creativecommons.org/licenses/by-sa/3.0/"/>
              </a:rPr>
              <a:t>CC BY-SA</a:t>
            </a:r>
            <a:endParaRPr lang="en-US" sz="900"/>
          </a:p>
        </p:txBody>
      </p:sp>
    </p:spTree>
    <p:extLst>
      <p:ext uri="{BB962C8B-B14F-4D97-AF65-F5344CB8AC3E}">
        <p14:creationId xmlns:p14="http://schemas.microsoft.com/office/powerpoint/2010/main" val="1407960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78F28C-2472-46B0-9C84-2A09656DB87B}"/>
              </a:ext>
            </a:extLst>
          </p:cNvPr>
          <p:cNvSpPr>
            <a:spLocks noGrp="1"/>
          </p:cNvSpPr>
          <p:nvPr>
            <p:ph type="title"/>
          </p:nvPr>
        </p:nvSpPr>
        <p:spPr/>
        <p:txBody>
          <a:bodyPr/>
          <a:lstStyle/>
          <a:p>
            <a:pPr algn="ctr"/>
            <a:r>
              <a:rPr lang="en-US" dirty="0"/>
              <a:t>Prolonged Exposure</a:t>
            </a:r>
          </a:p>
        </p:txBody>
      </p:sp>
      <p:pic>
        <p:nvPicPr>
          <p:cNvPr id="13" name="Content Placeholder 12" descr="A close up of text on a white background&#10;&#10;Description automatically generated">
            <a:extLst>
              <a:ext uri="{FF2B5EF4-FFF2-40B4-BE49-F238E27FC236}">
                <a16:creationId xmlns:a16="http://schemas.microsoft.com/office/drawing/2014/main" xmlns="" id="{5D55E519-C514-4C73-B60E-D626616B6F04}"/>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4286250" y="2597944"/>
            <a:ext cx="3619500" cy="2914650"/>
          </a:xfrm>
        </p:spPr>
      </p:pic>
      <p:sp>
        <p:nvSpPr>
          <p:cNvPr id="14" name="TextBox 13">
            <a:extLst>
              <a:ext uri="{FF2B5EF4-FFF2-40B4-BE49-F238E27FC236}">
                <a16:creationId xmlns:a16="http://schemas.microsoft.com/office/drawing/2014/main" xmlns="" id="{0E10F248-C47F-496A-88A3-F8769F542617}"/>
              </a:ext>
            </a:extLst>
          </p:cNvPr>
          <p:cNvSpPr txBox="1"/>
          <p:nvPr/>
        </p:nvSpPr>
        <p:spPr>
          <a:xfrm>
            <a:off x="4286250" y="5512594"/>
            <a:ext cx="3619500" cy="230832"/>
          </a:xfrm>
          <a:prstGeom prst="rect">
            <a:avLst/>
          </a:prstGeom>
          <a:noFill/>
        </p:spPr>
        <p:txBody>
          <a:bodyPr wrap="square" rtlCol="0">
            <a:spAutoFit/>
          </a:bodyPr>
          <a:lstStyle/>
          <a:p>
            <a:r>
              <a:rPr lang="en-US" sz="900">
                <a:hlinkClick r:id="rId4" tooltip="https://en.wikiversity.org/wiki/Motivation_and_emotion/Book/2015/Stress_and_achievement_motivation"/>
              </a:rPr>
              <a:t>This Photo</a:t>
            </a:r>
            <a:r>
              <a:rPr lang="en-US" sz="900"/>
              <a:t> by Unknown Author is licensed under </a:t>
            </a:r>
            <a:r>
              <a:rPr lang="en-US" sz="900">
                <a:hlinkClick r:id="rId5" tooltip="https://creativecommons.org/licenses/by-sa/3.0/"/>
              </a:rPr>
              <a:t>CC BY-SA</a:t>
            </a:r>
            <a:endParaRPr lang="en-US" sz="900"/>
          </a:p>
        </p:txBody>
      </p:sp>
    </p:spTree>
    <p:extLst>
      <p:ext uri="{BB962C8B-B14F-4D97-AF65-F5344CB8AC3E}">
        <p14:creationId xmlns:p14="http://schemas.microsoft.com/office/powerpoint/2010/main" val="411677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3FD6B5-A44A-4C7E-BB34-BA0E43C4DBF6}"/>
              </a:ext>
            </a:extLst>
          </p:cNvPr>
          <p:cNvSpPr>
            <a:spLocks noGrp="1"/>
          </p:cNvSpPr>
          <p:nvPr>
            <p:ph type="title"/>
          </p:nvPr>
        </p:nvSpPr>
        <p:spPr/>
        <p:txBody>
          <a:bodyPr>
            <a:normAutofit fontScale="90000"/>
          </a:bodyPr>
          <a:lstStyle/>
          <a:p>
            <a:pPr algn="ctr"/>
            <a:r>
              <a:rPr lang="en-US" b="1" dirty="0"/>
              <a:t>A Dynamic Model of Post-Traumatic Stress Disorder for Military Personnel and Veterans</a:t>
            </a:r>
            <a:endParaRPr lang="en-US" dirty="0"/>
          </a:p>
        </p:txBody>
      </p:sp>
      <p:sp>
        <p:nvSpPr>
          <p:cNvPr id="3" name="Content Placeholder 2">
            <a:extLst>
              <a:ext uri="{FF2B5EF4-FFF2-40B4-BE49-F238E27FC236}">
                <a16:creationId xmlns:a16="http://schemas.microsoft.com/office/drawing/2014/main" xmlns="" id="{198F5E71-19CD-4B97-AE70-260B6424C9A1}"/>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727740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C33EC9-4566-4B44-8040-24C1100910C0}"/>
              </a:ext>
            </a:extLst>
          </p:cNvPr>
          <p:cNvSpPr>
            <a:spLocks noGrp="1"/>
          </p:cNvSpPr>
          <p:nvPr>
            <p:ph type="title"/>
          </p:nvPr>
        </p:nvSpPr>
        <p:spPr/>
        <p:txBody>
          <a:bodyPr/>
          <a:lstStyle/>
          <a:p>
            <a:pPr algn="ctr"/>
            <a:r>
              <a:rPr lang="en-US" dirty="0"/>
              <a:t>Reference</a:t>
            </a:r>
          </a:p>
        </p:txBody>
      </p:sp>
      <p:sp>
        <p:nvSpPr>
          <p:cNvPr id="3" name="Content Placeholder 2">
            <a:extLst>
              <a:ext uri="{FF2B5EF4-FFF2-40B4-BE49-F238E27FC236}">
                <a16:creationId xmlns:a16="http://schemas.microsoft.com/office/drawing/2014/main" xmlns="" id="{121309AB-921F-4429-B97E-DC1C3F549A80}"/>
              </a:ext>
            </a:extLst>
          </p:cNvPr>
          <p:cNvSpPr>
            <a:spLocks noGrp="1"/>
          </p:cNvSpPr>
          <p:nvPr>
            <p:ph idx="1"/>
          </p:nvPr>
        </p:nvSpPr>
        <p:spPr/>
        <p:txBody>
          <a:bodyPr/>
          <a:lstStyle/>
          <a:p>
            <a:r>
              <a:rPr lang="en-US" dirty="0"/>
              <a:t>PLOS ONE, 2019: Retrieved on February 27, 2020 from  </a:t>
            </a:r>
            <a:r>
              <a:rPr lang="en-US" dirty="0">
                <a:hlinkClick r:id="rId2"/>
              </a:rPr>
              <a:t>https://journals.plos.org/plosone/article?id=10.1371/journal.pone.0161405</a:t>
            </a:r>
            <a:endParaRPr lang="en-US" dirty="0"/>
          </a:p>
          <a:p>
            <a:r>
              <a:rPr lang="en-US" dirty="0"/>
              <a:t>PTSD, 2020: Prolonged Exposure, Retrieved on February 27, 2020 from </a:t>
            </a:r>
            <a:r>
              <a:rPr lang="en-US" dirty="0">
                <a:hlinkClick r:id="rId3"/>
              </a:rPr>
              <a:t>https://www.apa.org/ptsd-guideline/treatments/prolonged-exposure</a:t>
            </a:r>
            <a:endParaRPr lang="en-US" dirty="0"/>
          </a:p>
          <a:p>
            <a:endParaRPr lang="en-US" dirty="0"/>
          </a:p>
          <a:p>
            <a:endParaRPr lang="en-US" dirty="0"/>
          </a:p>
        </p:txBody>
      </p:sp>
    </p:spTree>
    <p:extLst>
      <p:ext uri="{BB962C8B-B14F-4D97-AF65-F5344CB8AC3E}">
        <p14:creationId xmlns:p14="http://schemas.microsoft.com/office/powerpoint/2010/main" val="3045101581"/>
      </p:ext>
    </p:extLst>
  </p:cSld>
  <p:clrMapOvr>
    <a:masterClrMapping/>
  </p:clrMapOvr>
</p:sld>
</file>

<file path=ppt/theme/theme1.xml><?xml version="1.0" encoding="utf-8"?>
<a:theme xmlns:a="http://schemas.openxmlformats.org/drawingml/2006/main" name="SketchyVTI">
  <a:themeElements>
    <a:clrScheme name="AnalogousFromRegularSeed_2SEEDS">
      <a:dk1>
        <a:srgbClr val="000000"/>
      </a:dk1>
      <a:lt1>
        <a:srgbClr val="FFFFFF"/>
      </a:lt1>
      <a:dk2>
        <a:srgbClr val="41243E"/>
      </a:dk2>
      <a:lt2>
        <a:srgbClr val="E8E2E2"/>
      </a:lt2>
      <a:accent1>
        <a:srgbClr val="3BADB1"/>
      </a:accent1>
      <a:accent2>
        <a:srgbClr val="46B38A"/>
      </a:accent2>
      <a:accent3>
        <a:srgbClr val="4D8DC3"/>
      </a:accent3>
      <a:accent4>
        <a:srgbClr val="B13B7C"/>
      </a:accent4>
      <a:accent5>
        <a:srgbClr val="C34D5C"/>
      </a:accent5>
      <a:accent6>
        <a:srgbClr val="B15C3B"/>
      </a:accent6>
      <a:hlink>
        <a:srgbClr val="C4534E"/>
      </a:hlink>
      <a:folHlink>
        <a:srgbClr val="7F7F7F"/>
      </a:folHlink>
    </a:clrScheme>
    <a:fontScheme name="Sketchy_SerifHand">
      <a:majorFont>
        <a:latin typeface="The Serif Hand Black"/>
        <a:ea typeface=""/>
        <a:cs typeface=""/>
      </a:majorFont>
      <a:minorFont>
        <a:latin typeface="The Hand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TotalTime>
  <Words>427</Words>
  <Application>Microsoft Office PowerPoint</Application>
  <PresentationFormat>Widescreen</PresentationFormat>
  <Paragraphs>29</Paragraphs>
  <Slides>6</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The Hand Bold</vt:lpstr>
      <vt:lpstr>The Serif Hand Black</vt:lpstr>
      <vt:lpstr>The Serif Hand Extrablack</vt:lpstr>
      <vt:lpstr>SketchyVTI</vt:lpstr>
      <vt:lpstr>PSTD SYMPTOMS</vt:lpstr>
      <vt:lpstr>PSTD CAUSES</vt:lpstr>
      <vt:lpstr>Cognitive Processing Therapy</vt:lpstr>
      <vt:lpstr>Prolonged Exposure</vt:lpstr>
      <vt:lpstr>A Dynamic Model of Post-Traumatic Stress Disorder for Military Personnel and Veterans</vt:lpstr>
      <vt:lpstr>Reference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 Traumatic Stress Disorder</dc:title>
  <dc:creator>lsimm</dc:creator>
  <cp:lastModifiedBy>Windows User</cp:lastModifiedBy>
  <cp:revision>9</cp:revision>
  <dcterms:created xsi:type="dcterms:W3CDTF">2020-02-27T17:29:46Z</dcterms:created>
  <dcterms:modified xsi:type="dcterms:W3CDTF">2020-08-13T09:49:51Z</dcterms:modified>
</cp:coreProperties>
</file>