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5" r:id="rId3"/>
    <p:sldId id="257" r:id="rId4"/>
    <p:sldId id="258" r:id="rId5"/>
    <p:sldId id="260"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3" d="100"/>
          <a:sy n="83" d="100"/>
        </p:scale>
        <p:origin x="120" y="2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4/26/2020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4/26/2020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4/26/2020</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4/26/2020</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4/26/2020</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4/26/2020</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4/26/2020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4/26/2020</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image" Target="../media/image13.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2.jpeg"/><Relationship Id="rId5" Type="http://schemas.openxmlformats.org/officeDocument/2006/relationships/image" Target="../media/image11.sv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3061" cy="68692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74"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5"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6"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le 1">
            <a:extLst>
              <a:ext uri="{FF2B5EF4-FFF2-40B4-BE49-F238E27FC236}">
                <a16:creationId xmlns:a16="http://schemas.microsoft.com/office/drawing/2014/main" id="{5A1CC01A-13C7-4CF6-A2E6-F46C63A2CD7B}"/>
              </a:ext>
            </a:extLst>
          </p:cNvPr>
          <p:cNvSpPr>
            <a:spLocks noGrp="1"/>
          </p:cNvSpPr>
          <p:nvPr>
            <p:ph type="ctrTitle"/>
          </p:nvPr>
        </p:nvSpPr>
        <p:spPr>
          <a:xfrm>
            <a:off x="1378425" y="5199797"/>
            <a:ext cx="9435152" cy="789673"/>
          </a:xfrm>
        </p:spPr>
        <p:txBody>
          <a:bodyPr anchor="ctr">
            <a:normAutofit/>
          </a:bodyPr>
          <a:lstStyle/>
          <a:p>
            <a:r>
              <a:rPr lang="en-US" sz="3100" dirty="0">
                <a:solidFill>
                  <a:schemeClr val="bg1"/>
                </a:solidFill>
                <a:latin typeface="+mn-lt"/>
              </a:rPr>
              <a:t>Encouraging a positive human factors culture</a:t>
            </a:r>
          </a:p>
        </p:txBody>
      </p:sp>
      <p:sp>
        <p:nvSpPr>
          <p:cNvPr id="94" name="Freeform: Shape 93">
            <a:extLst>
              <a:ext uri="{FF2B5EF4-FFF2-40B4-BE49-F238E27FC236}">
                <a16:creationId xmlns:a16="http://schemas.microsoft.com/office/drawing/2014/main" id="{A7795DFA-888F-47E2-B44E-DE1D3B3E4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058957"/>
          </a:xfrm>
          <a:custGeom>
            <a:avLst/>
            <a:gdLst>
              <a:gd name="connsiteX0" fmla="*/ 0 w 12192000"/>
              <a:gd name="connsiteY0" fmla="*/ 0 h 5058957"/>
              <a:gd name="connsiteX1" fmla="*/ 12192000 w 12192000"/>
              <a:gd name="connsiteY1" fmla="*/ 0 h 5058957"/>
              <a:gd name="connsiteX2" fmla="*/ 12192000 w 12192000"/>
              <a:gd name="connsiteY2" fmla="*/ 259692 h 5058957"/>
              <a:gd name="connsiteX3" fmla="*/ 12192000 w 12192000"/>
              <a:gd name="connsiteY3" fmla="*/ 3542069 h 5058957"/>
              <a:gd name="connsiteX4" fmla="*/ 12192000 w 12192000"/>
              <a:gd name="connsiteY4" fmla="*/ 3734194 h 5058957"/>
              <a:gd name="connsiteX5" fmla="*/ 12192000 w 12192000"/>
              <a:gd name="connsiteY5" fmla="*/ 4710012 h 5058957"/>
              <a:gd name="connsiteX6" fmla="*/ 12113803 w 12192000"/>
              <a:gd name="connsiteY6" fmla="*/ 4718295 h 5058957"/>
              <a:gd name="connsiteX7" fmla="*/ 6753597 w 12192000"/>
              <a:gd name="connsiteY7" fmla="*/ 5041852 h 5058957"/>
              <a:gd name="connsiteX8" fmla="*/ 400746 w 12192000"/>
              <a:gd name="connsiteY8" fmla="*/ 4870509 h 5058957"/>
              <a:gd name="connsiteX9" fmla="*/ 0 w 12192000"/>
              <a:gd name="connsiteY9" fmla="*/ 4833533 h 5058957"/>
              <a:gd name="connsiteX10" fmla="*/ 0 w 12192000"/>
              <a:gd name="connsiteY10" fmla="*/ 3734194 h 5058957"/>
              <a:gd name="connsiteX11" fmla="*/ 0 w 12192000"/>
              <a:gd name="connsiteY11" fmla="*/ 3542069 h 5058957"/>
              <a:gd name="connsiteX12" fmla="*/ 0 w 12192000"/>
              <a:gd name="connsiteY12" fmla="*/ 259692 h 5058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5058957">
                <a:moveTo>
                  <a:pt x="0" y="0"/>
                </a:moveTo>
                <a:lnTo>
                  <a:pt x="12192000" y="0"/>
                </a:lnTo>
                <a:lnTo>
                  <a:pt x="12192000" y="259692"/>
                </a:lnTo>
                <a:lnTo>
                  <a:pt x="12192000" y="3542069"/>
                </a:lnTo>
                <a:lnTo>
                  <a:pt x="12192000" y="3734194"/>
                </a:lnTo>
                <a:lnTo>
                  <a:pt x="12192000" y="4710012"/>
                </a:lnTo>
                <a:lnTo>
                  <a:pt x="12113803" y="4718295"/>
                </a:lnTo>
                <a:cubicBezTo>
                  <a:pt x="10139508" y="4916244"/>
                  <a:pt x="8237152" y="5009247"/>
                  <a:pt x="6753597" y="5041852"/>
                </a:cubicBezTo>
                <a:cubicBezTo>
                  <a:pt x="4940362" y="5081701"/>
                  <a:pt x="2657278" y="5062371"/>
                  <a:pt x="400746" y="4870509"/>
                </a:cubicBezTo>
                <a:lnTo>
                  <a:pt x="0" y="4833533"/>
                </a:lnTo>
                <a:lnTo>
                  <a:pt x="0" y="3734194"/>
                </a:lnTo>
                <a:lnTo>
                  <a:pt x="0" y="3542069"/>
                </a:lnTo>
                <a:lnTo>
                  <a:pt x="0" y="259692"/>
                </a:lnTo>
                <a:close/>
              </a:path>
            </a:pathLst>
          </a:custGeom>
          <a:solidFill>
            <a:schemeClr val="bg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4001165-E806-40AE-B087-F9E19E0E470E}"/>
              </a:ext>
            </a:extLst>
          </p:cNvPr>
          <p:cNvSpPr>
            <a:spLocks noGrp="1"/>
          </p:cNvSpPr>
          <p:nvPr>
            <p:ph type="subTitle" idx="1"/>
          </p:nvPr>
        </p:nvSpPr>
        <p:spPr>
          <a:xfrm>
            <a:off x="1759237" y="6003836"/>
            <a:ext cx="8673427" cy="405405"/>
          </a:xfrm>
        </p:spPr>
        <p:txBody>
          <a:bodyPr>
            <a:normAutofit/>
          </a:bodyPr>
          <a:lstStyle/>
          <a:p>
            <a:r>
              <a:rPr lang="en-US" sz="1600" dirty="0">
                <a:solidFill>
                  <a:schemeClr val="bg1"/>
                </a:solidFill>
              </a:rPr>
              <a:t>BY Aaron Pennington</a:t>
            </a:r>
          </a:p>
        </p:txBody>
      </p:sp>
      <p:pic>
        <p:nvPicPr>
          <p:cNvPr id="1026" name="Picture 2" descr="Culture: The Environment You Provide for People at Work">
            <a:extLst>
              <a:ext uri="{FF2B5EF4-FFF2-40B4-BE49-F238E27FC236}">
                <a16:creationId xmlns:a16="http://schemas.microsoft.com/office/drawing/2014/main" id="{72468610-DC2D-4048-9D61-B3B2F9740E4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43467" y="779549"/>
            <a:ext cx="5295896" cy="353059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7D36095-59EA-45AC-B2CF-EC02999DD4A5}"/>
              </a:ext>
            </a:extLst>
          </p:cNvPr>
          <p:cNvPicPr>
            <a:picLocks noChangeAspect="1"/>
          </p:cNvPicPr>
          <p:nvPr/>
        </p:nvPicPr>
        <p:blipFill>
          <a:blip r:embed="rId5"/>
          <a:stretch>
            <a:fillRect/>
          </a:stretch>
        </p:blipFill>
        <p:spPr>
          <a:xfrm>
            <a:off x="6256867" y="1485830"/>
            <a:ext cx="5300660" cy="2146767"/>
          </a:xfrm>
          <a:prstGeom prst="rect">
            <a:avLst/>
          </a:prstGeom>
        </p:spPr>
      </p:pic>
      <p:pic>
        <p:nvPicPr>
          <p:cNvPr id="6" name="W Calle Capotasto 9">
            <a:hlinkClick r:id="" action="ppaction://media"/>
            <a:extLst>
              <a:ext uri="{FF2B5EF4-FFF2-40B4-BE49-F238E27FC236}">
                <a16:creationId xmlns:a16="http://schemas.microsoft.com/office/drawing/2014/main" id="{B71BDBB7-E0EA-4291-91E5-AAC9B9E0F38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95413" y="5861050"/>
            <a:ext cx="609600" cy="609600"/>
          </a:xfrm>
          <a:prstGeom prst="rect">
            <a:avLst/>
          </a:prstGeom>
        </p:spPr>
      </p:pic>
    </p:spTree>
    <p:extLst>
      <p:ext uri="{BB962C8B-B14F-4D97-AF65-F5344CB8AC3E}">
        <p14:creationId xmlns:p14="http://schemas.microsoft.com/office/powerpoint/2010/main" val="46252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4000"/>
                <a:lumMod val="116000"/>
              </a:schemeClr>
            </a:gs>
            <a:gs pos="100000">
              <a:schemeClr val="bg2">
                <a:tint val="98000"/>
                <a:shade val="86000"/>
                <a:satMod val="90000"/>
                <a:lumMod val="88000"/>
              </a:schemeClr>
            </a:gs>
          </a:gsLst>
          <a:path path="circle">
            <a:fillToRect l="50000" t="15000" r="50000" b="169000"/>
          </a:path>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0F08744-9D7B-4693-B8D6-2A5210AE9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32">
            <a:extLst>
              <a:ext uri="{FF2B5EF4-FFF2-40B4-BE49-F238E27FC236}">
                <a16:creationId xmlns:a16="http://schemas.microsoft.com/office/drawing/2014/main" id="{5B2E630F-F386-44FA-B1A1-C10A9BF434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36127">
            <a:off x="296272" y="1026251"/>
            <a:ext cx="7298578" cy="5088488"/>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73567C09-8B4D-49A6-A711-C44C5807D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554541" y="-619573"/>
            <a:ext cx="9016699" cy="8033868"/>
          </a:xfrm>
          <a:custGeom>
            <a:avLst/>
            <a:gdLst>
              <a:gd name="connsiteX0" fmla="*/ 6078066 w 9016699"/>
              <a:gd name="connsiteY0" fmla="*/ 782055 h 8033868"/>
              <a:gd name="connsiteX1" fmla="*/ 8705208 w 9016699"/>
              <a:gd name="connsiteY1" fmla="*/ 3409197 h 8033868"/>
              <a:gd name="connsiteX2" fmla="*/ 8793057 w 9016699"/>
              <a:gd name="connsiteY2" fmla="*/ 3617452 h 8033868"/>
              <a:gd name="connsiteX3" fmla="*/ 9016699 w 9016699"/>
              <a:gd name="connsiteY3" fmla="*/ 4793120 h 8033868"/>
              <a:gd name="connsiteX4" fmla="*/ 8960084 w 9016699"/>
              <a:gd name="connsiteY4" fmla="*/ 5272709 h 8033868"/>
              <a:gd name="connsiteX5" fmla="*/ 8920563 w 9016699"/>
              <a:gd name="connsiteY5" fmla="*/ 5444162 h 8033868"/>
              <a:gd name="connsiteX6" fmla="*/ 6620466 w 9016699"/>
              <a:gd name="connsiteY6" fmla="*/ 7744259 h 8033868"/>
              <a:gd name="connsiteX7" fmla="*/ 6480006 w 9016699"/>
              <a:gd name="connsiteY7" fmla="*/ 7795347 h 8033868"/>
              <a:gd name="connsiteX8" fmla="*/ 4389696 w 9016699"/>
              <a:gd name="connsiteY8" fmla="*/ 7987178 h 8033868"/>
              <a:gd name="connsiteX9" fmla="*/ 3086984 w 9016699"/>
              <a:gd name="connsiteY9" fmla="*/ 7466023 h 8033868"/>
              <a:gd name="connsiteX10" fmla="*/ 3024300 w 9016699"/>
              <a:gd name="connsiteY10" fmla="*/ 7426965 h 8033868"/>
              <a:gd name="connsiteX11" fmla="*/ 519567 w 9016699"/>
              <a:gd name="connsiteY11" fmla="*/ 4922232 h 8033868"/>
              <a:gd name="connsiteX12" fmla="*/ 419495 w 9016699"/>
              <a:gd name="connsiteY12" fmla="*/ 4733719 h 8033868"/>
              <a:gd name="connsiteX13" fmla="*/ 3514 w 9016699"/>
              <a:gd name="connsiteY13" fmla="*/ 3245168 h 8033868"/>
              <a:gd name="connsiteX14" fmla="*/ 4193329 w 9016699"/>
              <a:gd name="connsiteY14" fmla="*/ 36108 h 8033868"/>
              <a:gd name="connsiteX15" fmla="*/ 5977677 w 9016699"/>
              <a:gd name="connsiteY15" fmla="*/ 722908 h 803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16699" h="8033868">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9C8FA8D-7198-48E1-BFFA-1D35851CE3DC}"/>
              </a:ext>
            </a:extLst>
          </p:cNvPr>
          <p:cNvSpPr>
            <a:spLocks noGrp="1"/>
          </p:cNvSpPr>
          <p:nvPr>
            <p:ph type="title"/>
          </p:nvPr>
        </p:nvSpPr>
        <p:spPr>
          <a:xfrm>
            <a:off x="807720" y="2349925"/>
            <a:ext cx="2441894" cy="2456442"/>
          </a:xfrm>
        </p:spPr>
        <p:txBody>
          <a:bodyPr>
            <a:normAutofit/>
          </a:bodyPr>
          <a:lstStyle/>
          <a:p>
            <a:pPr algn="l"/>
            <a:r>
              <a:rPr lang="en-US" sz="3200" dirty="0"/>
              <a:t>A brief intro:</a:t>
            </a:r>
          </a:p>
        </p:txBody>
      </p:sp>
      <p:sp>
        <p:nvSpPr>
          <p:cNvPr id="3" name="Content Placeholder 2">
            <a:extLst>
              <a:ext uri="{FF2B5EF4-FFF2-40B4-BE49-F238E27FC236}">
                <a16:creationId xmlns:a16="http://schemas.microsoft.com/office/drawing/2014/main" id="{82515121-52F6-4AAE-BDBD-C0C2FD5B6263}"/>
              </a:ext>
            </a:extLst>
          </p:cNvPr>
          <p:cNvSpPr>
            <a:spLocks noGrp="1"/>
          </p:cNvSpPr>
          <p:nvPr>
            <p:ph idx="1"/>
          </p:nvPr>
        </p:nvSpPr>
        <p:spPr>
          <a:xfrm>
            <a:off x="4846319" y="1111249"/>
            <a:ext cx="6554001" cy="4635503"/>
          </a:xfrm>
        </p:spPr>
        <p:txBody>
          <a:bodyPr>
            <a:normAutofit fontScale="92500" lnSpcReduction="10000"/>
          </a:bodyPr>
          <a:lstStyle/>
          <a:p>
            <a:r>
              <a:rPr lang="en-US" dirty="0"/>
              <a:t>Human elements are basically the outside or outer components that impact a pilot's presentation genuinely or mentally. These components can influence pilot's dynamic in various situations and capacity to relieve hazard. “The unintended part will be the most relevant from Human Factors point of view. When automation and screens began to appear in planes, basic instruments were compulsory. The idea behind this requirement was clear, and could be explained in these terms: Everything is fine, but we don’t fully trust the new systems. If something fails, you must be able to go back to a former development stage and solve the problem the old way. An experienced old-school pilot rephrased this principle in a funny way: “Give me a plane as automated as you want, as long as it has a big yellow button that converts it into a DC9,</a:t>
            </a:r>
            <a:br>
              <a:rPr lang="en-US" dirty="0"/>
            </a:br>
            <a:r>
              <a:rPr lang="en-US" dirty="0"/>
              <a:t>Sanchez-</a:t>
            </a:r>
            <a:r>
              <a:rPr lang="en-US" dirty="0" err="1"/>
              <a:t>Alarcos</a:t>
            </a:r>
            <a:r>
              <a:rPr lang="en-US" dirty="0"/>
              <a:t>, 2019).”</a:t>
            </a:r>
          </a:p>
        </p:txBody>
      </p:sp>
      <p:pic>
        <p:nvPicPr>
          <p:cNvPr id="5" name="W Calle Capotasto 10">
            <a:hlinkClick r:id="" action="ppaction://media"/>
            <a:extLst>
              <a:ext uri="{FF2B5EF4-FFF2-40B4-BE49-F238E27FC236}">
                <a16:creationId xmlns:a16="http://schemas.microsoft.com/office/drawing/2014/main" id="{37148945-5A7E-4D9E-BC02-DA2CA7C619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7720" y="5935736"/>
            <a:ext cx="609600" cy="609600"/>
          </a:xfrm>
          <a:prstGeom prst="rect">
            <a:avLst/>
          </a:prstGeom>
        </p:spPr>
      </p:pic>
    </p:spTree>
    <p:extLst>
      <p:ext uri="{BB962C8B-B14F-4D97-AF65-F5344CB8AC3E}">
        <p14:creationId xmlns:p14="http://schemas.microsoft.com/office/powerpoint/2010/main" val="25303268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14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4B554-8D7A-437E-AB5D-95E69B2CE4AF}"/>
              </a:ext>
            </a:extLst>
          </p:cNvPr>
          <p:cNvSpPr>
            <a:spLocks noGrp="1"/>
          </p:cNvSpPr>
          <p:nvPr>
            <p:ph type="title"/>
          </p:nvPr>
        </p:nvSpPr>
        <p:spPr/>
        <p:txBody>
          <a:bodyPr/>
          <a:lstStyle/>
          <a:p>
            <a:r>
              <a:rPr lang="en-US" dirty="0"/>
              <a:t>WHAT ARE THEY?</a:t>
            </a:r>
          </a:p>
        </p:txBody>
      </p:sp>
      <p:sp>
        <p:nvSpPr>
          <p:cNvPr id="3" name="Content Placeholder 2">
            <a:extLst>
              <a:ext uri="{FF2B5EF4-FFF2-40B4-BE49-F238E27FC236}">
                <a16:creationId xmlns:a16="http://schemas.microsoft.com/office/drawing/2014/main" id="{66DC8345-C3FE-46FC-B139-8387E7F5DA7C}"/>
              </a:ext>
            </a:extLst>
          </p:cNvPr>
          <p:cNvSpPr>
            <a:spLocks noGrp="1"/>
          </p:cNvSpPr>
          <p:nvPr>
            <p:ph idx="1"/>
          </p:nvPr>
        </p:nvSpPr>
        <p:spPr>
          <a:xfrm>
            <a:off x="5812347" y="173918"/>
            <a:ext cx="6275035" cy="5249940"/>
          </a:xfrm>
        </p:spPr>
        <p:txBody>
          <a:bodyPr/>
          <a:lstStyle/>
          <a:p>
            <a:r>
              <a:rPr lang="en-US" dirty="0"/>
              <a:t>THE DISCIPLINE THAT DEALS WITH HUMAN-MACHINE INTERFACE </a:t>
            </a:r>
          </a:p>
          <a:p>
            <a:r>
              <a:rPr lang="en-US" dirty="0"/>
              <a:t>MENTAL, SOCIAL, PHYSICAL, AND BIOLOGICAL SAFETY CHARACTERISTICS OF INDIVIDUAL GROUPS WITHIN OPERATIONS. </a:t>
            </a:r>
          </a:p>
          <a:p>
            <a:r>
              <a:rPr lang="en-US" dirty="0"/>
              <a:t>STUDIES THE ENVIRONMENTAL FACTORS THAT CORRELATE DIRECTLY WITH PERFORMANCE.</a:t>
            </a:r>
          </a:p>
        </p:txBody>
      </p:sp>
      <p:sp>
        <p:nvSpPr>
          <p:cNvPr id="4" name="Text Placeholder 3">
            <a:extLst>
              <a:ext uri="{FF2B5EF4-FFF2-40B4-BE49-F238E27FC236}">
                <a16:creationId xmlns:a16="http://schemas.microsoft.com/office/drawing/2014/main" id="{D2390C98-7B72-49E6-B67E-282E58BDCADD}"/>
              </a:ext>
            </a:extLst>
          </p:cNvPr>
          <p:cNvSpPr>
            <a:spLocks noGrp="1"/>
          </p:cNvSpPr>
          <p:nvPr>
            <p:ph type="body" sz="half" idx="2"/>
          </p:nvPr>
        </p:nvSpPr>
        <p:spPr/>
        <p:txBody>
          <a:bodyPr/>
          <a:lstStyle/>
          <a:p>
            <a:r>
              <a:rPr lang="en-US" dirty="0"/>
              <a:t>HUMAN FACTORS INTERPRETED</a:t>
            </a:r>
          </a:p>
        </p:txBody>
      </p:sp>
      <p:pic>
        <p:nvPicPr>
          <p:cNvPr id="3076" name="Picture 4" descr="Human Factors: A Quick Guide">
            <a:extLst>
              <a:ext uri="{FF2B5EF4-FFF2-40B4-BE49-F238E27FC236}">
                <a16:creationId xmlns:a16="http://schemas.microsoft.com/office/drawing/2014/main" id="{B690EB2A-7D39-48EC-8C42-1F71E22D8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588" y="4275820"/>
            <a:ext cx="8763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5" name="W Calle Capotasto 11">
            <a:hlinkClick r:id="" action="ppaction://media"/>
            <a:extLst>
              <a:ext uri="{FF2B5EF4-FFF2-40B4-BE49-F238E27FC236}">
                <a16:creationId xmlns:a16="http://schemas.microsoft.com/office/drawing/2014/main" id="{77A1CF8B-2C65-4BCC-86FD-B769D8ECCA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71938" y="5520661"/>
            <a:ext cx="609600" cy="609600"/>
          </a:xfrm>
          <a:prstGeom prst="rect">
            <a:avLst/>
          </a:prstGeom>
        </p:spPr>
      </p:pic>
    </p:spTree>
    <p:extLst>
      <p:ext uri="{BB962C8B-B14F-4D97-AF65-F5344CB8AC3E}">
        <p14:creationId xmlns:p14="http://schemas.microsoft.com/office/powerpoint/2010/main" val="254585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6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9" name="Group 198">
            <a:extLst>
              <a:ext uri="{FF2B5EF4-FFF2-40B4-BE49-F238E27FC236}">
                <a16:creationId xmlns:a16="http://schemas.microsoft.com/office/drawing/2014/main" id="{AE19E2D2-078B-459F-A431-2037B063FD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200" name="Freeform 5">
              <a:extLst>
                <a:ext uri="{FF2B5EF4-FFF2-40B4-BE49-F238E27FC236}">
                  <a16:creationId xmlns:a16="http://schemas.microsoft.com/office/drawing/2014/main" id="{14035B44-9204-427C-98D0-75678B980C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1" name="Freeform 6">
              <a:extLst>
                <a:ext uri="{FF2B5EF4-FFF2-40B4-BE49-F238E27FC236}">
                  <a16:creationId xmlns:a16="http://schemas.microsoft.com/office/drawing/2014/main" id="{755FDC7E-5938-4B4B-8877-06EE01FCDB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2" name="Freeform 7">
              <a:extLst>
                <a:ext uri="{FF2B5EF4-FFF2-40B4-BE49-F238E27FC236}">
                  <a16:creationId xmlns:a16="http://schemas.microsoft.com/office/drawing/2014/main" id="{F0437E65-E6AA-41CB-8690-97980FE0D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3" name="Freeform 8">
              <a:extLst>
                <a:ext uri="{FF2B5EF4-FFF2-40B4-BE49-F238E27FC236}">
                  <a16:creationId xmlns:a16="http://schemas.microsoft.com/office/drawing/2014/main" id="{3F0EF991-E8E2-4486-80F2-A9E03DA18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4" name="Freeform 9">
              <a:extLst>
                <a:ext uri="{FF2B5EF4-FFF2-40B4-BE49-F238E27FC236}">
                  <a16:creationId xmlns:a16="http://schemas.microsoft.com/office/drawing/2014/main" id="{FB081D04-EE00-42EF-BBFB-684673613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5" name="Freeform 10">
              <a:extLst>
                <a:ext uri="{FF2B5EF4-FFF2-40B4-BE49-F238E27FC236}">
                  <a16:creationId xmlns:a16="http://schemas.microsoft.com/office/drawing/2014/main" id="{12B7F571-868C-421B-8A57-6196C8124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6" name="Freeform 11">
              <a:extLst>
                <a:ext uri="{FF2B5EF4-FFF2-40B4-BE49-F238E27FC236}">
                  <a16:creationId xmlns:a16="http://schemas.microsoft.com/office/drawing/2014/main" id="{7E4953C7-80FE-46D4-A354-20321F42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7" name="Freeform 12">
              <a:extLst>
                <a:ext uri="{FF2B5EF4-FFF2-40B4-BE49-F238E27FC236}">
                  <a16:creationId xmlns:a16="http://schemas.microsoft.com/office/drawing/2014/main" id="{C60293D3-71F6-45CD-890F-E68F81CDD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8" name="Freeform 13">
              <a:extLst>
                <a:ext uri="{FF2B5EF4-FFF2-40B4-BE49-F238E27FC236}">
                  <a16:creationId xmlns:a16="http://schemas.microsoft.com/office/drawing/2014/main" id="{940865AC-2494-4A34-80AC-0D78FE9C5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9" name="Freeform 14">
              <a:extLst>
                <a:ext uri="{FF2B5EF4-FFF2-40B4-BE49-F238E27FC236}">
                  <a16:creationId xmlns:a16="http://schemas.microsoft.com/office/drawing/2014/main" id="{E8206DC4-8F5A-4192-BB5B-39A4A2CDDD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0" name="Freeform 15">
              <a:extLst>
                <a:ext uri="{FF2B5EF4-FFF2-40B4-BE49-F238E27FC236}">
                  <a16:creationId xmlns:a16="http://schemas.microsoft.com/office/drawing/2014/main" id="{1851F69F-8755-4226-9A81-C27799E32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1" name="Freeform 16">
              <a:extLst>
                <a:ext uri="{FF2B5EF4-FFF2-40B4-BE49-F238E27FC236}">
                  <a16:creationId xmlns:a16="http://schemas.microsoft.com/office/drawing/2014/main" id="{D85B97EF-28BC-441A-9EBB-81EF34094A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2" name="Freeform 17">
              <a:extLst>
                <a:ext uri="{FF2B5EF4-FFF2-40B4-BE49-F238E27FC236}">
                  <a16:creationId xmlns:a16="http://schemas.microsoft.com/office/drawing/2014/main" id="{7C68D975-1EC2-4BFA-811D-0454109E3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3" name="Freeform 18">
              <a:extLst>
                <a:ext uri="{FF2B5EF4-FFF2-40B4-BE49-F238E27FC236}">
                  <a16:creationId xmlns:a16="http://schemas.microsoft.com/office/drawing/2014/main" id="{251959DD-2AB4-4342-8A28-A252939263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4" name="Freeform 19">
              <a:extLst>
                <a:ext uri="{FF2B5EF4-FFF2-40B4-BE49-F238E27FC236}">
                  <a16:creationId xmlns:a16="http://schemas.microsoft.com/office/drawing/2014/main" id="{785D37AB-3782-4D04-A998-0C126E1BDF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5" name="Freeform 20">
              <a:extLst>
                <a:ext uri="{FF2B5EF4-FFF2-40B4-BE49-F238E27FC236}">
                  <a16:creationId xmlns:a16="http://schemas.microsoft.com/office/drawing/2014/main" id="{9313ACA4-E3EA-43A3-822B-DD5DF119D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16" name="Freeform 21">
              <a:extLst>
                <a:ext uri="{FF2B5EF4-FFF2-40B4-BE49-F238E27FC236}">
                  <a16:creationId xmlns:a16="http://schemas.microsoft.com/office/drawing/2014/main" id="{5A98D1AB-DF34-414B-9696-4B671EC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17" name="Freeform 22">
              <a:extLst>
                <a:ext uri="{FF2B5EF4-FFF2-40B4-BE49-F238E27FC236}">
                  <a16:creationId xmlns:a16="http://schemas.microsoft.com/office/drawing/2014/main" id="{8153A7D0-F980-48CC-B318-806C679F4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8" name="Freeform 23">
              <a:extLst>
                <a:ext uri="{FF2B5EF4-FFF2-40B4-BE49-F238E27FC236}">
                  <a16:creationId xmlns:a16="http://schemas.microsoft.com/office/drawing/2014/main" id="{96E44097-7726-43F7-9E27-8BD5BCF89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9" name="Freeform 24">
              <a:extLst>
                <a:ext uri="{FF2B5EF4-FFF2-40B4-BE49-F238E27FC236}">
                  <a16:creationId xmlns:a16="http://schemas.microsoft.com/office/drawing/2014/main" id="{65B28630-DA3C-4E4C-94ED-0ED8F353C0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0" name="Freeform 25">
              <a:extLst>
                <a:ext uri="{FF2B5EF4-FFF2-40B4-BE49-F238E27FC236}">
                  <a16:creationId xmlns:a16="http://schemas.microsoft.com/office/drawing/2014/main" id="{1686151F-4919-4A15-9EC3-0329453ED6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2" name="Group 221">
            <a:extLst>
              <a:ext uri="{FF2B5EF4-FFF2-40B4-BE49-F238E27FC236}">
                <a16:creationId xmlns:a16="http://schemas.microsoft.com/office/drawing/2014/main" id="{E10C7CFA-FC7F-479C-9026-39109C0B59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223" name="Rectangle 222">
              <a:extLst>
                <a:ext uri="{FF2B5EF4-FFF2-40B4-BE49-F238E27FC236}">
                  <a16:creationId xmlns:a16="http://schemas.microsoft.com/office/drawing/2014/main" id="{9971A5E3-BBAD-4023-B07C-7FBC4202D8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4" name="Isosceles Triangle 22">
              <a:extLst>
                <a:ext uri="{FF2B5EF4-FFF2-40B4-BE49-F238E27FC236}">
                  <a16:creationId xmlns:a16="http://schemas.microsoft.com/office/drawing/2014/main" id="{FC05BA5F-5BBE-4BFA-A313-1554762332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5" name="Rectangle 224">
              <a:extLst>
                <a:ext uri="{FF2B5EF4-FFF2-40B4-BE49-F238E27FC236}">
                  <a16:creationId xmlns:a16="http://schemas.microsoft.com/office/drawing/2014/main" id="{5275B948-0170-4286-84CE-04CA461F2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227" name="Rectangle 226">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9" name="Group 228">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230"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9"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0"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1"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2"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3"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4"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5"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 name="Title 4">
            <a:extLst>
              <a:ext uri="{FF2B5EF4-FFF2-40B4-BE49-F238E27FC236}">
                <a16:creationId xmlns:a16="http://schemas.microsoft.com/office/drawing/2014/main" id="{2B30291A-5898-407E-A8DB-239F6D005D26}"/>
              </a:ext>
            </a:extLst>
          </p:cNvPr>
          <p:cNvSpPr>
            <a:spLocks noGrp="1"/>
          </p:cNvSpPr>
          <p:nvPr>
            <p:ph type="title"/>
          </p:nvPr>
        </p:nvSpPr>
        <p:spPr>
          <a:xfrm>
            <a:off x="7269686" y="795527"/>
            <a:ext cx="4123738" cy="1433323"/>
          </a:xfrm>
        </p:spPr>
        <p:txBody>
          <a:bodyPr vert="horz" lIns="228600" tIns="228600" rIns="228600" bIns="228600" rtlCol="0" anchor="ctr">
            <a:normAutofit/>
          </a:bodyPr>
          <a:lstStyle/>
          <a:p>
            <a:pPr algn="l"/>
            <a:r>
              <a:rPr lang="en-US" sz="2500">
                <a:solidFill>
                  <a:schemeClr val="tx2"/>
                </a:solidFill>
              </a:rPr>
              <a:t>IS HAVING A POSITIVE CULTURE IMPORTANT TO HUMAN FACTORS?</a:t>
            </a:r>
          </a:p>
        </p:txBody>
      </p:sp>
      <p:sp>
        <p:nvSpPr>
          <p:cNvPr id="252" name="Rectangle 251">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FF683B"/>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How To Improve Your Company Culture - PEAK Blog">
            <a:extLst>
              <a:ext uri="{FF2B5EF4-FFF2-40B4-BE49-F238E27FC236}">
                <a16:creationId xmlns:a16="http://schemas.microsoft.com/office/drawing/2014/main" id="{F512BFD8-AACF-4141-8FBB-383844DC76B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8425"/>
          <a:stretch/>
        </p:blipFill>
        <p:spPr bwMode="auto">
          <a:xfrm>
            <a:off x="972115" y="960214"/>
            <a:ext cx="5641848" cy="4919472"/>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950B377-6019-4760-B04F-A6738E7E8DE8}"/>
              </a:ext>
            </a:extLst>
          </p:cNvPr>
          <p:cNvSpPr txBox="1"/>
          <p:nvPr/>
        </p:nvSpPr>
        <p:spPr>
          <a:xfrm>
            <a:off x="7293817" y="2338388"/>
            <a:ext cx="4099607" cy="3678237"/>
          </a:xfrm>
          <a:prstGeom prst="rect">
            <a:avLst/>
          </a:prstGeom>
        </p:spPr>
        <p:txBody>
          <a:bodyPr vert="horz" lIns="91440" tIns="45720" rIns="91440" bIns="45720" rtlCol="0" anchor="ctr">
            <a:normAutofit/>
          </a:bodyPr>
          <a:lstStyle/>
          <a:p>
            <a:pPr indent="-228600" defTabSz="914400">
              <a:lnSpc>
                <a:spcPct val="110000"/>
              </a:lnSpc>
              <a:spcAft>
                <a:spcPts val="600"/>
              </a:spcAft>
              <a:buClr>
                <a:srgbClr val="FF683B"/>
              </a:buClr>
              <a:buSzPct val="110000"/>
              <a:buFont typeface="Wingdings" panose="05000000000000000000" pitchFamily="2" charset="2"/>
              <a:buChar char="§"/>
            </a:pPr>
            <a:r>
              <a:rPr lang="en-US" sz="1500"/>
              <a:t>CONTROLLED EXPERIMENTS, DATA COLLECTION AND RESEARCH CONTRIBUTE TO AVIATION SAFETY, TRAINING AND FLIGHT OPERATIONS </a:t>
            </a:r>
          </a:p>
          <a:p>
            <a:pPr indent="-228600" defTabSz="914400">
              <a:lnSpc>
                <a:spcPct val="110000"/>
              </a:lnSpc>
              <a:spcAft>
                <a:spcPts val="600"/>
              </a:spcAft>
              <a:buClr>
                <a:srgbClr val="FF683B"/>
              </a:buClr>
              <a:buSzPct val="110000"/>
              <a:buFont typeface="Wingdings" panose="05000000000000000000" pitchFamily="2" charset="2"/>
              <a:buChar char="§"/>
            </a:pPr>
            <a:endParaRPr lang="en-US" sz="1500"/>
          </a:p>
          <a:p>
            <a:pPr indent="-228600" defTabSz="914400">
              <a:lnSpc>
                <a:spcPct val="110000"/>
              </a:lnSpc>
              <a:spcAft>
                <a:spcPts val="600"/>
              </a:spcAft>
              <a:buClr>
                <a:srgbClr val="FF683B"/>
              </a:buClr>
              <a:buSzPct val="110000"/>
              <a:buFont typeface="Wingdings" panose="05000000000000000000" pitchFamily="2" charset="2"/>
              <a:buChar char="§"/>
            </a:pPr>
            <a:r>
              <a:rPr lang="en-US" sz="1500"/>
              <a:t>Spares LIVES, INCREASES OPERATIONAL EFFICIENCY, AND MINIMIZES EXCESSIVE SPENDING </a:t>
            </a:r>
          </a:p>
          <a:p>
            <a:pPr indent="-228600" defTabSz="914400">
              <a:lnSpc>
                <a:spcPct val="110000"/>
              </a:lnSpc>
              <a:spcAft>
                <a:spcPts val="600"/>
              </a:spcAft>
              <a:buClr>
                <a:srgbClr val="FF683B"/>
              </a:buClr>
              <a:buSzPct val="110000"/>
              <a:buFont typeface="Wingdings" panose="05000000000000000000" pitchFamily="2" charset="2"/>
              <a:buChar char="§"/>
            </a:pPr>
            <a:endParaRPr lang="en-US" sz="1500"/>
          </a:p>
          <a:p>
            <a:pPr indent="-228600" defTabSz="914400">
              <a:lnSpc>
                <a:spcPct val="110000"/>
              </a:lnSpc>
              <a:spcAft>
                <a:spcPts val="600"/>
              </a:spcAft>
              <a:buClr>
                <a:srgbClr val="FF683B"/>
              </a:buClr>
              <a:buSzPct val="110000"/>
              <a:buFont typeface="Wingdings" panose="05000000000000000000" pitchFamily="2" charset="2"/>
              <a:buChar char="§"/>
            </a:pPr>
            <a:r>
              <a:rPr lang="en-US" sz="1500"/>
              <a:t>Directs A TIMELINE OF HUMANS ABILITY TO SUSTAIN TECHNOLOGICAL DESIGNS THAT MEET EVOLVING DEMANDS OF AVIATION</a:t>
            </a:r>
          </a:p>
        </p:txBody>
      </p:sp>
      <p:pic>
        <p:nvPicPr>
          <p:cNvPr id="4" name="W Calle Capotasto 12">
            <a:hlinkClick r:id="" action="ppaction://media"/>
            <a:extLst>
              <a:ext uri="{FF2B5EF4-FFF2-40B4-BE49-F238E27FC236}">
                <a16:creationId xmlns:a16="http://schemas.microsoft.com/office/drawing/2014/main" id="{D7A432D0-E7A7-47C4-9FC9-FA00BDAE81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9975" y="6125369"/>
            <a:ext cx="609600" cy="609600"/>
          </a:xfrm>
          <a:prstGeom prst="rect">
            <a:avLst/>
          </a:prstGeom>
        </p:spPr>
      </p:pic>
    </p:spTree>
    <p:extLst>
      <p:ext uri="{BB962C8B-B14F-4D97-AF65-F5344CB8AC3E}">
        <p14:creationId xmlns:p14="http://schemas.microsoft.com/office/powerpoint/2010/main" val="6198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983BE2-B884-4CF1-A5F3-DB197A1D32C4}"/>
              </a:ext>
            </a:extLst>
          </p:cNvPr>
          <p:cNvSpPr>
            <a:spLocks noGrp="1"/>
          </p:cNvSpPr>
          <p:nvPr>
            <p:ph type="title"/>
          </p:nvPr>
        </p:nvSpPr>
        <p:spPr/>
        <p:txBody>
          <a:bodyPr/>
          <a:lstStyle/>
          <a:p>
            <a:r>
              <a:rPr lang="en-US" dirty="0"/>
              <a:t>TEAM WORK’S IMPORTANCE</a:t>
            </a:r>
          </a:p>
        </p:txBody>
      </p:sp>
      <p:sp>
        <p:nvSpPr>
          <p:cNvPr id="4" name="Text Placeholder 3">
            <a:extLst>
              <a:ext uri="{FF2B5EF4-FFF2-40B4-BE49-F238E27FC236}">
                <a16:creationId xmlns:a16="http://schemas.microsoft.com/office/drawing/2014/main" id="{14C1FCCC-2DD3-4BAD-90C6-C0C7B7ADD5A1}"/>
              </a:ext>
            </a:extLst>
          </p:cNvPr>
          <p:cNvSpPr>
            <a:spLocks noGrp="1"/>
          </p:cNvSpPr>
          <p:nvPr>
            <p:ph type="body" sz="half" idx="2"/>
          </p:nvPr>
        </p:nvSpPr>
        <p:spPr/>
        <p:txBody>
          <a:bodyPr/>
          <a:lstStyle/>
          <a:p>
            <a:r>
              <a:rPr lang="en-US" dirty="0"/>
              <a:t>FACTORS WHICH CONTRIBUTE TO CREW’S SUCCESS</a:t>
            </a:r>
          </a:p>
        </p:txBody>
      </p:sp>
      <p:sp>
        <p:nvSpPr>
          <p:cNvPr id="5" name="TextBox 4">
            <a:extLst>
              <a:ext uri="{FF2B5EF4-FFF2-40B4-BE49-F238E27FC236}">
                <a16:creationId xmlns:a16="http://schemas.microsoft.com/office/drawing/2014/main" id="{F6D72F23-F4B1-4514-B70B-FA399F1D983F}"/>
              </a:ext>
            </a:extLst>
          </p:cNvPr>
          <p:cNvSpPr txBox="1"/>
          <p:nvPr/>
        </p:nvSpPr>
        <p:spPr>
          <a:xfrm>
            <a:off x="7169426" y="172278"/>
            <a:ext cx="4678017" cy="5355312"/>
          </a:xfrm>
          <a:prstGeom prst="rect">
            <a:avLst/>
          </a:prstGeom>
          <a:noFill/>
        </p:spPr>
        <p:txBody>
          <a:bodyPr wrap="square" rtlCol="0">
            <a:spAutoFit/>
          </a:bodyPr>
          <a:lstStyle/>
          <a:p>
            <a:r>
              <a:rPr lang="en-US" dirty="0"/>
              <a:t>Preparing CREWS INSTEAD OF INDIVIDUALS </a:t>
            </a:r>
          </a:p>
          <a:p>
            <a:endParaRPr lang="en-US" dirty="0"/>
          </a:p>
          <a:p>
            <a:r>
              <a:rPr lang="en-US" dirty="0"/>
              <a:t>Imperfect CREW INTERACTIONS WERE CONTRIBUTING TO HUMAN ERROR IN THE SKIES </a:t>
            </a:r>
          </a:p>
          <a:p>
            <a:endParaRPr lang="en-US" dirty="0"/>
          </a:p>
          <a:p>
            <a:r>
              <a:rPr lang="en-US" dirty="0"/>
              <a:t>STUDIES PROMPTED EMPHESIS ON DEVELOPING CREW BEHAVIORS AND INGRAINED TECHNICAL SKILLS REQUIRED TO CARRY OUT FLIGHT PROCEDURES. </a:t>
            </a:r>
          </a:p>
          <a:p>
            <a:endParaRPr lang="en-US" dirty="0"/>
          </a:p>
          <a:p>
            <a:r>
              <a:rPr lang="en-US" dirty="0"/>
              <a:t>CRM(CREW RESOURCE MANAGEMENT) </a:t>
            </a:r>
          </a:p>
          <a:p>
            <a:r>
              <a:rPr lang="en-US" dirty="0"/>
              <a:t>Data sources, PROCESS, &amp; OUTPUTS </a:t>
            </a:r>
          </a:p>
          <a:p>
            <a:endParaRPr lang="en-US" dirty="0"/>
          </a:p>
          <a:p>
            <a:r>
              <a:rPr lang="en-US" dirty="0"/>
              <a:t>Group COMPOSITION, COHESIVENESS AND ORGANIZATIONAL STUCTURE INFLUENCE CREW BEHAVIORS (INPUTS)</a:t>
            </a:r>
          </a:p>
        </p:txBody>
      </p:sp>
      <p:pic>
        <p:nvPicPr>
          <p:cNvPr id="2" name="Picture 1">
            <a:extLst>
              <a:ext uri="{FF2B5EF4-FFF2-40B4-BE49-F238E27FC236}">
                <a16:creationId xmlns:a16="http://schemas.microsoft.com/office/drawing/2014/main" id="{2230CC91-20D8-4975-BBAA-FD162D3B4827}"/>
              </a:ext>
            </a:extLst>
          </p:cNvPr>
          <p:cNvPicPr>
            <a:picLocks noChangeAspect="1"/>
          </p:cNvPicPr>
          <p:nvPr/>
        </p:nvPicPr>
        <p:blipFill>
          <a:blip r:embed="rId4"/>
          <a:stretch>
            <a:fillRect/>
          </a:stretch>
        </p:blipFill>
        <p:spPr>
          <a:xfrm>
            <a:off x="1572794" y="4182111"/>
            <a:ext cx="4678018" cy="3118679"/>
          </a:xfrm>
          <a:prstGeom prst="rect">
            <a:avLst/>
          </a:prstGeom>
        </p:spPr>
      </p:pic>
      <p:pic>
        <p:nvPicPr>
          <p:cNvPr id="6" name="W Calle Capotasto 13">
            <a:hlinkClick r:id="" action="ppaction://media"/>
            <a:extLst>
              <a:ext uri="{FF2B5EF4-FFF2-40B4-BE49-F238E27FC236}">
                <a16:creationId xmlns:a16="http://schemas.microsoft.com/office/drawing/2014/main" id="{6FDC9204-1A6D-4EDD-8E51-7D9AF54024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40334" y="5955617"/>
            <a:ext cx="609600" cy="609600"/>
          </a:xfrm>
          <a:prstGeom prst="rect">
            <a:avLst/>
          </a:prstGeom>
        </p:spPr>
      </p:pic>
    </p:spTree>
    <p:extLst>
      <p:ext uri="{BB962C8B-B14F-4D97-AF65-F5344CB8AC3E}">
        <p14:creationId xmlns:p14="http://schemas.microsoft.com/office/powerpoint/2010/main" val="247555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9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2" name="Rectangle 134">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53" name="Group 136">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38"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9"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0"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1"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2"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3"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4"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5"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6"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7"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8"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49"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50"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1"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2"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3"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4"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5"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6"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le 1">
            <a:extLst>
              <a:ext uri="{FF2B5EF4-FFF2-40B4-BE49-F238E27FC236}">
                <a16:creationId xmlns:a16="http://schemas.microsoft.com/office/drawing/2014/main" id="{CAC7D877-B98B-41EF-BA56-F4F1E404F40B}"/>
              </a:ext>
            </a:extLst>
          </p:cNvPr>
          <p:cNvSpPr>
            <a:spLocks noGrp="1"/>
          </p:cNvSpPr>
          <p:nvPr>
            <p:ph type="title"/>
          </p:nvPr>
        </p:nvSpPr>
        <p:spPr>
          <a:xfrm>
            <a:off x="888631" y="4760132"/>
            <a:ext cx="3947420" cy="1777829"/>
          </a:xfrm>
        </p:spPr>
        <p:txBody>
          <a:bodyPr>
            <a:normAutofit/>
          </a:bodyPr>
          <a:lstStyle/>
          <a:p>
            <a:pPr algn="l"/>
            <a:r>
              <a:rPr lang="en-US">
                <a:solidFill>
                  <a:schemeClr val="tx1"/>
                </a:solidFill>
              </a:rPr>
              <a:t>ADVANCES</a:t>
            </a:r>
            <a:br>
              <a:rPr lang="en-US">
                <a:solidFill>
                  <a:schemeClr val="tx1"/>
                </a:solidFill>
              </a:rPr>
            </a:br>
            <a:r>
              <a:rPr lang="en-US">
                <a:solidFill>
                  <a:schemeClr val="tx1"/>
                </a:solidFill>
              </a:rPr>
              <a:t>IN TECHNOLOGY</a:t>
            </a:r>
            <a:endParaRPr lang="en-US" dirty="0">
              <a:solidFill>
                <a:schemeClr val="tx1"/>
              </a:solidFill>
            </a:endParaRPr>
          </a:p>
        </p:txBody>
      </p:sp>
      <p:sp>
        <p:nvSpPr>
          <p:cNvPr id="158" name="Freeform: Shape 157">
            <a:extLst>
              <a:ext uri="{FF2B5EF4-FFF2-40B4-BE49-F238E27FC236}">
                <a16:creationId xmlns:a16="http://schemas.microsoft.com/office/drawing/2014/main" id="{44C110BA-81E8-4247-853A-5F2B93E92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37825"/>
          </a:xfrm>
          <a:custGeom>
            <a:avLst/>
            <a:gdLst>
              <a:gd name="connsiteX0" fmla="*/ 0 w 12192000"/>
              <a:gd name="connsiteY0" fmla="*/ 0 h 4537825"/>
              <a:gd name="connsiteX1" fmla="*/ 12192000 w 12192000"/>
              <a:gd name="connsiteY1" fmla="*/ 0 h 4537825"/>
              <a:gd name="connsiteX2" fmla="*/ 12192000 w 12192000"/>
              <a:gd name="connsiteY2" fmla="*/ 3020937 h 4537825"/>
              <a:gd name="connsiteX3" fmla="*/ 12192000 w 12192000"/>
              <a:gd name="connsiteY3" fmla="*/ 3213062 h 4537825"/>
              <a:gd name="connsiteX4" fmla="*/ 12192000 w 12192000"/>
              <a:gd name="connsiteY4" fmla="*/ 4188880 h 4537825"/>
              <a:gd name="connsiteX5" fmla="*/ 12113803 w 12192000"/>
              <a:gd name="connsiteY5" fmla="*/ 4197163 h 4537825"/>
              <a:gd name="connsiteX6" fmla="*/ 6753597 w 12192000"/>
              <a:gd name="connsiteY6" fmla="*/ 4520720 h 4537825"/>
              <a:gd name="connsiteX7" fmla="*/ 400746 w 12192000"/>
              <a:gd name="connsiteY7" fmla="*/ 4349377 h 4537825"/>
              <a:gd name="connsiteX8" fmla="*/ 0 w 12192000"/>
              <a:gd name="connsiteY8" fmla="*/ 4312401 h 4537825"/>
              <a:gd name="connsiteX9" fmla="*/ 0 w 12192000"/>
              <a:gd name="connsiteY9" fmla="*/ 3213062 h 4537825"/>
              <a:gd name="connsiteX10" fmla="*/ 0 w 12192000"/>
              <a:gd name="connsiteY10" fmla="*/ 3020937 h 453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4537825">
                <a:moveTo>
                  <a:pt x="0" y="0"/>
                </a:moveTo>
                <a:lnTo>
                  <a:pt x="12192000" y="0"/>
                </a:lnTo>
                <a:lnTo>
                  <a:pt x="12192000" y="3020937"/>
                </a:lnTo>
                <a:lnTo>
                  <a:pt x="12192000" y="3213062"/>
                </a:lnTo>
                <a:lnTo>
                  <a:pt x="12192000" y="4188880"/>
                </a:lnTo>
                <a:lnTo>
                  <a:pt x="12113803" y="4197163"/>
                </a:lnTo>
                <a:cubicBezTo>
                  <a:pt x="10139508" y="4395112"/>
                  <a:pt x="8237152" y="4488115"/>
                  <a:pt x="6753597" y="4520720"/>
                </a:cubicBezTo>
                <a:cubicBezTo>
                  <a:pt x="4940362" y="4560569"/>
                  <a:pt x="2657278" y="4541239"/>
                  <a:pt x="400746" y="4349377"/>
                </a:cubicBezTo>
                <a:lnTo>
                  <a:pt x="0" y="4312401"/>
                </a:lnTo>
                <a:lnTo>
                  <a:pt x="0" y="3213062"/>
                </a:lnTo>
                <a:lnTo>
                  <a:pt x="0" y="3020937"/>
                </a:lnTo>
                <a:close/>
              </a:path>
            </a:pathLst>
          </a:custGeom>
          <a:solidFill>
            <a:schemeClr val="tx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pic>
        <p:nvPicPr>
          <p:cNvPr id="7" name="Picture 6">
            <a:extLst>
              <a:ext uri="{FF2B5EF4-FFF2-40B4-BE49-F238E27FC236}">
                <a16:creationId xmlns:a16="http://schemas.microsoft.com/office/drawing/2014/main" id="{A3B0DFAA-5F04-4F3F-9A1E-63776659E8C6}"/>
              </a:ext>
            </a:extLst>
          </p:cNvPr>
          <p:cNvPicPr>
            <a:picLocks noChangeAspect="1"/>
          </p:cNvPicPr>
          <p:nvPr/>
        </p:nvPicPr>
        <p:blipFill>
          <a:blip r:embed="rId4"/>
          <a:stretch>
            <a:fillRect/>
          </a:stretch>
        </p:blipFill>
        <p:spPr>
          <a:xfrm>
            <a:off x="643467" y="1081615"/>
            <a:ext cx="3539970" cy="2345230"/>
          </a:xfrm>
          <a:prstGeom prst="rect">
            <a:avLst/>
          </a:prstGeom>
        </p:spPr>
      </p:pic>
      <p:pic>
        <p:nvPicPr>
          <p:cNvPr id="4" name="Picture 3">
            <a:extLst>
              <a:ext uri="{FF2B5EF4-FFF2-40B4-BE49-F238E27FC236}">
                <a16:creationId xmlns:a16="http://schemas.microsoft.com/office/drawing/2014/main" id="{F6675A98-99F3-445F-B125-0AA30AAE7A69}"/>
              </a:ext>
            </a:extLst>
          </p:cNvPr>
          <p:cNvPicPr>
            <a:picLocks noChangeAspect="1"/>
          </p:cNvPicPr>
          <p:nvPr/>
        </p:nvPicPr>
        <p:blipFill>
          <a:blip r:embed="rId5"/>
          <a:stretch>
            <a:fillRect/>
          </a:stretch>
        </p:blipFill>
        <p:spPr>
          <a:xfrm>
            <a:off x="4344148" y="1606333"/>
            <a:ext cx="3539970" cy="1318638"/>
          </a:xfrm>
          <a:prstGeom prst="rect">
            <a:avLst/>
          </a:prstGeom>
        </p:spPr>
      </p:pic>
      <p:pic>
        <p:nvPicPr>
          <p:cNvPr id="2050" name="Picture 2" descr="Technological Advances After 9/11">
            <a:extLst>
              <a:ext uri="{FF2B5EF4-FFF2-40B4-BE49-F238E27FC236}">
                <a16:creationId xmlns:a16="http://schemas.microsoft.com/office/drawing/2014/main" id="{516BFECF-8762-410E-9731-E83A62987B08}"/>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034674" y="1089013"/>
            <a:ext cx="3536347" cy="235327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5890850-8D82-46D2-A970-57987152DE0E}"/>
              </a:ext>
            </a:extLst>
          </p:cNvPr>
          <p:cNvSpPr>
            <a:spLocks noGrp="1"/>
          </p:cNvSpPr>
          <p:nvPr>
            <p:ph idx="1"/>
          </p:nvPr>
        </p:nvSpPr>
        <p:spPr>
          <a:xfrm>
            <a:off x="5118447" y="4767660"/>
            <a:ext cx="6281873" cy="1770300"/>
          </a:xfrm>
        </p:spPr>
        <p:txBody>
          <a:bodyPr>
            <a:noAutofit/>
          </a:bodyPr>
          <a:lstStyle/>
          <a:p>
            <a:pPr>
              <a:lnSpc>
                <a:spcPct val="110000"/>
              </a:lnSpc>
              <a:buClr>
                <a:srgbClr val="A9E560"/>
              </a:buClr>
            </a:pPr>
            <a:r>
              <a:rPr lang="en-US" sz="1100" dirty="0"/>
              <a:t>Activities FOR TRAINING </a:t>
            </a:r>
          </a:p>
          <a:p>
            <a:pPr>
              <a:lnSpc>
                <a:spcPct val="110000"/>
              </a:lnSpc>
              <a:buClr>
                <a:srgbClr val="A9E560"/>
              </a:buClr>
            </a:pPr>
            <a:r>
              <a:rPr lang="en-US" sz="1100" dirty="0"/>
              <a:t>Using AUTOMATION </a:t>
            </a:r>
          </a:p>
          <a:p>
            <a:pPr>
              <a:lnSpc>
                <a:spcPct val="110000"/>
              </a:lnSpc>
              <a:buClr>
                <a:srgbClr val="A9E560"/>
              </a:buClr>
            </a:pPr>
            <a:r>
              <a:rPr lang="en-US" sz="1100" dirty="0"/>
              <a:t>COCKPIT INSTUMENTATION </a:t>
            </a:r>
          </a:p>
          <a:p>
            <a:pPr>
              <a:lnSpc>
                <a:spcPct val="110000"/>
              </a:lnSpc>
              <a:buClr>
                <a:srgbClr val="A9E560"/>
              </a:buClr>
            </a:pPr>
            <a:r>
              <a:rPr lang="en-US" sz="1100" dirty="0"/>
              <a:t>LOFT(LINE ORIENTED FLIGHT TRAINING) </a:t>
            </a:r>
          </a:p>
          <a:p>
            <a:pPr>
              <a:lnSpc>
                <a:spcPct val="110000"/>
              </a:lnSpc>
              <a:buClr>
                <a:srgbClr val="A9E560"/>
              </a:buClr>
            </a:pPr>
            <a:r>
              <a:rPr lang="en-US" sz="1100" dirty="0"/>
              <a:t>LOSA (LINE OPERAIONS SAFETY AUDIT) </a:t>
            </a:r>
          </a:p>
          <a:p>
            <a:pPr>
              <a:lnSpc>
                <a:spcPct val="110000"/>
              </a:lnSpc>
              <a:buClr>
                <a:srgbClr val="A9E560"/>
              </a:buClr>
            </a:pPr>
            <a:r>
              <a:rPr lang="en-US" sz="1100" dirty="0"/>
              <a:t>ASAP (AVIATION SAFETY ACTION PLAN) </a:t>
            </a:r>
          </a:p>
          <a:p>
            <a:pPr>
              <a:lnSpc>
                <a:spcPct val="110000"/>
              </a:lnSpc>
              <a:buClr>
                <a:srgbClr val="A9E560"/>
              </a:buClr>
            </a:pPr>
            <a:r>
              <a:rPr lang="en-US" sz="1100" dirty="0"/>
              <a:t>TCAS (TRAFFIC ALERT AND COLLISION AVOIDANCE SYSTEM)</a:t>
            </a:r>
          </a:p>
        </p:txBody>
      </p:sp>
      <p:pic>
        <p:nvPicPr>
          <p:cNvPr id="9" name="W Calle Capotasto 14 (1)">
            <a:hlinkClick r:id="" action="ppaction://media"/>
            <a:extLst>
              <a:ext uri="{FF2B5EF4-FFF2-40B4-BE49-F238E27FC236}">
                <a16:creationId xmlns:a16="http://schemas.microsoft.com/office/drawing/2014/main" id="{64952285-6AA4-4658-868D-8C613C9B1A9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25493" y="5987736"/>
            <a:ext cx="609600" cy="609600"/>
          </a:xfrm>
          <a:prstGeom prst="rect">
            <a:avLst/>
          </a:prstGeom>
        </p:spPr>
      </p:pic>
    </p:spTree>
    <p:extLst>
      <p:ext uri="{BB962C8B-B14F-4D97-AF65-F5344CB8AC3E}">
        <p14:creationId xmlns:p14="http://schemas.microsoft.com/office/powerpoint/2010/main" val="390616080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9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4497F-8B28-43E1-8D83-2DDD6F1601AD}"/>
              </a:ext>
            </a:extLst>
          </p:cNvPr>
          <p:cNvSpPr>
            <a:spLocks noGrp="1"/>
          </p:cNvSpPr>
          <p:nvPr>
            <p:ph type="title"/>
          </p:nvPr>
        </p:nvSpPr>
        <p:spPr/>
        <p:txBody>
          <a:bodyPr/>
          <a:lstStyle/>
          <a:p>
            <a:r>
              <a:rPr lang="en-US" dirty="0"/>
              <a:t>FUTURE GENERATIONS</a:t>
            </a:r>
          </a:p>
        </p:txBody>
      </p:sp>
      <p:sp>
        <p:nvSpPr>
          <p:cNvPr id="3" name="Content Placeholder 2">
            <a:extLst>
              <a:ext uri="{FF2B5EF4-FFF2-40B4-BE49-F238E27FC236}">
                <a16:creationId xmlns:a16="http://schemas.microsoft.com/office/drawing/2014/main" id="{57A9F657-249F-46DE-B05D-A028B675FEDF}"/>
              </a:ext>
            </a:extLst>
          </p:cNvPr>
          <p:cNvSpPr>
            <a:spLocks noGrp="1"/>
          </p:cNvSpPr>
          <p:nvPr>
            <p:ph sz="half" idx="1"/>
          </p:nvPr>
        </p:nvSpPr>
        <p:spPr/>
        <p:txBody>
          <a:bodyPr>
            <a:normAutofit fontScale="92500" lnSpcReduction="10000"/>
          </a:bodyPr>
          <a:lstStyle/>
          <a:p>
            <a:r>
              <a:rPr lang="en-US" dirty="0"/>
              <a:t>FAA INITIATIVE TO CHANGE THE NATURE, NECESSITY, AND FREQUENCY OF INTERACTION BETWEEN PILOT AND AIR TRAFFIC CONTROL </a:t>
            </a:r>
          </a:p>
          <a:p>
            <a:r>
              <a:rPr lang="en-US" dirty="0"/>
              <a:t>Move FROM GROUND BASED TO SATELLITE BASED REAL TIME UPDATE</a:t>
            </a:r>
          </a:p>
        </p:txBody>
      </p:sp>
      <p:sp>
        <p:nvSpPr>
          <p:cNvPr id="4" name="Content Placeholder 3">
            <a:extLst>
              <a:ext uri="{FF2B5EF4-FFF2-40B4-BE49-F238E27FC236}">
                <a16:creationId xmlns:a16="http://schemas.microsoft.com/office/drawing/2014/main" id="{D4B3BD4E-4A3E-40CB-BB79-348E3D2B8C80}"/>
              </a:ext>
            </a:extLst>
          </p:cNvPr>
          <p:cNvSpPr>
            <a:spLocks noGrp="1"/>
          </p:cNvSpPr>
          <p:nvPr>
            <p:ph sz="half" idx="2"/>
          </p:nvPr>
        </p:nvSpPr>
        <p:spPr>
          <a:xfrm>
            <a:off x="5376741" y="4293870"/>
            <a:ext cx="6272022" cy="2383586"/>
          </a:xfrm>
        </p:spPr>
        <p:txBody>
          <a:bodyPr>
            <a:normAutofit fontScale="92500" lnSpcReduction="10000"/>
          </a:bodyPr>
          <a:lstStyle/>
          <a:p>
            <a:r>
              <a:rPr lang="en-US" dirty="0"/>
              <a:t>HUMAN FACTORS INCREASINGLY CONSIDERED DURING DESIGN PROCESS OF AVIATION SYSTEMS </a:t>
            </a:r>
          </a:p>
          <a:p>
            <a:r>
              <a:rPr lang="en-US" dirty="0"/>
              <a:t>WILL BE USED TO PROFESSIONALLY ACCESS AND RECOMMND ACTION </a:t>
            </a:r>
          </a:p>
          <a:p>
            <a:r>
              <a:rPr lang="en-US" dirty="0"/>
              <a:t>NEW TECHNOLOGY, ROLE RESPONSIBILITY, CREW INTERACTION TRAINING, ORGANIZATIONAL STRUCTURE ETC.</a:t>
            </a:r>
          </a:p>
        </p:txBody>
      </p:sp>
      <p:pic>
        <p:nvPicPr>
          <p:cNvPr id="18" name="Graphic 17" descr="Call center">
            <a:extLst>
              <a:ext uri="{FF2B5EF4-FFF2-40B4-BE49-F238E27FC236}">
                <a16:creationId xmlns:a16="http://schemas.microsoft.com/office/drawing/2014/main" id="{9BF01B40-8E6C-4AD5-BE1D-3FE17D96CD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266" y="5153989"/>
            <a:ext cx="1523467" cy="1523467"/>
          </a:xfrm>
          <a:prstGeom prst="rect">
            <a:avLst/>
          </a:prstGeom>
        </p:spPr>
      </p:pic>
      <p:pic>
        <p:nvPicPr>
          <p:cNvPr id="4098" name="Picture 2" descr="Systems Ideas - Innopedia">
            <a:extLst>
              <a:ext uri="{FF2B5EF4-FFF2-40B4-BE49-F238E27FC236}">
                <a16:creationId xmlns:a16="http://schemas.microsoft.com/office/drawing/2014/main" id="{D07038C9-BE25-4E4D-A25A-8A71EB248D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9452" y="2099180"/>
            <a:ext cx="2926253" cy="21946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ir Traffic Control Specialist still a Dream Job? A Complete ...">
            <a:extLst>
              <a:ext uri="{FF2B5EF4-FFF2-40B4-BE49-F238E27FC236}">
                <a16:creationId xmlns:a16="http://schemas.microsoft.com/office/drawing/2014/main" id="{3D6DE9EC-F1DE-45B7-B0A5-652238A693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81559" y="4516258"/>
            <a:ext cx="3895182" cy="2161198"/>
          </a:xfrm>
          <a:prstGeom prst="rect">
            <a:avLst/>
          </a:prstGeom>
          <a:noFill/>
          <a:extLst>
            <a:ext uri="{909E8E84-426E-40DD-AFC4-6F175D3DCCD1}">
              <a14:hiddenFill xmlns:a14="http://schemas.microsoft.com/office/drawing/2010/main">
                <a:solidFill>
                  <a:srgbClr val="FFFFFF"/>
                </a:solidFill>
              </a14:hiddenFill>
            </a:ext>
          </a:extLst>
        </p:spPr>
      </p:pic>
      <p:pic>
        <p:nvPicPr>
          <p:cNvPr id="5" name="W Calle Capotasto 15">
            <a:hlinkClick r:id="" action="ppaction://media"/>
            <a:extLst>
              <a:ext uri="{FF2B5EF4-FFF2-40B4-BE49-F238E27FC236}">
                <a16:creationId xmlns:a16="http://schemas.microsoft.com/office/drawing/2014/main" id="{960826BD-E83C-4446-8B0C-8B2E57E9445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90469" y="6248400"/>
            <a:ext cx="609600" cy="609600"/>
          </a:xfrm>
          <a:prstGeom prst="rect">
            <a:avLst/>
          </a:prstGeom>
        </p:spPr>
      </p:pic>
    </p:spTree>
    <p:extLst>
      <p:ext uri="{BB962C8B-B14F-4D97-AF65-F5344CB8AC3E}">
        <p14:creationId xmlns:p14="http://schemas.microsoft.com/office/powerpoint/2010/main" val="22208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8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10CE3618-1D7A-4256-B2AF-9DB692996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 y="6419"/>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D91A9185-A7D5-460B-98BC-0BF2EBD3EE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a:noFill/>
        </p:grpSpPr>
        <p:sp>
          <p:nvSpPr>
            <p:cNvPr id="41" name="Freeform 5">
              <a:extLst>
                <a:ext uri="{FF2B5EF4-FFF2-40B4-BE49-F238E27FC236}">
                  <a16:creationId xmlns:a16="http://schemas.microsoft.com/office/drawing/2014/main" id="{8AFC1764-6516-4F77-BF30-B8ADB3C9F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17000"/>
                </a:schemeClr>
              </a:solidFill>
              <a:prstDash val="solid"/>
              <a:miter lim="800000"/>
              <a:headEnd/>
              <a:tailEnd/>
            </a:ln>
          </p:spPr>
        </p:sp>
        <p:sp>
          <p:nvSpPr>
            <p:cNvPr id="42" name="Freeform 6">
              <a:extLst>
                <a:ext uri="{FF2B5EF4-FFF2-40B4-BE49-F238E27FC236}">
                  <a16:creationId xmlns:a16="http://schemas.microsoft.com/office/drawing/2014/main" id="{FCAFF9F9-F806-47EC-BCAC-9921E719F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p:spPr>
        </p:sp>
        <p:sp>
          <p:nvSpPr>
            <p:cNvPr id="43" name="Freeform 7">
              <a:extLst>
                <a:ext uri="{FF2B5EF4-FFF2-40B4-BE49-F238E27FC236}">
                  <a16:creationId xmlns:a16="http://schemas.microsoft.com/office/drawing/2014/main" id="{09D92491-36BD-4861-BA54-DD88E6089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18000"/>
                </a:schemeClr>
              </a:solidFill>
              <a:prstDash val="dash"/>
              <a:miter lim="800000"/>
              <a:headEnd/>
              <a:tailEnd/>
            </a:ln>
          </p:spPr>
        </p:sp>
        <p:sp>
          <p:nvSpPr>
            <p:cNvPr id="44" name="Freeform 8">
              <a:extLst>
                <a:ext uri="{FF2B5EF4-FFF2-40B4-BE49-F238E27FC236}">
                  <a16:creationId xmlns:a16="http://schemas.microsoft.com/office/drawing/2014/main" id="{23740E15-AB86-4E5C-A137-07E0DDC03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15000"/>
                </a:schemeClr>
              </a:solidFill>
              <a:prstDash val="solid"/>
              <a:miter lim="800000"/>
              <a:headEnd/>
              <a:tailEnd/>
            </a:ln>
          </p:spPr>
        </p:sp>
        <p:sp>
          <p:nvSpPr>
            <p:cNvPr id="45" name="Freeform 9">
              <a:extLst>
                <a:ext uri="{FF2B5EF4-FFF2-40B4-BE49-F238E27FC236}">
                  <a16:creationId xmlns:a16="http://schemas.microsoft.com/office/drawing/2014/main" id="{BE097852-1F54-4EF0-A1BE-561272FC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15000"/>
                </a:schemeClr>
              </a:solidFill>
              <a:prstDash val="solid"/>
              <a:miter lim="800000"/>
              <a:headEnd/>
              <a:tailEnd/>
            </a:ln>
          </p:spPr>
        </p:sp>
        <p:sp>
          <p:nvSpPr>
            <p:cNvPr id="46" name="Freeform 10">
              <a:extLst>
                <a:ext uri="{FF2B5EF4-FFF2-40B4-BE49-F238E27FC236}">
                  <a16:creationId xmlns:a16="http://schemas.microsoft.com/office/drawing/2014/main" id="{5C2DF1F9-21CC-430E-84C8-356C73C6F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14000"/>
                </a:schemeClr>
              </a:solidFill>
              <a:prstDash val="solid"/>
              <a:miter lim="800000"/>
              <a:headEnd/>
              <a:tailEnd/>
            </a:ln>
          </p:spPr>
        </p:sp>
        <p:sp>
          <p:nvSpPr>
            <p:cNvPr id="47" name="Freeform 11">
              <a:extLst>
                <a:ext uri="{FF2B5EF4-FFF2-40B4-BE49-F238E27FC236}">
                  <a16:creationId xmlns:a16="http://schemas.microsoft.com/office/drawing/2014/main" id="{7F11B45B-3EDE-4B6A-903B-0AE6E9DD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13000"/>
                </a:schemeClr>
              </a:solidFill>
              <a:prstDash val="solid"/>
              <a:miter lim="800000"/>
              <a:headEnd/>
              <a:tailEnd/>
            </a:ln>
          </p:spPr>
        </p:sp>
        <p:sp>
          <p:nvSpPr>
            <p:cNvPr id="48" name="Freeform 12">
              <a:extLst>
                <a:ext uri="{FF2B5EF4-FFF2-40B4-BE49-F238E27FC236}">
                  <a16:creationId xmlns:a16="http://schemas.microsoft.com/office/drawing/2014/main" id="{F77FDDC5-477E-420D-B98F-42ABA2477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13000"/>
                </a:schemeClr>
              </a:solidFill>
              <a:prstDash val="solid"/>
              <a:miter lim="800000"/>
              <a:headEnd/>
              <a:tailEnd/>
            </a:ln>
          </p:spPr>
        </p:sp>
        <p:sp>
          <p:nvSpPr>
            <p:cNvPr id="49" name="Freeform 13">
              <a:extLst>
                <a:ext uri="{FF2B5EF4-FFF2-40B4-BE49-F238E27FC236}">
                  <a16:creationId xmlns:a16="http://schemas.microsoft.com/office/drawing/2014/main" id="{A92C0474-B573-45C5-84C5-194CE1715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12000"/>
                </a:schemeClr>
              </a:solidFill>
              <a:prstDash val="dash"/>
              <a:miter lim="800000"/>
              <a:headEnd/>
              <a:tailEnd/>
            </a:ln>
          </p:spPr>
        </p:sp>
        <p:sp>
          <p:nvSpPr>
            <p:cNvPr id="50" name="Freeform 14">
              <a:extLst>
                <a:ext uri="{FF2B5EF4-FFF2-40B4-BE49-F238E27FC236}">
                  <a16:creationId xmlns:a16="http://schemas.microsoft.com/office/drawing/2014/main" id="{2FBC62F8-64D0-4025-99AE-A04E291D9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12000"/>
                </a:schemeClr>
              </a:solidFill>
              <a:prstDash val="dash"/>
              <a:miter lim="800000"/>
              <a:headEnd/>
              <a:tailEnd/>
            </a:ln>
          </p:spPr>
        </p:sp>
        <p:sp>
          <p:nvSpPr>
            <p:cNvPr id="51" name="Freeform 15">
              <a:extLst>
                <a:ext uri="{FF2B5EF4-FFF2-40B4-BE49-F238E27FC236}">
                  <a16:creationId xmlns:a16="http://schemas.microsoft.com/office/drawing/2014/main" id="{7632F945-80B5-4575-A538-29495BF8F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12000"/>
                </a:schemeClr>
              </a:solidFill>
              <a:prstDash val="dashDot"/>
              <a:miter lim="800000"/>
              <a:headEnd/>
              <a:tailEnd/>
            </a:ln>
          </p:spPr>
        </p:sp>
        <p:sp>
          <p:nvSpPr>
            <p:cNvPr id="52" name="Freeform 16">
              <a:extLst>
                <a:ext uri="{FF2B5EF4-FFF2-40B4-BE49-F238E27FC236}">
                  <a16:creationId xmlns:a16="http://schemas.microsoft.com/office/drawing/2014/main" id="{5562CC17-43D4-4E57-AE08-83952EE59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12000"/>
                </a:schemeClr>
              </a:solidFill>
              <a:prstDash val="dashDot"/>
              <a:miter lim="800000"/>
              <a:headEnd/>
              <a:tailEnd/>
            </a:ln>
          </p:spPr>
        </p:sp>
        <p:sp>
          <p:nvSpPr>
            <p:cNvPr id="53" name="Freeform 17">
              <a:extLst>
                <a:ext uri="{FF2B5EF4-FFF2-40B4-BE49-F238E27FC236}">
                  <a16:creationId xmlns:a16="http://schemas.microsoft.com/office/drawing/2014/main" id="{E1D78CFE-04CA-4101-AFCF-196940B2D1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12000"/>
                </a:schemeClr>
              </a:solidFill>
              <a:prstDash val="solid"/>
              <a:miter lim="800000"/>
              <a:headEnd/>
              <a:tailEnd/>
            </a:ln>
          </p:spPr>
        </p:sp>
        <p:sp>
          <p:nvSpPr>
            <p:cNvPr id="54" name="Freeform 18">
              <a:extLst>
                <a:ext uri="{FF2B5EF4-FFF2-40B4-BE49-F238E27FC236}">
                  <a16:creationId xmlns:a16="http://schemas.microsoft.com/office/drawing/2014/main" id="{41F2A149-A64E-4690-B049-18C156A8E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12000"/>
                </a:schemeClr>
              </a:solidFill>
              <a:prstDash val="solid"/>
              <a:miter lim="800000"/>
              <a:headEnd/>
              <a:tailEnd/>
            </a:ln>
          </p:spPr>
        </p:sp>
        <p:sp>
          <p:nvSpPr>
            <p:cNvPr id="55" name="Freeform 19">
              <a:extLst>
                <a:ext uri="{FF2B5EF4-FFF2-40B4-BE49-F238E27FC236}">
                  <a16:creationId xmlns:a16="http://schemas.microsoft.com/office/drawing/2014/main" id="{D9313C72-D62D-4416-A6AE-7EB7D6B54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11000"/>
                </a:schemeClr>
              </a:solidFill>
              <a:prstDash val="solid"/>
              <a:miter lim="800000"/>
              <a:headEnd/>
              <a:tailEnd/>
            </a:ln>
          </p:spPr>
        </p:sp>
        <p:sp>
          <p:nvSpPr>
            <p:cNvPr id="56" name="Freeform 20">
              <a:extLst>
                <a:ext uri="{FF2B5EF4-FFF2-40B4-BE49-F238E27FC236}">
                  <a16:creationId xmlns:a16="http://schemas.microsoft.com/office/drawing/2014/main" id="{77B03BEA-76E5-4ECB-B9BB-D89D27509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11000"/>
                </a:schemeClr>
              </a:solidFill>
              <a:prstDash val="solid"/>
              <a:miter lim="800000"/>
              <a:headEnd/>
              <a:tailEnd/>
            </a:ln>
          </p:spPr>
        </p:sp>
        <p:sp>
          <p:nvSpPr>
            <p:cNvPr id="57" name="Freeform 21">
              <a:extLst>
                <a:ext uri="{FF2B5EF4-FFF2-40B4-BE49-F238E27FC236}">
                  <a16:creationId xmlns:a16="http://schemas.microsoft.com/office/drawing/2014/main" id="{6AF6BECE-416D-4C3A-AD6F-68B08F3CA7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10000"/>
                </a:schemeClr>
              </a:solidFill>
              <a:prstDash val="solid"/>
              <a:miter lim="800000"/>
              <a:headEnd/>
              <a:tailEnd/>
            </a:ln>
          </p:spPr>
        </p:sp>
        <p:sp>
          <p:nvSpPr>
            <p:cNvPr id="58" name="Freeform 22">
              <a:extLst>
                <a:ext uri="{FF2B5EF4-FFF2-40B4-BE49-F238E27FC236}">
                  <a16:creationId xmlns:a16="http://schemas.microsoft.com/office/drawing/2014/main" id="{B9197E2A-A098-480D-A2A6-3F3B889ED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10000"/>
                </a:schemeClr>
              </a:solidFill>
              <a:prstDash val="dash"/>
              <a:miter lim="800000"/>
              <a:headEnd/>
              <a:tailEnd/>
            </a:ln>
          </p:spPr>
        </p:sp>
        <p:sp>
          <p:nvSpPr>
            <p:cNvPr id="59" name="Freeform 23">
              <a:extLst>
                <a:ext uri="{FF2B5EF4-FFF2-40B4-BE49-F238E27FC236}">
                  <a16:creationId xmlns:a16="http://schemas.microsoft.com/office/drawing/2014/main" id="{5A493EDB-6C9E-483F-86A6-0F473E590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10000"/>
                </a:schemeClr>
              </a:solidFill>
              <a:prstDash val="solid"/>
              <a:miter lim="800000"/>
              <a:headEnd/>
              <a:tailEnd/>
            </a:ln>
          </p:spPr>
        </p:sp>
      </p:grpSp>
      <p:sp>
        <p:nvSpPr>
          <p:cNvPr id="2" name="Title 1">
            <a:extLst>
              <a:ext uri="{FF2B5EF4-FFF2-40B4-BE49-F238E27FC236}">
                <a16:creationId xmlns:a16="http://schemas.microsoft.com/office/drawing/2014/main" id="{BDCE71C9-83D4-4B1C-8694-141E8B759E40}"/>
              </a:ext>
            </a:extLst>
          </p:cNvPr>
          <p:cNvSpPr>
            <a:spLocks noGrp="1"/>
          </p:cNvSpPr>
          <p:nvPr>
            <p:ph type="ctrTitle"/>
          </p:nvPr>
        </p:nvSpPr>
        <p:spPr>
          <a:xfrm>
            <a:off x="2004716" y="1263404"/>
            <a:ext cx="8239252" cy="3115075"/>
          </a:xfrm>
        </p:spPr>
        <p:txBody>
          <a:bodyPr>
            <a:normAutofit/>
          </a:bodyPr>
          <a:lstStyle/>
          <a:p>
            <a:pPr algn="l"/>
            <a:r>
              <a:rPr lang="en-US" sz="7200">
                <a:solidFill>
                  <a:schemeClr val="tx1"/>
                </a:solidFill>
              </a:rPr>
              <a:t>REFRENCES</a:t>
            </a:r>
          </a:p>
        </p:txBody>
      </p:sp>
      <p:sp>
        <p:nvSpPr>
          <p:cNvPr id="3" name="Subtitle 2">
            <a:extLst>
              <a:ext uri="{FF2B5EF4-FFF2-40B4-BE49-F238E27FC236}">
                <a16:creationId xmlns:a16="http://schemas.microsoft.com/office/drawing/2014/main" id="{1510FD7A-9442-4925-BAF4-439B27019388}"/>
              </a:ext>
            </a:extLst>
          </p:cNvPr>
          <p:cNvSpPr>
            <a:spLocks noGrp="1"/>
          </p:cNvSpPr>
          <p:nvPr>
            <p:ph type="subTitle" idx="1"/>
          </p:nvPr>
        </p:nvSpPr>
        <p:spPr>
          <a:xfrm>
            <a:off x="2004716" y="4560432"/>
            <a:ext cx="8239253" cy="1228171"/>
          </a:xfrm>
        </p:spPr>
        <p:txBody>
          <a:bodyPr>
            <a:normAutofit fontScale="85000" lnSpcReduction="20000"/>
          </a:bodyPr>
          <a:lstStyle/>
          <a:p>
            <a:pPr algn="l">
              <a:lnSpc>
                <a:spcPct val="90000"/>
              </a:lnSpc>
            </a:pPr>
            <a:endParaRPr lang="en-US" sz="1300" dirty="0">
              <a:solidFill>
                <a:schemeClr val="tx1"/>
              </a:solidFill>
            </a:endParaRPr>
          </a:p>
          <a:p>
            <a:pPr algn="l">
              <a:lnSpc>
                <a:spcPct val="90000"/>
              </a:lnSpc>
            </a:pPr>
            <a:r>
              <a:rPr lang="en-US" dirty="0"/>
              <a:t>Sanchez-</a:t>
            </a:r>
            <a:r>
              <a:rPr lang="en-US" dirty="0" err="1"/>
              <a:t>Alarcos</a:t>
            </a:r>
            <a:r>
              <a:rPr lang="en-US" dirty="0"/>
              <a:t>, Jose. </a:t>
            </a:r>
            <a:r>
              <a:rPr lang="en-US" i="1" dirty="0"/>
              <a:t>Aviation and Human Factors : How to Incorporate Human Factors into the Field</a:t>
            </a:r>
            <a:r>
              <a:rPr lang="en-US" dirty="0"/>
              <a:t>, CRC Press LLC, 2019. ProQuest </a:t>
            </a:r>
            <a:r>
              <a:rPr lang="en-US" dirty="0" err="1"/>
              <a:t>Ebook</a:t>
            </a:r>
            <a:r>
              <a:rPr lang="en-US" dirty="0"/>
              <a:t> Central, http://ebookcentral.proquest.com/lib/erau/detail.action?docID=5793708.</a:t>
            </a:r>
            <a:br>
              <a:rPr lang="en-US" sz="1400" dirty="0"/>
            </a:br>
            <a:r>
              <a:rPr lang="en-US" dirty="0"/>
              <a:t>Created from </a:t>
            </a:r>
            <a:r>
              <a:rPr lang="en-US" dirty="0" err="1"/>
              <a:t>erau</a:t>
            </a:r>
            <a:r>
              <a:rPr lang="en-US" dirty="0"/>
              <a:t> on 2020-04-26 12:45:04.</a:t>
            </a:r>
          </a:p>
          <a:p>
            <a:pPr algn="l">
              <a:lnSpc>
                <a:spcPct val="90000"/>
              </a:lnSpc>
            </a:pPr>
            <a:r>
              <a:rPr lang="en-US" sz="1600" dirty="0">
                <a:solidFill>
                  <a:schemeClr val="tx1"/>
                </a:solidFill>
              </a:rPr>
              <a:t>Weiner, E. L., &amp; Nagel, D. C. (1988). Human Factors in Aviation. San Diego, CA, Academic Press, Inc.</a:t>
            </a:r>
          </a:p>
        </p:txBody>
      </p:sp>
      <p:sp>
        <p:nvSpPr>
          <p:cNvPr id="61" name="Isosceles Triangle 60">
            <a:extLst>
              <a:ext uri="{FF2B5EF4-FFF2-40B4-BE49-F238E27FC236}">
                <a16:creationId xmlns:a16="http://schemas.microsoft.com/office/drawing/2014/main" id="{A4CD35EF-7348-4E64-8700-827E64EA4E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435823" y="3320139"/>
            <a:ext cx="300774" cy="25928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solidFill>
                <a:schemeClr val="tx1"/>
              </a:solidFill>
            </a:endParaRPr>
          </a:p>
        </p:txBody>
      </p:sp>
    </p:spTree>
    <p:extLst>
      <p:ext uri="{BB962C8B-B14F-4D97-AF65-F5344CB8AC3E}">
        <p14:creationId xmlns:p14="http://schemas.microsoft.com/office/powerpoint/2010/main" val="90771595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otalTime>7</TotalTime>
  <Words>438</Words>
  <Application>Microsoft Office PowerPoint</Application>
  <PresentationFormat>Widescreen</PresentationFormat>
  <Paragraphs>45</Paragraphs>
  <Slides>8</Slides>
  <Notes>0</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 Light</vt:lpstr>
      <vt:lpstr>Rockwell</vt:lpstr>
      <vt:lpstr>Wingdings</vt:lpstr>
      <vt:lpstr>Atlas</vt:lpstr>
      <vt:lpstr>Encouraging a positive human factors culture</vt:lpstr>
      <vt:lpstr>A brief intro:</vt:lpstr>
      <vt:lpstr>WHAT ARE THEY?</vt:lpstr>
      <vt:lpstr>IS HAVING A POSITIVE CULTURE IMPORTANT TO HUMAN FACTORS?</vt:lpstr>
      <vt:lpstr>TEAM WORK’S IMPORTANCE</vt:lpstr>
      <vt:lpstr>ADVANCES IN TECHNOLOGY</vt:lpstr>
      <vt:lpstr>FUTURE GENERATIONS</vt:lpstr>
      <vt:lpstr>REFRENCES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a positive human factors culture</dc:title>
  <dc:creator>Pennington, Aaron</dc:creator>
  <cp:lastModifiedBy>Pennington, Aaron</cp:lastModifiedBy>
  <cp:revision>2</cp:revision>
  <dcterms:created xsi:type="dcterms:W3CDTF">2020-04-26T20:05:42Z</dcterms:created>
  <dcterms:modified xsi:type="dcterms:W3CDTF">2020-04-26T20:12:56Z</dcterms:modified>
</cp:coreProperties>
</file>