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69" r:id="rId4"/>
    <p:sldId id="258" r:id="rId5"/>
    <p:sldId id="259" r:id="rId6"/>
    <p:sldId id="260" r:id="rId7"/>
    <p:sldId id="261" r:id="rId8"/>
    <p:sldId id="262" r:id="rId9"/>
    <p:sldId id="263" r:id="rId10"/>
    <p:sldId id="264"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4628" autoAdjust="0"/>
  </p:normalViewPr>
  <p:slideViewPr>
    <p:cSldViewPr>
      <p:cViewPr varScale="1">
        <p:scale>
          <a:sx n="103" d="100"/>
          <a:sy n="103" d="100"/>
        </p:scale>
        <p:origin x="-19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87C1DF-FB64-4E0C-A782-76999D5F88C6}" type="datetimeFigureOut">
              <a:rPr lang="en-US" smtClean="0"/>
              <a:t>5/27/2021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6E33C9-9642-4F1D-B57D-99211D9961AE}" type="slidenum">
              <a:rPr lang="en-US" smtClean="0"/>
              <a:t>‹#›</a:t>
            </a:fld>
            <a:endParaRPr lang="en-US"/>
          </a:p>
        </p:txBody>
      </p:sp>
    </p:spTree>
    <p:extLst>
      <p:ext uri="{BB962C8B-B14F-4D97-AF65-F5344CB8AC3E}">
        <p14:creationId xmlns:p14="http://schemas.microsoft.com/office/powerpoint/2010/main" val="723398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smtClean="0"/>
              <a:t>Universal </a:t>
            </a:r>
            <a:r>
              <a:rPr lang="en-US" sz="2400" baseline="0" dirty="0" smtClean="0"/>
              <a:t>insurance policy is a policy made to cater for the need of each and every individual . The policy will offer more affordable payment options to all citizen regardless of their race, social class their geographical location. The purpose of universal insurance policy is to ensure that each individual has an insurance, either both health and business insurance or  only health insurance.</a:t>
            </a:r>
            <a:endParaRPr lang="en-US" sz="2400" dirty="0"/>
          </a:p>
        </p:txBody>
      </p:sp>
      <p:sp>
        <p:nvSpPr>
          <p:cNvPr id="4" name="Slide Number Placeholder 3"/>
          <p:cNvSpPr>
            <a:spLocks noGrp="1"/>
          </p:cNvSpPr>
          <p:nvPr>
            <p:ph type="sldNum" sz="quarter" idx="10"/>
          </p:nvPr>
        </p:nvSpPr>
        <p:spPr/>
        <p:txBody>
          <a:bodyPr/>
          <a:lstStyle/>
          <a:p>
            <a:fld id="{546E33C9-9642-4F1D-B57D-99211D9961AE}" type="slidenum">
              <a:rPr lang="en-US" smtClean="0"/>
              <a:t>1</a:t>
            </a:fld>
            <a:endParaRPr lang="en-US"/>
          </a:p>
        </p:txBody>
      </p:sp>
    </p:spTree>
    <p:extLst>
      <p:ext uri="{BB962C8B-B14F-4D97-AF65-F5344CB8AC3E}">
        <p14:creationId xmlns:p14="http://schemas.microsoft.com/office/powerpoint/2010/main" val="1274051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6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46E33C9-9642-4F1D-B57D-99211D9961AE}" type="slidenum">
              <a:rPr lang="en-US" smtClean="0"/>
              <a:t>2</a:t>
            </a:fld>
            <a:endParaRPr lang="en-US"/>
          </a:p>
        </p:txBody>
      </p:sp>
    </p:spTree>
    <p:extLst>
      <p:ext uri="{BB962C8B-B14F-4D97-AF65-F5344CB8AC3E}">
        <p14:creationId xmlns:p14="http://schemas.microsoft.com/office/powerpoint/2010/main" val="1048928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mn-lt"/>
                <a:ea typeface="+mn-ea"/>
                <a:cs typeface="+mn-cs"/>
              </a:rPr>
              <a:t>The policy will have an impact on low income earning individuals and the middle class earners who cannot afford the high priced insurance policies. Also the policy will have a positive impact on individuals exposed to discrimination in the society thus suffering from trauma or any other mental disorders. </a:t>
            </a:r>
          </a:p>
          <a:p>
            <a:endParaRPr lang="en-US" dirty="0"/>
          </a:p>
        </p:txBody>
      </p:sp>
      <p:sp>
        <p:nvSpPr>
          <p:cNvPr id="4" name="Slide Number Placeholder 3"/>
          <p:cNvSpPr>
            <a:spLocks noGrp="1"/>
          </p:cNvSpPr>
          <p:nvPr>
            <p:ph type="sldNum" sz="quarter" idx="10"/>
          </p:nvPr>
        </p:nvSpPr>
        <p:spPr/>
        <p:txBody>
          <a:bodyPr/>
          <a:lstStyle/>
          <a:p>
            <a:fld id="{546E33C9-9642-4F1D-B57D-99211D9961AE}" type="slidenum">
              <a:rPr lang="en-US" smtClean="0"/>
              <a:t>3</a:t>
            </a:fld>
            <a:endParaRPr lang="en-US"/>
          </a:p>
        </p:txBody>
      </p:sp>
    </p:spTree>
    <p:extLst>
      <p:ext uri="{BB962C8B-B14F-4D97-AF65-F5344CB8AC3E}">
        <p14:creationId xmlns:p14="http://schemas.microsoft.com/office/powerpoint/2010/main" val="1519294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Universal insurance policy will have an impact to</a:t>
            </a:r>
            <a:r>
              <a:rPr lang="en-US" baseline="0" dirty="0" smtClean="0"/>
              <a:t> individuals, organizations as well as government institutions.  Individuals with mental disorder will receive medical cover, organizations will cover for their businesses against losses and </a:t>
            </a:r>
            <a:r>
              <a:rPr lang="en-US" baseline="0" dirty="0" err="1" smtClean="0"/>
              <a:t>uncertainies</a:t>
            </a:r>
            <a:r>
              <a:rPr lang="en-US" baseline="0" dirty="0" smtClean="0"/>
              <a:t> while the government will gain by obtaining relevant information.</a:t>
            </a:r>
            <a:endParaRPr lang="en-US" dirty="0"/>
          </a:p>
        </p:txBody>
      </p:sp>
      <p:sp>
        <p:nvSpPr>
          <p:cNvPr id="4" name="Slide Number Placeholder 3"/>
          <p:cNvSpPr>
            <a:spLocks noGrp="1"/>
          </p:cNvSpPr>
          <p:nvPr>
            <p:ph type="sldNum" sz="quarter" idx="10"/>
          </p:nvPr>
        </p:nvSpPr>
        <p:spPr/>
        <p:txBody>
          <a:bodyPr/>
          <a:lstStyle/>
          <a:p>
            <a:fld id="{546E33C9-9642-4F1D-B57D-99211D9961AE}" type="slidenum">
              <a:rPr lang="en-US" smtClean="0"/>
              <a:t>4</a:t>
            </a:fld>
            <a:endParaRPr lang="en-US"/>
          </a:p>
        </p:txBody>
      </p:sp>
    </p:spTree>
    <p:extLst>
      <p:ext uri="{BB962C8B-B14F-4D97-AF65-F5344CB8AC3E}">
        <p14:creationId xmlns:p14="http://schemas.microsoft.com/office/powerpoint/2010/main" val="4186703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no policy</a:t>
            </a:r>
            <a:r>
              <a:rPr lang="en-US" baseline="0" dirty="0" smtClean="0"/>
              <a:t> challenges. Therefore the universal insurance policy is expected to face various challenges. However, the challenges can be resolved by ensuring total commitment to the policy. Everyone should commit to total transparency and accountability towards the success of the universal insurance policy.</a:t>
            </a:r>
            <a:endParaRPr lang="en-US" dirty="0"/>
          </a:p>
        </p:txBody>
      </p:sp>
      <p:sp>
        <p:nvSpPr>
          <p:cNvPr id="4" name="Slide Number Placeholder 3"/>
          <p:cNvSpPr>
            <a:spLocks noGrp="1"/>
          </p:cNvSpPr>
          <p:nvPr>
            <p:ph type="sldNum" sz="quarter" idx="10"/>
          </p:nvPr>
        </p:nvSpPr>
        <p:spPr/>
        <p:txBody>
          <a:bodyPr/>
          <a:lstStyle/>
          <a:p>
            <a:fld id="{546E33C9-9642-4F1D-B57D-99211D9961AE}" type="slidenum">
              <a:rPr lang="en-US" smtClean="0"/>
              <a:t>6</a:t>
            </a:fld>
            <a:endParaRPr lang="en-US"/>
          </a:p>
        </p:txBody>
      </p:sp>
    </p:spTree>
    <p:extLst>
      <p:ext uri="{BB962C8B-B14F-4D97-AF65-F5344CB8AC3E}">
        <p14:creationId xmlns:p14="http://schemas.microsoft.com/office/powerpoint/2010/main" val="1762921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6E33C9-9642-4F1D-B57D-99211D9961AE}" type="slidenum">
              <a:rPr lang="en-US" smtClean="0"/>
              <a:t>7</a:t>
            </a:fld>
            <a:endParaRPr lang="en-US"/>
          </a:p>
        </p:txBody>
      </p:sp>
    </p:spTree>
    <p:extLst>
      <p:ext uri="{BB962C8B-B14F-4D97-AF65-F5344CB8AC3E}">
        <p14:creationId xmlns:p14="http://schemas.microsoft.com/office/powerpoint/2010/main" val="3739759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Funds and technical skills are among the major resources required for the implementation of the universal insurance policy.  The technical experts will help to prevent miscalculation which might lead to losses hence failure of the policy while availability of enough funds will help in successful implementation of the policy.  Its up to the management to ensure the resources sufficient and are provided on time.</a:t>
            </a:r>
          </a:p>
          <a:p>
            <a:endParaRPr lang="en-US" dirty="0"/>
          </a:p>
        </p:txBody>
      </p:sp>
      <p:sp>
        <p:nvSpPr>
          <p:cNvPr id="4" name="Slide Number Placeholder 3"/>
          <p:cNvSpPr>
            <a:spLocks noGrp="1"/>
          </p:cNvSpPr>
          <p:nvPr>
            <p:ph type="sldNum" sz="quarter" idx="10"/>
          </p:nvPr>
        </p:nvSpPr>
        <p:spPr/>
        <p:txBody>
          <a:bodyPr/>
          <a:lstStyle/>
          <a:p>
            <a:fld id="{546E33C9-9642-4F1D-B57D-99211D9961AE}" type="slidenum">
              <a:rPr lang="en-US" smtClean="0"/>
              <a:t>8</a:t>
            </a:fld>
            <a:endParaRPr lang="en-US"/>
          </a:p>
        </p:txBody>
      </p:sp>
    </p:spTree>
    <p:extLst>
      <p:ext uri="{BB962C8B-B14F-4D97-AF65-F5344CB8AC3E}">
        <p14:creationId xmlns:p14="http://schemas.microsoft.com/office/powerpoint/2010/main" val="251201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1D06A22-DBEA-4035-AC81-C771462BB732}" type="datetimeFigureOut">
              <a:rPr lang="en-US" smtClean="0"/>
              <a:t>5/27/2021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D177DA-3191-4E28-B6B1-A2F1E07005D2}" type="slidenum">
              <a:rPr lang="en-US" smtClean="0"/>
              <a:t>‹#›</a:t>
            </a:fld>
            <a:endParaRPr lang="en-US"/>
          </a:p>
        </p:txBody>
      </p:sp>
    </p:spTree>
    <p:extLst>
      <p:ext uri="{BB962C8B-B14F-4D97-AF65-F5344CB8AC3E}">
        <p14:creationId xmlns:p14="http://schemas.microsoft.com/office/powerpoint/2010/main" val="1187332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D06A22-DBEA-4035-AC81-C771462BB732}" type="datetimeFigureOut">
              <a:rPr lang="en-US" smtClean="0"/>
              <a:t>5/27/2021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D177DA-3191-4E28-B6B1-A2F1E07005D2}" type="slidenum">
              <a:rPr lang="en-US" smtClean="0"/>
              <a:t>‹#›</a:t>
            </a:fld>
            <a:endParaRPr lang="en-US"/>
          </a:p>
        </p:txBody>
      </p:sp>
    </p:spTree>
    <p:extLst>
      <p:ext uri="{BB962C8B-B14F-4D97-AF65-F5344CB8AC3E}">
        <p14:creationId xmlns:p14="http://schemas.microsoft.com/office/powerpoint/2010/main" val="2250115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D06A22-DBEA-4035-AC81-C771462BB732}" type="datetimeFigureOut">
              <a:rPr lang="en-US" smtClean="0"/>
              <a:t>5/27/2021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D177DA-3191-4E28-B6B1-A2F1E07005D2}" type="slidenum">
              <a:rPr lang="en-US" smtClean="0"/>
              <a:t>‹#›</a:t>
            </a:fld>
            <a:endParaRPr lang="en-US"/>
          </a:p>
        </p:txBody>
      </p:sp>
    </p:spTree>
    <p:extLst>
      <p:ext uri="{BB962C8B-B14F-4D97-AF65-F5344CB8AC3E}">
        <p14:creationId xmlns:p14="http://schemas.microsoft.com/office/powerpoint/2010/main" val="3366243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1D06A22-DBEA-4035-AC81-C771462BB732}" type="datetimeFigureOut">
              <a:rPr lang="en-US" smtClean="0"/>
              <a:t>5/27/2021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D177DA-3191-4E28-B6B1-A2F1E07005D2}" type="slidenum">
              <a:rPr lang="en-US" smtClean="0"/>
              <a:t>‹#›</a:t>
            </a:fld>
            <a:endParaRPr lang="en-US"/>
          </a:p>
        </p:txBody>
      </p:sp>
    </p:spTree>
    <p:extLst>
      <p:ext uri="{BB962C8B-B14F-4D97-AF65-F5344CB8AC3E}">
        <p14:creationId xmlns:p14="http://schemas.microsoft.com/office/powerpoint/2010/main" val="4097685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1D06A22-DBEA-4035-AC81-C771462BB732}" type="datetimeFigureOut">
              <a:rPr lang="en-US" smtClean="0"/>
              <a:t>5/27/2021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D177DA-3191-4E28-B6B1-A2F1E07005D2}" type="slidenum">
              <a:rPr lang="en-US" smtClean="0"/>
              <a:t>‹#›</a:t>
            </a:fld>
            <a:endParaRPr lang="en-US"/>
          </a:p>
        </p:txBody>
      </p:sp>
    </p:spTree>
    <p:extLst>
      <p:ext uri="{BB962C8B-B14F-4D97-AF65-F5344CB8AC3E}">
        <p14:creationId xmlns:p14="http://schemas.microsoft.com/office/powerpoint/2010/main" val="2721138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D06A22-DBEA-4035-AC81-C771462BB732}" type="datetimeFigureOut">
              <a:rPr lang="en-US" smtClean="0"/>
              <a:t>5/27/2021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D177DA-3191-4E28-B6B1-A2F1E07005D2}" type="slidenum">
              <a:rPr lang="en-US" smtClean="0"/>
              <a:t>‹#›</a:t>
            </a:fld>
            <a:endParaRPr lang="en-US"/>
          </a:p>
        </p:txBody>
      </p:sp>
    </p:spTree>
    <p:extLst>
      <p:ext uri="{BB962C8B-B14F-4D97-AF65-F5344CB8AC3E}">
        <p14:creationId xmlns:p14="http://schemas.microsoft.com/office/powerpoint/2010/main" val="1166759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D06A22-DBEA-4035-AC81-C771462BB732}" type="datetimeFigureOut">
              <a:rPr lang="en-US" smtClean="0"/>
              <a:t>5/27/2021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D177DA-3191-4E28-B6B1-A2F1E07005D2}" type="slidenum">
              <a:rPr lang="en-US" smtClean="0"/>
              <a:t>‹#›</a:t>
            </a:fld>
            <a:endParaRPr lang="en-US"/>
          </a:p>
        </p:txBody>
      </p:sp>
    </p:spTree>
    <p:extLst>
      <p:ext uri="{BB962C8B-B14F-4D97-AF65-F5344CB8AC3E}">
        <p14:creationId xmlns:p14="http://schemas.microsoft.com/office/powerpoint/2010/main" val="525919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D06A22-DBEA-4035-AC81-C771462BB732}" type="datetimeFigureOut">
              <a:rPr lang="en-US" smtClean="0"/>
              <a:t>5/27/2021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D177DA-3191-4E28-B6B1-A2F1E07005D2}" type="slidenum">
              <a:rPr lang="en-US" smtClean="0"/>
              <a:t>‹#›</a:t>
            </a:fld>
            <a:endParaRPr lang="en-US"/>
          </a:p>
        </p:txBody>
      </p:sp>
    </p:spTree>
    <p:extLst>
      <p:ext uri="{BB962C8B-B14F-4D97-AF65-F5344CB8AC3E}">
        <p14:creationId xmlns:p14="http://schemas.microsoft.com/office/powerpoint/2010/main" val="4024119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D06A22-DBEA-4035-AC81-C771462BB732}" type="datetimeFigureOut">
              <a:rPr lang="en-US" smtClean="0"/>
              <a:t>5/27/2021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D177DA-3191-4E28-B6B1-A2F1E07005D2}" type="slidenum">
              <a:rPr lang="en-US" smtClean="0"/>
              <a:t>‹#›</a:t>
            </a:fld>
            <a:endParaRPr lang="en-US"/>
          </a:p>
        </p:txBody>
      </p:sp>
    </p:spTree>
    <p:extLst>
      <p:ext uri="{BB962C8B-B14F-4D97-AF65-F5344CB8AC3E}">
        <p14:creationId xmlns:p14="http://schemas.microsoft.com/office/powerpoint/2010/main" val="206604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D06A22-DBEA-4035-AC81-C771462BB732}" type="datetimeFigureOut">
              <a:rPr lang="en-US" smtClean="0"/>
              <a:t>5/27/2021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D177DA-3191-4E28-B6B1-A2F1E07005D2}" type="slidenum">
              <a:rPr lang="en-US" smtClean="0"/>
              <a:t>‹#›</a:t>
            </a:fld>
            <a:endParaRPr lang="en-US"/>
          </a:p>
        </p:txBody>
      </p:sp>
    </p:spTree>
    <p:extLst>
      <p:ext uri="{BB962C8B-B14F-4D97-AF65-F5344CB8AC3E}">
        <p14:creationId xmlns:p14="http://schemas.microsoft.com/office/powerpoint/2010/main" val="3271912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D06A22-DBEA-4035-AC81-C771462BB732}" type="datetimeFigureOut">
              <a:rPr lang="en-US" smtClean="0"/>
              <a:t>5/27/2021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D177DA-3191-4E28-B6B1-A2F1E07005D2}" type="slidenum">
              <a:rPr lang="en-US" smtClean="0"/>
              <a:t>‹#›</a:t>
            </a:fld>
            <a:endParaRPr lang="en-US"/>
          </a:p>
        </p:txBody>
      </p:sp>
    </p:spTree>
    <p:extLst>
      <p:ext uri="{BB962C8B-B14F-4D97-AF65-F5344CB8AC3E}">
        <p14:creationId xmlns:p14="http://schemas.microsoft.com/office/powerpoint/2010/main" val="2163564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D06A22-DBEA-4035-AC81-C771462BB732}" type="datetimeFigureOut">
              <a:rPr lang="en-US" smtClean="0"/>
              <a:t>5/27/2021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D177DA-3191-4E28-B6B1-A2F1E07005D2}" type="slidenum">
              <a:rPr lang="en-US" smtClean="0"/>
              <a:t>‹#›</a:t>
            </a:fld>
            <a:endParaRPr lang="en-US"/>
          </a:p>
        </p:txBody>
      </p:sp>
    </p:spTree>
    <p:extLst>
      <p:ext uri="{BB962C8B-B14F-4D97-AF65-F5344CB8AC3E}">
        <p14:creationId xmlns:p14="http://schemas.microsoft.com/office/powerpoint/2010/main" val="3550740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researchgate.net/scientific-contributions/Peter-Knoepfel-15443497" TargetMode="External"/><Relationship Id="rId2" Type="http://schemas.openxmlformats.org/officeDocument/2006/relationships/hyperlink" Target="https://www.linkedin.com/pulse/benefits-insurance-individuals-organizations-society-chase-bassett" TargetMode="External"/><Relationship Id="rId1" Type="http://schemas.openxmlformats.org/officeDocument/2006/relationships/slideLayout" Target="../slideLayouts/slideLayout2.xml"/><Relationship Id="rId5" Type="http://schemas.openxmlformats.org/officeDocument/2006/relationships/hyperlink" Target="https://smallbusiness.chron.com/effects-government-policies-businesses-65214" TargetMode="External"/><Relationship Id="rId4" Type="http://schemas.openxmlformats.org/officeDocument/2006/relationships/hyperlink" Target="https://www.researchgate.net/publication/300207934_Policy_implement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smtClean="0"/>
              <a:t>Universal insurance policy: implementation plan</a:t>
            </a:r>
            <a:endParaRPr lang="en-US" sz="4000" dirty="0"/>
          </a:p>
        </p:txBody>
      </p:sp>
      <p:sp>
        <p:nvSpPr>
          <p:cNvPr id="3" name="Subtitle 2"/>
          <p:cNvSpPr>
            <a:spLocks noGrp="1"/>
          </p:cNvSpPr>
          <p:nvPr>
            <p:ph type="subTitle" idx="1"/>
          </p:nvPr>
        </p:nvSpPr>
        <p:spPr/>
        <p:txBody>
          <a:bodyPr>
            <a:noAutofit/>
          </a:bodyPr>
          <a:lstStyle/>
          <a:p>
            <a:pPr algn="just"/>
            <a:r>
              <a:rPr lang="en-US" sz="2400" b="1" dirty="0" smtClean="0"/>
              <a:t>The implementation plan will provide an overview of the groups to be affected by the policy, challenges the might be encountered in the implementation process, evaluation process and the expected time frame.</a:t>
            </a:r>
            <a:endParaRPr lang="en-US" sz="2400" b="1" dirty="0"/>
          </a:p>
        </p:txBody>
      </p:sp>
    </p:spTree>
    <p:extLst>
      <p:ext uri="{BB962C8B-B14F-4D97-AF65-F5344CB8AC3E}">
        <p14:creationId xmlns:p14="http://schemas.microsoft.com/office/powerpoint/2010/main" val="4138974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Impacts of the policy </a:t>
            </a:r>
            <a:endParaRPr lang="en-US" sz="4000" dirty="0"/>
          </a:p>
        </p:txBody>
      </p:sp>
      <p:sp>
        <p:nvSpPr>
          <p:cNvPr id="3" name="Content Placeholder 2"/>
          <p:cNvSpPr>
            <a:spLocks noGrp="1"/>
          </p:cNvSpPr>
          <p:nvPr>
            <p:ph idx="1"/>
          </p:nvPr>
        </p:nvSpPr>
        <p:spPr/>
        <p:txBody>
          <a:bodyPr>
            <a:noAutofit/>
          </a:bodyPr>
          <a:lstStyle/>
          <a:p>
            <a:pPr marL="0" indent="0">
              <a:buNone/>
            </a:pPr>
            <a:r>
              <a:rPr lang="en-US" dirty="0" smtClean="0"/>
              <a:t>Universal insurance policy will have the following benefits to individuals:</a:t>
            </a:r>
          </a:p>
          <a:p>
            <a:r>
              <a:rPr lang="en-US" dirty="0" smtClean="0"/>
              <a:t>Universal insurance policy will enable individuals to cover for their losses and damages </a:t>
            </a:r>
          </a:p>
          <a:p>
            <a:r>
              <a:rPr lang="en-US" dirty="0" smtClean="0"/>
              <a:t>Will help individuals in managing cash flow uncertainties</a:t>
            </a:r>
          </a:p>
          <a:p>
            <a:r>
              <a:rPr lang="en-US" dirty="0" smtClean="0"/>
              <a:t>Will help in complying with legal formalities and requirements as it will provide evidence for financial sources.</a:t>
            </a:r>
          </a:p>
        </p:txBody>
      </p:sp>
    </p:spTree>
    <p:extLst>
      <p:ext uri="{BB962C8B-B14F-4D97-AF65-F5344CB8AC3E}">
        <p14:creationId xmlns:p14="http://schemas.microsoft.com/office/powerpoint/2010/main" val="2174079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prstClr val="black"/>
                </a:solidFill>
              </a:rPr>
              <a:t>Impacts of the policy </a:t>
            </a:r>
            <a:endParaRPr lang="en-US" sz="4000" dirty="0"/>
          </a:p>
        </p:txBody>
      </p:sp>
      <p:sp>
        <p:nvSpPr>
          <p:cNvPr id="3" name="Content Placeholder 2"/>
          <p:cNvSpPr>
            <a:spLocks noGrp="1"/>
          </p:cNvSpPr>
          <p:nvPr>
            <p:ph idx="1"/>
          </p:nvPr>
        </p:nvSpPr>
        <p:spPr/>
        <p:txBody>
          <a:bodyPr/>
          <a:lstStyle/>
          <a:p>
            <a:pPr lvl="0"/>
            <a:r>
              <a:rPr lang="en-US" dirty="0">
                <a:solidFill>
                  <a:prstClr val="black"/>
                </a:solidFill>
              </a:rPr>
              <a:t>Will enable individuals in risk control </a:t>
            </a:r>
            <a:r>
              <a:rPr lang="en-US" dirty="0" smtClean="0">
                <a:solidFill>
                  <a:prstClr val="black"/>
                </a:solidFill>
              </a:rPr>
              <a:t>management(Bassett</a:t>
            </a:r>
            <a:r>
              <a:rPr lang="en-US" dirty="0">
                <a:solidFill>
                  <a:prstClr val="black"/>
                </a:solidFill>
              </a:rPr>
              <a:t>, 2016).</a:t>
            </a:r>
          </a:p>
          <a:p>
            <a:pPr lvl="0"/>
            <a:r>
              <a:rPr lang="en-US" dirty="0">
                <a:solidFill>
                  <a:prstClr val="black"/>
                </a:solidFill>
              </a:rPr>
              <a:t>Will enable individuals to cover for their health and their loved ones</a:t>
            </a:r>
          </a:p>
          <a:p>
            <a:pPr lvl="0"/>
            <a:r>
              <a:rPr lang="en-US" dirty="0">
                <a:solidFill>
                  <a:prstClr val="black"/>
                </a:solidFill>
              </a:rPr>
              <a:t>Finally the insurance policy will give back to the society by providing affordable mental health </a:t>
            </a:r>
            <a:r>
              <a:rPr lang="en-US" dirty="0" smtClean="0">
                <a:solidFill>
                  <a:prstClr val="black"/>
                </a:solidFill>
              </a:rPr>
              <a:t>services to those with mental disorders.</a:t>
            </a:r>
            <a:endParaRPr lang="en-US" dirty="0">
              <a:solidFill>
                <a:prstClr val="black"/>
              </a:solidFill>
            </a:endParaRPr>
          </a:p>
          <a:p>
            <a:endParaRPr lang="en-US" dirty="0"/>
          </a:p>
        </p:txBody>
      </p:sp>
    </p:spTree>
    <p:extLst>
      <p:ext uri="{BB962C8B-B14F-4D97-AF65-F5344CB8AC3E}">
        <p14:creationId xmlns:p14="http://schemas.microsoft.com/office/powerpoint/2010/main" val="941915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a:t>
            </a:r>
            <a:r>
              <a:rPr lang="en-US" sz="4000" dirty="0" smtClean="0"/>
              <a:t>policy</a:t>
            </a:r>
            <a:r>
              <a:rPr lang="en-US" dirty="0" smtClean="0"/>
              <a:t> will have an impact to:</a:t>
            </a:r>
            <a:endParaRPr lang="en-US" dirty="0"/>
          </a:p>
        </p:txBody>
      </p:sp>
      <p:sp>
        <p:nvSpPr>
          <p:cNvPr id="3" name="Content Placeholder 2"/>
          <p:cNvSpPr>
            <a:spLocks noGrp="1"/>
          </p:cNvSpPr>
          <p:nvPr>
            <p:ph idx="1"/>
          </p:nvPr>
        </p:nvSpPr>
        <p:spPr/>
        <p:txBody>
          <a:bodyPr/>
          <a:lstStyle/>
          <a:p>
            <a:pPr marL="0" indent="0">
              <a:buNone/>
            </a:pPr>
            <a:r>
              <a:rPr lang="en-US" dirty="0" smtClean="0"/>
              <a:t>Universal insurance policy will have an impact to the following:</a:t>
            </a:r>
          </a:p>
          <a:p>
            <a:r>
              <a:rPr lang="en-US" dirty="0" smtClean="0"/>
              <a:t>Individuals from marginalized groups </a:t>
            </a:r>
          </a:p>
          <a:p>
            <a:r>
              <a:rPr lang="en-US" dirty="0" smtClean="0"/>
              <a:t>Individuals having mental disorders</a:t>
            </a:r>
          </a:p>
          <a:p>
            <a:r>
              <a:rPr lang="en-US" dirty="0" smtClean="0"/>
              <a:t>Organizations willing to cover for their businesses</a:t>
            </a:r>
          </a:p>
          <a:p>
            <a:r>
              <a:rPr lang="en-US" dirty="0" smtClean="0"/>
              <a:t>Legal bodies in estimating financial position of individuals and organizations</a:t>
            </a:r>
            <a:endParaRPr lang="en-US" dirty="0"/>
          </a:p>
        </p:txBody>
      </p:sp>
    </p:spTree>
    <p:extLst>
      <p:ext uri="{BB962C8B-B14F-4D97-AF65-F5344CB8AC3E}">
        <p14:creationId xmlns:p14="http://schemas.microsoft.com/office/powerpoint/2010/main" val="2051922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Challenges expected in the policy implementation.</a:t>
            </a:r>
            <a:endParaRPr lang="en-US" dirty="0"/>
          </a:p>
        </p:txBody>
      </p:sp>
      <p:sp>
        <p:nvSpPr>
          <p:cNvPr id="3" name="Content Placeholder 2"/>
          <p:cNvSpPr>
            <a:spLocks noGrp="1"/>
          </p:cNvSpPr>
          <p:nvPr>
            <p:ph idx="1"/>
          </p:nvPr>
        </p:nvSpPr>
        <p:spPr/>
        <p:txBody>
          <a:bodyPr>
            <a:noAutofit/>
          </a:bodyPr>
          <a:lstStyle/>
          <a:p>
            <a:pPr marL="0" indent="0">
              <a:buNone/>
            </a:pPr>
            <a:r>
              <a:rPr lang="en-US" dirty="0" smtClean="0"/>
              <a:t>The implementation process is expected to face the following challenges:</a:t>
            </a:r>
          </a:p>
          <a:p>
            <a:r>
              <a:rPr lang="en-US" dirty="0" smtClean="0"/>
              <a:t>Lack of enough finances to fund the insurance policy</a:t>
            </a:r>
          </a:p>
          <a:p>
            <a:r>
              <a:rPr lang="en-US" dirty="0" smtClean="0"/>
              <a:t>Lack of enough experts to provide technical skills required in risk evaluation </a:t>
            </a:r>
          </a:p>
          <a:p>
            <a:r>
              <a:rPr lang="en-US" dirty="0" smtClean="0"/>
              <a:t>Lack of concrete cost estimation methods to provide accurate data .</a:t>
            </a:r>
          </a:p>
          <a:p>
            <a:pPr marL="0" indent="0">
              <a:buNone/>
            </a:pPr>
            <a:endParaRPr lang="en-US" dirty="0" smtClean="0"/>
          </a:p>
        </p:txBody>
      </p:sp>
    </p:spTree>
    <p:extLst>
      <p:ext uri="{BB962C8B-B14F-4D97-AF65-F5344CB8AC3E}">
        <p14:creationId xmlns:p14="http://schemas.microsoft.com/office/powerpoint/2010/main" val="2282250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Challenges expected in the policy implementation</a:t>
            </a:r>
            <a:endParaRPr lang="en-US" sz="4000" dirty="0"/>
          </a:p>
        </p:txBody>
      </p:sp>
      <p:sp>
        <p:nvSpPr>
          <p:cNvPr id="3" name="Content Placeholder 2"/>
          <p:cNvSpPr>
            <a:spLocks noGrp="1"/>
          </p:cNvSpPr>
          <p:nvPr>
            <p:ph idx="1"/>
          </p:nvPr>
        </p:nvSpPr>
        <p:spPr/>
        <p:txBody>
          <a:bodyPr>
            <a:normAutofit lnSpcReduction="10000"/>
          </a:bodyPr>
          <a:lstStyle/>
          <a:p>
            <a:pPr lvl="0"/>
            <a:r>
              <a:rPr lang="en-US" dirty="0">
                <a:solidFill>
                  <a:prstClr val="black"/>
                </a:solidFill>
              </a:rPr>
              <a:t>Challenge in terms of pricing . Lack proper method of insurance pricing.</a:t>
            </a:r>
          </a:p>
          <a:p>
            <a:pPr lvl="0"/>
            <a:r>
              <a:rPr lang="en-US" dirty="0" smtClean="0">
                <a:solidFill>
                  <a:prstClr val="black"/>
                </a:solidFill>
              </a:rPr>
              <a:t>The </a:t>
            </a:r>
            <a:r>
              <a:rPr lang="en-US" dirty="0">
                <a:solidFill>
                  <a:prstClr val="black"/>
                </a:solidFill>
              </a:rPr>
              <a:t>policy may face </a:t>
            </a:r>
            <a:r>
              <a:rPr lang="en-US" dirty="0" smtClean="0">
                <a:solidFill>
                  <a:prstClr val="black"/>
                </a:solidFill>
              </a:rPr>
              <a:t>public rejection problems </a:t>
            </a:r>
            <a:r>
              <a:rPr lang="en-US" dirty="0">
                <a:solidFill>
                  <a:prstClr val="black"/>
                </a:solidFill>
              </a:rPr>
              <a:t>where people might not like </a:t>
            </a:r>
            <a:r>
              <a:rPr lang="en-US" dirty="0" smtClean="0">
                <a:solidFill>
                  <a:prstClr val="black"/>
                </a:solidFill>
              </a:rPr>
              <a:t>the idea of compulsory insurance  </a:t>
            </a:r>
            <a:r>
              <a:rPr lang="en-US" dirty="0">
                <a:solidFill>
                  <a:prstClr val="black"/>
                </a:solidFill>
              </a:rPr>
              <a:t>policy.</a:t>
            </a:r>
          </a:p>
          <a:p>
            <a:r>
              <a:rPr lang="en-US" dirty="0" smtClean="0"/>
              <a:t>Finally the policy may face the challenge of corruption amongst involved officials whereby some officials might be looking for personal gains rather than the mutual benefit</a:t>
            </a:r>
            <a:endParaRPr lang="en-US" dirty="0"/>
          </a:p>
        </p:txBody>
      </p:sp>
    </p:spTree>
    <p:extLst>
      <p:ext uri="{BB962C8B-B14F-4D97-AF65-F5344CB8AC3E}">
        <p14:creationId xmlns:p14="http://schemas.microsoft.com/office/powerpoint/2010/main" val="1821582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Required resources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The required resources for the policy implementation include:</a:t>
            </a:r>
          </a:p>
          <a:p>
            <a:r>
              <a:rPr lang="en-US" dirty="0" smtClean="0"/>
              <a:t>Finances. The implementation process will require funds to implement it. The finances are expected to be provided by the management against the provided budget.</a:t>
            </a:r>
          </a:p>
          <a:p>
            <a:r>
              <a:rPr lang="en-US" dirty="0" smtClean="0"/>
              <a:t>Skilled labor. The policy will require more skilled expertise to implement the policy. We will need a mathematical expert to calculate and estimate risks and costs. The expert is expected to be hired before the start of the implementation process</a:t>
            </a:r>
            <a:endParaRPr lang="en-US" dirty="0"/>
          </a:p>
        </p:txBody>
      </p:sp>
    </p:spTree>
    <p:extLst>
      <p:ext uri="{BB962C8B-B14F-4D97-AF65-F5344CB8AC3E}">
        <p14:creationId xmlns:p14="http://schemas.microsoft.com/office/powerpoint/2010/main" val="476177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Required resources</a:t>
            </a:r>
            <a:endParaRPr lang="en-US" dirty="0"/>
          </a:p>
        </p:txBody>
      </p:sp>
      <p:sp>
        <p:nvSpPr>
          <p:cNvPr id="3" name="Content Placeholder 2"/>
          <p:cNvSpPr>
            <a:spLocks noGrp="1"/>
          </p:cNvSpPr>
          <p:nvPr>
            <p:ph idx="1"/>
          </p:nvPr>
        </p:nvSpPr>
        <p:spPr/>
        <p:txBody>
          <a:bodyPr/>
          <a:lstStyle/>
          <a:p>
            <a:r>
              <a:rPr lang="en-US" dirty="0" smtClean="0"/>
              <a:t>Education programs to create awareness to the public on the importance of the universal insurance policy and the benefits the policy will have to the public in general </a:t>
            </a:r>
          </a:p>
          <a:p>
            <a:r>
              <a:rPr lang="en-US" dirty="0" smtClean="0"/>
              <a:t>Activist personnel to mobilize the public and individuals to embrace the policy. The activist will engage road trips and promotions to create public awareness.</a:t>
            </a:r>
            <a:endParaRPr lang="en-US" dirty="0"/>
          </a:p>
        </p:txBody>
      </p:sp>
    </p:spTree>
    <p:extLst>
      <p:ext uri="{BB962C8B-B14F-4D97-AF65-F5344CB8AC3E}">
        <p14:creationId xmlns:p14="http://schemas.microsoft.com/office/powerpoint/2010/main" val="2375941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process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	The universal insurance policy will be evaluated regularly. There will be continuous monitoring and amendment of the policy to fit the needs of the stakeholders majorly the public and private organizations.</a:t>
            </a:r>
          </a:p>
          <a:p>
            <a:pPr marL="0" indent="0">
              <a:buNone/>
            </a:pPr>
            <a:r>
              <a:rPr lang="en-US" dirty="0"/>
              <a:t>	</a:t>
            </a:r>
            <a:r>
              <a:rPr lang="en-US" dirty="0" smtClean="0"/>
              <a:t>individuals and organizations are encouraged to convey their views and opinions regarding the policy to our website or present them directly to our office.</a:t>
            </a:r>
            <a:endParaRPr lang="en-US" dirty="0"/>
          </a:p>
        </p:txBody>
      </p:sp>
    </p:spTree>
    <p:extLst>
      <p:ext uri="{BB962C8B-B14F-4D97-AF65-F5344CB8AC3E}">
        <p14:creationId xmlns:p14="http://schemas.microsoft.com/office/powerpoint/2010/main" val="3759825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Frame</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smtClean="0"/>
              <a:t>	The implementation of the universal insurance policy will have a time frame of four months. The first month will involve educating the public on the key issues contained in the policy.</a:t>
            </a:r>
          </a:p>
          <a:p>
            <a:pPr marL="0" indent="0">
              <a:buNone/>
            </a:pPr>
            <a:r>
              <a:rPr lang="en-US" dirty="0"/>
              <a:t>	</a:t>
            </a:r>
            <a:r>
              <a:rPr lang="en-US" dirty="0" smtClean="0"/>
              <a:t>Later, the last two months will be used to collect public views and opinions and implementing the necessary changes and amendments. Finally, the policy will be implemented by the end of the fourth month.</a:t>
            </a:r>
            <a:endParaRPr lang="en-US" dirty="0"/>
          </a:p>
        </p:txBody>
      </p:sp>
    </p:spTree>
    <p:extLst>
      <p:ext uri="{BB962C8B-B14F-4D97-AF65-F5344CB8AC3E}">
        <p14:creationId xmlns:p14="http://schemas.microsoft.com/office/powerpoint/2010/main" val="1409891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References</a:t>
            </a:r>
            <a:endParaRPr lang="en-US" b="1" dirty="0"/>
          </a:p>
        </p:txBody>
      </p:sp>
      <p:sp>
        <p:nvSpPr>
          <p:cNvPr id="3" name="Content Placeholder 2"/>
          <p:cNvSpPr>
            <a:spLocks noGrp="1"/>
          </p:cNvSpPr>
          <p:nvPr>
            <p:ph idx="1"/>
          </p:nvPr>
        </p:nvSpPr>
        <p:spPr/>
        <p:txBody>
          <a:bodyPr>
            <a:normAutofit fontScale="92500" lnSpcReduction="20000"/>
          </a:bodyPr>
          <a:lstStyle/>
          <a:p>
            <a:pPr marL="0" indent="0" fontAlgn="base">
              <a:buNone/>
            </a:pPr>
            <a:r>
              <a:rPr lang="en-US" sz="3000" dirty="0" smtClean="0"/>
              <a:t>Bassett, c.(2016)</a:t>
            </a:r>
            <a:r>
              <a:rPr lang="en-US" sz="3000" b="0" i="0" dirty="0" smtClean="0">
                <a:effectLst/>
              </a:rPr>
              <a:t> Encore: The Benefits of Insurance to Individuals, Organizations and Society </a:t>
            </a:r>
            <a:r>
              <a:rPr lang="en-US" sz="3000" b="0" i="0" dirty="0" smtClean="0">
                <a:effectLst/>
                <a:hlinkClick r:id="rId2"/>
              </a:rPr>
              <a:t>https://www.linkedin.com/pulse/benefits-insurance-individuals-organizations-society-chase-bassett</a:t>
            </a:r>
            <a:r>
              <a:rPr lang="en-US" sz="3000" b="0" i="0" dirty="0" smtClean="0">
                <a:effectLst/>
              </a:rPr>
              <a:t>.</a:t>
            </a:r>
            <a:r>
              <a:rPr lang="en-US" sz="3000" b="1" dirty="0">
                <a:hlinkClick r:id="rId3"/>
              </a:rPr>
              <a:t/>
            </a:r>
            <a:br>
              <a:rPr lang="en-US" sz="3000" b="1" dirty="0">
                <a:hlinkClick r:id="rId3"/>
              </a:rPr>
            </a:br>
            <a:r>
              <a:rPr lang="en-US" sz="3000" dirty="0" err="1" smtClean="0"/>
              <a:t>Knoepfel</a:t>
            </a:r>
            <a:r>
              <a:rPr lang="en-US" sz="3000" dirty="0" smtClean="0"/>
              <a:t>, P.,</a:t>
            </a:r>
            <a:r>
              <a:rPr lang="en-US" sz="3000" dirty="0" err="1" smtClean="0"/>
              <a:t>Larrue</a:t>
            </a:r>
            <a:r>
              <a:rPr lang="en-US" sz="3000" dirty="0" smtClean="0"/>
              <a:t>, c. and </a:t>
            </a:r>
            <a:r>
              <a:rPr lang="en-US" sz="3000" dirty="0" err="1" smtClean="0"/>
              <a:t>Varone</a:t>
            </a:r>
            <a:r>
              <a:rPr lang="en-US" sz="3000" dirty="0" smtClean="0"/>
              <a:t>,</a:t>
            </a:r>
            <a:r>
              <a:rPr lang="en-US" sz="3000" dirty="0" smtClean="0"/>
              <a:t> F.(2011)</a:t>
            </a:r>
            <a:r>
              <a:rPr lang="en-US" sz="3000" dirty="0"/>
              <a:t> Policy </a:t>
            </a:r>
            <a:r>
              <a:rPr lang="en-US" sz="3000" dirty="0" smtClean="0"/>
              <a:t>implementation, </a:t>
            </a:r>
            <a:r>
              <a:rPr lang="en-US" sz="3000" dirty="0" err="1" smtClean="0"/>
              <a:t>Researchgate:Public</a:t>
            </a:r>
            <a:r>
              <a:rPr lang="en-US" sz="3000" dirty="0" smtClean="0"/>
              <a:t> </a:t>
            </a:r>
            <a:r>
              <a:rPr lang="en-US" sz="3000" dirty="0" err="1" smtClean="0"/>
              <a:t>policyanalysis</a:t>
            </a:r>
            <a:r>
              <a:rPr lang="en-US" sz="3000" dirty="0" smtClean="0"/>
              <a:t> </a:t>
            </a:r>
            <a:r>
              <a:rPr lang="en-US" sz="3000" dirty="0" smtClean="0">
                <a:hlinkClick r:id="rId4"/>
              </a:rPr>
              <a:t>https://www.researchgate.net/publication/300207934_Policy_implementation</a:t>
            </a:r>
            <a:r>
              <a:rPr lang="en-US" sz="3000" dirty="0" smtClean="0"/>
              <a:t>.</a:t>
            </a:r>
          </a:p>
          <a:p>
            <a:pPr marL="0" indent="0" fontAlgn="base">
              <a:buNone/>
            </a:pPr>
            <a:r>
              <a:rPr lang="en-US" sz="3000" dirty="0" smtClean="0"/>
              <a:t>Williams, F.(2019) Small business:</a:t>
            </a:r>
            <a:r>
              <a:rPr lang="en-US" sz="3000" dirty="0"/>
              <a:t> The Effects of Government Policies on </a:t>
            </a:r>
            <a:r>
              <a:rPr lang="en-US" sz="3000" dirty="0" smtClean="0"/>
              <a:t>Businesses </a:t>
            </a:r>
            <a:r>
              <a:rPr lang="en-US" sz="3000" dirty="0" smtClean="0">
                <a:hlinkClick r:id="rId5"/>
              </a:rPr>
              <a:t>https://smallbusiness.chron.com/effects-government-policies-businesses-65214</a:t>
            </a:r>
            <a:r>
              <a:rPr lang="en-US" sz="3000" dirty="0" smtClean="0"/>
              <a:t>.</a:t>
            </a:r>
          </a:p>
          <a:p>
            <a:pPr marL="0" indent="0" fontAlgn="base">
              <a:buNone/>
            </a:pPr>
            <a:endParaRPr lang="en-US" sz="3000" dirty="0"/>
          </a:p>
          <a:p>
            <a:pPr marL="0" indent="0" fontAlgn="base">
              <a:buNone/>
            </a:pPr>
            <a:endParaRPr lang="en-US" sz="3000" dirty="0" smtClean="0"/>
          </a:p>
          <a:p>
            <a:pPr marL="0" indent="0" fontAlgn="base">
              <a:buNone/>
            </a:pPr>
            <a:endParaRPr lang="en-US" dirty="0" smtClean="0"/>
          </a:p>
          <a:p>
            <a:pPr marL="0" indent="0" fontAlgn="base">
              <a:buNone/>
            </a:pPr>
            <a:endParaRPr lang="en-US" dirty="0"/>
          </a:p>
        </p:txBody>
      </p:sp>
    </p:spTree>
    <p:extLst>
      <p:ext uri="{BB962C8B-B14F-4D97-AF65-F5344CB8AC3E}">
        <p14:creationId xmlns:p14="http://schemas.microsoft.com/office/powerpoint/2010/main" val="34741467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TotalTime>
  <Words>753</Words>
  <Application>Microsoft Office PowerPoint</Application>
  <PresentationFormat>On-screen Show (4:3)</PresentationFormat>
  <Paragraphs>57</Paragraphs>
  <Slides>11</Slides>
  <Notes>7</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Universal insurance policy: implementation plan</vt:lpstr>
      <vt:lpstr>Impacts of the policy </vt:lpstr>
      <vt:lpstr>Impacts of the policy </vt:lpstr>
      <vt:lpstr>The policy will have an impact to:</vt:lpstr>
      <vt:lpstr>Challenges expected in the policy implementation.</vt:lpstr>
      <vt:lpstr>Challenges expected in the policy implementation</vt:lpstr>
      <vt:lpstr>Required resources</vt:lpstr>
      <vt:lpstr>Required resources</vt:lpstr>
      <vt:lpstr>Evaluation process</vt:lpstr>
      <vt:lpstr>Time Frame</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 OS</dc:creator>
  <cp:lastModifiedBy>A OS</cp:lastModifiedBy>
  <cp:revision>21</cp:revision>
  <dcterms:created xsi:type="dcterms:W3CDTF">2021-05-27T09:45:45Z</dcterms:created>
  <dcterms:modified xsi:type="dcterms:W3CDTF">2021-05-27T13:14:20Z</dcterms:modified>
</cp:coreProperties>
</file>