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64" r:id="rId3"/>
    <p:sldId id="258" r:id="rId4"/>
    <p:sldId id="257" r:id="rId5"/>
    <p:sldId id="259" r:id="rId6"/>
    <p:sldId id="260" r:id="rId7"/>
    <p:sldId id="261" r:id="rId8"/>
    <p:sldId id="262"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49" autoAdjust="0"/>
    <p:restoredTop sz="79143" autoAdjust="0"/>
  </p:normalViewPr>
  <p:slideViewPr>
    <p:cSldViewPr>
      <p:cViewPr varScale="1">
        <p:scale>
          <a:sx n="59" d="100"/>
          <a:sy n="59" d="100"/>
        </p:scale>
        <p:origin x="1656" y="6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3A0F153-9E54-4674-836A-6F9697C54927}" type="datetimeFigureOut">
              <a:rPr lang="en-US" smtClean="0"/>
              <a:t>5/8/2021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DBF4DB-D239-456D-993F-7304B56C0662}" type="slidenum">
              <a:rPr lang="en-US" smtClean="0"/>
              <a:t>‹#›</a:t>
            </a:fld>
            <a:endParaRPr lang="en-US"/>
          </a:p>
        </p:txBody>
      </p:sp>
    </p:spTree>
    <p:extLst>
      <p:ext uri="{BB962C8B-B14F-4D97-AF65-F5344CB8AC3E}">
        <p14:creationId xmlns:p14="http://schemas.microsoft.com/office/powerpoint/2010/main" val="3441691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DBF4DB-D239-456D-993F-7304B56C0662}" type="slidenum">
              <a:rPr lang="en-US" smtClean="0"/>
              <a:t>1</a:t>
            </a:fld>
            <a:endParaRPr lang="en-US"/>
          </a:p>
        </p:txBody>
      </p:sp>
    </p:spTree>
    <p:extLst>
      <p:ext uri="{BB962C8B-B14F-4D97-AF65-F5344CB8AC3E}">
        <p14:creationId xmlns:p14="http://schemas.microsoft.com/office/powerpoint/2010/main" val="28006457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914400" rtl="0" eaLnBrk="1" fontAlgn="auto" latinLnBrk="0" hangingPunct="1">
              <a:lnSpc>
                <a:spcPct val="200000"/>
              </a:lnSpc>
              <a:spcBef>
                <a:spcPts val="0"/>
              </a:spcBef>
              <a:spcAft>
                <a:spcPts val="0"/>
              </a:spcAft>
              <a:buClrTx/>
              <a:buSzTx/>
              <a:buFontTx/>
              <a:buNone/>
              <a:tabLst/>
              <a:defRPr/>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The presentation objectives aim at providing an adequate understanding of interpersonal skills, provide the types of interpersonal skills, understand why interpersonal skills are essential and the effective strategies to acquire and develop interpersonal skills. </a:t>
            </a:r>
          </a:p>
          <a:p>
            <a:pPr algn="just">
              <a:lnSpc>
                <a:spcPct val="200000"/>
              </a:lnSpc>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3</a:t>
            </a:fld>
            <a:endParaRPr lang="en-US"/>
          </a:p>
        </p:txBody>
      </p:sp>
    </p:spTree>
    <p:extLst>
      <p:ext uri="{BB962C8B-B14F-4D97-AF65-F5344CB8AC3E}">
        <p14:creationId xmlns:p14="http://schemas.microsoft.com/office/powerpoint/2010/main" val="30957600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914400" rtl="0" eaLnBrk="1" fontAlgn="auto" latinLnBrk="0" hangingPunct="1">
              <a:lnSpc>
                <a:spcPct val="200000"/>
              </a:lnSpc>
              <a:spcBef>
                <a:spcPts val="0"/>
              </a:spcBef>
              <a:spcAft>
                <a:spcPts val="0"/>
              </a:spcAft>
              <a:buClrTx/>
              <a:buSzTx/>
              <a:buFontTx/>
              <a:buNone/>
              <a:tabLst/>
              <a:defRPr/>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Interpersonal skills are essential elements in an individual relationship and successful operation with other organizational teams. Interpersonal skills include behavior or techniques used by an individual when interacting with others. Also, Interpersonal skills help in interacting with others effectively. In a working environment, interpersonal skills help the employees to work with others successfully. Interpersonal skills are associated with communication and listening attitudes in the working environment. </a:t>
            </a:r>
          </a:p>
          <a:p>
            <a:pPr algn="just">
              <a:lnSpc>
                <a:spcPct val="200000"/>
              </a:lnSpc>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4</a:t>
            </a:fld>
            <a:endParaRPr lang="en-US"/>
          </a:p>
        </p:txBody>
      </p:sp>
    </p:spTree>
    <p:extLst>
      <p:ext uri="{BB962C8B-B14F-4D97-AF65-F5344CB8AC3E}">
        <p14:creationId xmlns:p14="http://schemas.microsoft.com/office/powerpoint/2010/main" val="40684150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0" marR="0" indent="0" algn="just" defTabSz="914400" rtl="0" eaLnBrk="1" fontAlgn="auto" latinLnBrk="0" hangingPunct="1">
              <a:lnSpc>
                <a:spcPct val="200000"/>
              </a:lnSpc>
              <a:spcBef>
                <a:spcPts val="0"/>
              </a:spcBef>
              <a:spcAft>
                <a:spcPts val="0"/>
              </a:spcAft>
              <a:buClrTx/>
              <a:buSzTx/>
              <a:buFontTx/>
              <a:buNone/>
              <a:tabLst/>
              <a:defRPr/>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Interpersonal skills are the life skills used by individuals to communicate and interact with others, both individually or in groups. Individuals who have successfully improved their interpersonal skills are always more successful in their professional and personal lives. The type of interpersonal skills includes verbal communication, non-verbal communication, listening skills, negotiation, problem-solving, decision-making, assertiveness, empathy and patience. Verbal communication refers to the words used when communicating with other individuals. Verbal communication refers to communicating through words and in the correct manners successfully.  Non- verbal communication refers to the ability of an individual ability to express him or herself through the use of gestures, facial expression, and body language.  Listening skills refer to the ability to listen attentively and process the heard information correctly. Improved listening skills among the employees enable the effective flow of information, contributing to positive outcomes. Negotiation refers to interacting with others successfully to achieve a certain solution. Problem-solving skills refer to the individual's ability to develop ideas that support the individual in solving matters affecting the organization, individuals, or groups. </a:t>
            </a:r>
          </a:p>
          <a:p>
            <a:pPr algn="just">
              <a:lnSpc>
                <a:spcPct val="200000"/>
              </a:lnSpc>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5</a:t>
            </a:fld>
            <a:endParaRPr lang="en-US"/>
          </a:p>
        </p:txBody>
      </p:sp>
    </p:spTree>
    <p:extLst>
      <p:ext uri="{BB962C8B-B14F-4D97-AF65-F5344CB8AC3E}">
        <p14:creationId xmlns:p14="http://schemas.microsoft.com/office/powerpoint/2010/main" val="31598879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914400" rtl="0" eaLnBrk="1" fontAlgn="auto" latinLnBrk="0" hangingPunct="1">
              <a:lnSpc>
                <a:spcPct val="200000"/>
              </a:lnSpc>
              <a:spcBef>
                <a:spcPts val="0"/>
              </a:spcBef>
              <a:spcAft>
                <a:spcPts val="0"/>
              </a:spcAft>
              <a:buClrTx/>
              <a:buSzTx/>
              <a:buFontTx/>
              <a:buNone/>
              <a:tabLst/>
              <a:defRPr/>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Interpersonal skills are an important element in individual expression through the communication process that helps share ideas and emotions both verbally and nonverbally with other individuals or a group of people.  Interpersonal skills help in successful interaction and understanding individuals' personal or professional lives. Effective interpersonal skill improves the individual management skills in workplaces. Moreover, in workplaces, the hiring managers often focus on obtaining employees with strong interpersonal skills since they can collaborate and communicate effectively with other colleagues. Interpersonal improves the individual ability in problem-solving that helps solve the critical matters affecting the individual. </a:t>
            </a:r>
          </a:p>
          <a:p>
            <a:pPr algn="just">
              <a:lnSpc>
                <a:spcPct val="200000"/>
              </a:lnSpc>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6</a:t>
            </a:fld>
            <a:endParaRPr lang="en-US"/>
          </a:p>
        </p:txBody>
      </p:sp>
    </p:spTree>
    <p:extLst>
      <p:ext uri="{BB962C8B-B14F-4D97-AF65-F5344CB8AC3E}">
        <p14:creationId xmlns:p14="http://schemas.microsoft.com/office/powerpoint/2010/main" val="17652791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0" marR="0" indent="0" algn="just" defTabSz="914400" rtl="0" eaLnBrk="1" fontAlgn="auto" latinLnBrk="0" hangingPunct="1">
              <a:lnSpc>
                <a:spcPct val="200000"/>
              </a:lnSpc>
              <a:spcBef>
                <a:spcPts val="0"/>
              </a:spcBef>
              <a:spcAft>
                <a:spcPts val="0"/>
              </a:spcAft>
              <a:buClrTx/>
              <a:buSzTx/>
              <a:buFontTx/>
              <a:buNone/>
              <a:tabLst/>
              <a:defRPr/>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Interpersonal skills are essential in workplaces since they can help one become more productive, create a strong and positive relationship with other workmates, and complete organizational projects. Improving interpersonal skills improves morale toward the performance of different organization activities hence achieving the best outcomes. The important strategies in ensuring improved interpersonal skills include controlling emotions that create better interaction opportunities with the organization team. Acknowledging and supporting other members ideas helps improve interpersonal skills and motivate the team to work together as a team. Other improvement techniques include active listening, being assertive, and practicing empathy, maintaining better relationship with others, avoiding distractions, attending training classes and learning from mentors </a:t>
            </a:r>
            <a:r>
              <a:rPr lang="en-US" sz="1200" b="0" i="0" kern="1200" dirty="0" smtClean="0">
                <a:solidFill>
                  <a:schemeClr val="tx1"/>
                </a:solidFill>
                <a:effectLst/>
                <a:latin typeface="+mn-lt"/>
                <a:ea typeface="+mn-ea"/>
                <a:cs typeface="+mn-cs"/>
              </a:rPr>
              <a:t>(Nine Tips for Improving Your Interpersonal Skills, 2021)</a:t>
            </a: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a:t>
            </a:r>
          </a:p>
          <a:p>
            <a:pPr algn="just">
              <a:lnSpc>
                <a:spcPct val="200000"/>
              </a:lnSpc>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7</a:t>
            </a:fld>
            <a:endParaRPr lang="en-US"/>
          </a:p>
        </p:txBody>
      </p:sp>
    </p:spTree>
    <p:extLst>
      <p:ext uri="{BB962C8B-B14F-4D97-AF65-F5344CB8AC3E}">
        <p14:creationId xmlns:p14="http://schemas.microsoft.com/office/powerpoint/2010/main" val="27163576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200000"/>
              </a:lnSpc>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Good interpersonal skills build a significant benefit when communicating to develop a successful relationship. Accessing more information helps in improving interpersonal skills and improves intelligence and efficiency. Observing, listening and controlling emotions are appropriate measures to enhance improvement in interpersonal skills. Interpersonal skills help in successful interaction and understanding individuals' personal or professional lives. Interpersonal skills influence the individual behavior and techniques they utilize when interacting with others. Interpersonal skills are important in enabling better interactions </a:t>
            </a:r>
            <a:r>
              <a:rPr lang="en-US" sz="1200" b="0" i="0" kern="1200" dirty="0" smtClean="0">
                <a:solidFill>
                  <a:schemeClr val="tx1"/>
                </a:solidFill>
                <a:effectLst/>
                <a:latin typeface="+mn-lt"/>
                <a:ea typeface="+mn-ea"/>
                <a:cs typeface="+mn-cs"/>
              </a:rPr>
              <a:t>(</a:t>
            </a:r>
            <a:r>
              <a:rPr lang="en-US" sz="1200" b="0" i="0" kern="1200" dirty="0" err="1" smtClean="0">
                <a:solidFill>
                  <a:schemeClr val="tx1"/>
                </a:solidFill>
                <a:effectLst/>
                <a:latin typeface="+mn-lt"/>
                <a:ea typeface="+mn-ea"/>
                <a:cs typeface="+mn-cs"/>
              </a:rPr>
              <a:t>Petrovici</a:t>
            </a:r>
            <a:r>
              <a:rPr lang="en-US" sz="1200" b="0" i="0" kern="1200" dirty="0" smtClean="0">
                <a:solidFill>
                  <a:schemeClr val="tx1"/>
                </a:solidFill>
                <a:effectLst/>
                <a:latin typeface="+mn-lt"/>
                <a:ea typeface="+mn-ea"/>
                <a:cs typeface="+mn-cs"/>
              </a:rPr>
              <a:t> and </a:t>
            </a:r>
            <a:r>
              <a:rPr lang="en-US" sz="1200" b="0" i="0" kern="1200" dirty="0" err="1" smtClean="0">
                <a:solidFill>
                  <a:schemeClr val="tx1"/>
                </a:solidFill>
                <a:effectLst/>
                <a:latin typeface="+mn-lt"/>
                <a:ea typeface="+mn-ea"/>
                <a:cs typeface="+mn-cs"/>
              </a:rPr>
              <a:t>Dobrescu</a:t>
            </a:r>
            <a:r>
              <a:rPr lang="en-US" sz="1200" b="0" i="0" kern="1200" dirty="0" smtClean="0">
                <a:solidFill>
                  <a:schemeClr val="tx1"/>
                </a:solidFill>
                <a:effectLst/>
                <a:latin typeface="+mn-lt"/>
                <a:ea typeface="+mn-ea"/>
                <a:cs typeface="+mn-cs"/>
              </a:rPr>
              <a:t>, 2014)</a:t>
            </a: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a:t>
            </a:r>
          </a:p>
          <a:p>
            <a:pPr algn="just">
              <a:lnSpc>
                <a:spcPct val="200000"/>
              </a:lnSpc>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8</a:t>
            </a:fld>
            <a:endParaRPr lang="en-US"/>
          </a:p>
        </p:txBody>
      </p:sp>
    </p:spTree>
    <p:extLst>
      <p:ext uri="{BB962C8B-B14F-4D97-AF65-F5344CB8AC3E}">
        <p14:creationId xmlns:p14="http://schemas.microsoft.com/office/powerpoint/2010/main" val="29540862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DBF4DB-D239-456D-993F-7304B56C0662}" type="slidenum">
              <a:rPr lang="en-US" smtClean="0"/>
              <a:t>9</a:t>
            </a:fld>
            <a:endParaRPr lang="en-US"/>
          </a:p>
        </p:txBody>
      </p:sp>
    </p:spTree>
    <p:extLst>
      <p:ext uri="{BB962C8B-B14F-4D97-AF65-F5344CB8AC3E}">
        <p14:creationId xmlns:p14="http://schemas.microsoft.com/office/powerpoint/2010/main" val="10879954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AEA0B5E-3A06-4D52-8CC4-D14C1A025281}" type="datetimeFigureOut">
              <a:rPr lang="en-US" smtClean="0"/>
              <a:t>5/8/2021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4E8F5AA9-F7F4-4D78-AB8E-0FE61CA174E8}"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EA0B5E-3A06-4D52-8CC4-D14C1A025281}" type="datetimeFigureOut">
              <a:rPr lang="en-US" smtClean="0"/>
              <a:t>5/8/2021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EA0B5E-3A06-4D52-8CC4-D14C1A025281}" type="datetimeFigureOut">
              <a:rPr lang="en-US" smtClean="0"/>
              <a:t>5/8/2021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EA0B5E-3A06-4D52-8CC4-D14C1A025281}" type="datetimeFigureOut">
              <a:rPr lang="en-US" smtClean="0"/>
              <a:t>5/8/2021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AEA0B5E-3A06-4D52-8CC4-D14C1A025281}" type="datetimeFigureOut">
              <a:rPr lang="en-US" smtClean="0"/>
              <a:t>5/8/2021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8F5AA9-F7F4-4D78-AB8E-0FE61CA174E8}"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AEA0B5E-3A06-4D52-8CC4-D14C1A025281}" type="datetimeFigureOut">
              <a:rPr lang="en-US" smtClean="0"/>
              <a:t>5/8/2021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AEA0B5E-3A06-4D52-8CC4-D14C1A025281}" type="datetimeFigureOut">
              <a:rPr lang="en-US" smtClean="0"/>
              <a:t>5/8/2021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AEA0B5E-3A06-4D52-8CC4-D14C1A025281}" type="datetimeFigureOut">
              <a:rPr lang="en-US" smtClean="0"/>
              <a:t>5/8/2021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EA0B5E-3A06-4D52-8CC4-D14C1A025281}" type="datetimeFigureOut">
              <a:rPr lang="en-US" smtClean="0"/>
              <a:t>5/8/2021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AEA0B5E-3A06-4D52-8CC4-D14C1A025281}" type="datetimeFigureOut">
              <a:rPr lang="en-US" smtClean="0"/>
              <a:t>5/8/2021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AEA0B5E-3A06-4D52-8CC4-D14C1A025281}" type="datetimeFigureOut">
              <a:rPr lang="en-US" smtClean="0"/>
              <a:t>5/8/2021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4E8F5AA9-F7F4-4D78-AB8E-0FE61CA174E8}"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AEA0B5E-3A06-4D52-8CC4-D14C1A025281}" type="datetimeFigureOut">
              <a:rPr lang="en-US" smtClean="0"/>
              <a:t>5/8/2021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E8F5AA9-F7F4-4D78-AB8E-0FE61CA174E8}"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0"/>
            <a:ext cx="8153400" cy="1828800"/>
          </a:xfrm>
        </p:spPr>
        <p:txBody>
          <a:bodyPr>
            <a:noAutofit/>
          </a:bodyPr>
          <a:lstStyle/>
          <a:p>
            <a:pPr algn="ctr"/>
            <a:r>
              <a:rPr lang="en-US" sz="5400" dirty="0" smtClean="0">
                <a:latin typeface="Times New Roman" panose="02020603050405020304" pitchFamily="18" charset="0"/>
                <a:cs typeface="Times New Roman" panose="02020603050405020304" pitchFamily="18" charset="0"/>
              </a:rPr>
              <a:t>Interpersonal skills </a:t>
            </a:r>
            <a:r>
              <a:rPr lang="en-US" sz="5400" dirty="0" smtClean="0">
                <a:latin typeface="Times New Roman" panose="02020603050405020304" pitchFamily="18" charset="0"/>
                <a:cs typeface="Times New Roman" panose="02020603050405020304" pitchFamily="18" charset="0"/>
              </a:rPr>
              <a:t> </a:t>
            </a:r>
            <a:endParaRPr lang="en-US" sz="5400"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2209800" y="1824644"/>
            <a:ext cx="4724400" cy="4724400"/>
          </a:xfrm>
        </p:spPr>
        <p:txBody>
          <a:bodyPr>
            <a:normAutofit fontScale="77500" lnSpcReduction="20000"/>
          </a:bodyPr>
          <a:lstStyle/>
          <a:p>
            <a:pPr algn="ctr">
              <a:lnSpc>
                <a:spcPct val="200000"/>
              </a:lnSpc>
            </a:pPr>
            <a:r>
              <a:rPr lang="en-US" sz="4000" dirty="0" smtClean="0">
                <a:latin typeface="Times New Roman" panose="02020603050405020304" pitchFamily="18" charset="0"/>
                <a:cs typeface="Times New Roman" panose="02020603050405020304" pitchFamily="18" charset="0"/>
              </a:rPr>
              <a:t>Student’s </a:t>
            </a:r>
            <a:r>
              <a:rPr lang="en-US" sz="4000" dirty="0" smtClean="0">
                <a:latin typeface="Times New Roman" panose="02020603050405020304" pitchFamily="18" charset="0"/>
                <a:cs typeface="Times New Roman" panose="02020603050405020304" pitchFamily="18" charset="0"/>
              </a:rPr>
              <a:t>Name</a:t>
            </a:r>
          </a:p>
          <a:p>
            <a:pPr algn="ctr">
              <a:lnSpc>
                <a:spcPct val="200000"/>
              </a:lnSpc>
            </a:pPr>
            <a:r>
              <a:rPr lang="en-US" sz="4000" dirty="0" smtClean="0">
                <a:latin typeface="Times New Roman" panose="02020603050405020304" pitchFamily="18" charset="0"/>
                <a:cs typeface="Times New Roman" panose="02020603050405020304" pitchFamily="18" charset="0"/>
              </a:rPr>
              <a:t>ID Numbe</a:t>
            </a:r>
            <a:r>
              <a:rPr lang="en-US" sz="4000" dirty="0" smtClean="0">
                <a:latin typeface="Times New Roman" panose="02020603050405020304" pitchFamily="18" charset="0"/>
                <a:cs typeface="Times New Roman" panose="02020603050405020304" pitchFamily="18" charset="0"/>
              </a:rPr>
              <a:t>r </a:t>
            </a:r>
            <a:endParaRPr lang="en-US" sz="4000" dirty="0">
              <a:latin typeface="Times New Roman" panose="02020603050405020304" pitchFamily="18" charset="0"/>
              <a:cs typeface="Times New Roman" panose="02020603050405020304" pitchFamily="18" charset="0"/>
            </a:endParaRPr>
          </a:p>
          <a:p>
            <a:pPr algn="ctr">
              <a:lnSpc>
                <a:spcPct val="200000"/>
              </a:lnSpc>
            </a:pPr>
            <a:r>
              <a:rPr lang="en-US" sz="4000" dirty="0">
                <a:latin typeface="Times New Roman" panose="02020603050405020304" pitchFamily="18" charset="0"/>
                <a:cs typeface="Times New Roman" panose="02020603050405020304" pitchFamily="18" charset="0"/>
              </a:rPr>
              <a:t>Course</a:t>
            </a:r>
          </a:p>
          <a:p>
            <a:pPr algn="ctr">
              <a:lnSpc>
                <a:spcPct val="200000"/>
              </a:lnSpc>
            </a:pPr>
            <a:r>
              <a:rPr lang="en-US" sz="4000" dirty="0">
                <a:latin typeface="Times New Roman" panose="02020603050405020304" pitchFamily="18" charset="0"/>
                <a:cs typeface="Times New Roman" panose="02020603050405020304" pitchFamily="18" charset="0"/>
              </a:rPr>
              <a:t>Instructor’s Name</a:t>
            </a:r>
          </a:p>
          <a:p>
            <a:pPr algn="ctr">
              <a:lnSpc>
                <a:spcPct val="200000"/>
              </a:lnSpc>
            </a:pPr>
            <a:r>
              <a:rPr lang="en-US" sz="4000" dirty="0" smtClean="0">
                <a:latin typeface="Times New Roman" panose="02020603050405020304" pitchFamily="18" charset="0"/>
                <a:cs typeface="Times New Roman" panose="02020603050405020304" pitchFamily="18" charset="0"/>
              </a:rPr>
              <a:t>Date of submission. </a:t>
            </a:r>
            <a:endParaRPr lang="en-US" sz="4000" dirty="0">
              <a:latin typeface="Times New Roman" panose="02020603050405020304" pitchFamily="18" charset="0"/>
              <a:cs typeface="Times New Roman" panose="02020603050405020304" pitchFamily="18" charset="0"/>
            </a:endParaRPr>
          </a:p>
          <a:p>
            <a:endParaRPr lang="en-US" sz="4000" b="1" dirty="0">
              <a:solidFill>
                <a:schemeClr val="tx1"/>
              </a:solidFill>
              <a:latin typeface="Arabic Typesetting" pitchFamily="66" charset="-78"/>
              <a:cs typeface="Arabic Typesetting" pitchFamily="66" charset="-7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086" y="152400"/>
            <a:ext cx="8229600" cy="914400"/>
          </a:xfrm>
        </p:spPr>
        <p:txBody>
          <a:bodyPr/>
          <a:lstStyle/>
          <a:p>
            <a:pPr algn="ctr"/>
            <a:r>
              <a:rPr lang="en-US" dirty="0" smtClean="0">
                <a:latin typeface="Times New Roman" panose="02020603050405020304" pitchFamily="18" charset="0"/>
                <a:cs typeface="Times New Roman" panose="02020603050405020304" pitchFamily="18" charset="0"/>
              </a:rPr>
              <a:t>Interpersonal skills </a:t>
            </a:r>
            <a:endParaRPr lang="en-US" dirty="0">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2"/>
          <a:stretch>
            <a:fillRect/>
          </a:stretch>
        </p:blipFill>
        <p:spPr>
          <a:xfrm>
            <a:off x="1524000" y="1066800"/>
            <a:ext cx="6781800" cy="5486400"/>
          </a:xfrm>
          <a:prstGeom prst="rect">
            <a:avLst/>
          </a:prstGeom>
        </p:spPr>
      </p:pic>
    </p:spTree>
    <p:extLst>
      <p:ext uri="{BB962C8B-B14F-4D97-AF65-F5344CB8AC3E}">
        <p14:creationId xmlns:p14="http://schemas.microsoft.com/office/powerpoint/2010/main" val="7862223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latin typeface="Times New Roman" panose="02020603050405020304" pitchFamily="18" charset="0"/>
                <a:cs typeface="Times New Roman" panose="02020603050405020304" pitchFamily="18" charset="0"/>
              </a:rPr>
              <a:t>Objectives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half" idx="1"/>
          </p:nvPr>
        </p:nvSpPr>
        <p:spPr/>
        <p:txBody>
          <a:bodyPr>
            <a:normAutofit fontScale="70000" lnSpcReduction="20000"/>
          </a:bodyPr>
          <a:lstStyle/>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Understand what interpersonal skills are.</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Provide the type of interpersonal skills.</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Learn why interpersonal skills are important.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Effective ways to develop interpersonal skills. </a:t>
            </a:r>
          </a:p>
          <a:p>
            <a:pPr algn="just">
              <a:lnSpc>
                <a:spcPct val="200000"/>
              </a:lnSpc>
              <a:buFont typeface="Wingdings" panose="05000000000000000000" pitchFamily="2" charset="2"/>
              <a:buChar char="v"/>
            </a:pPr>
            <a:endParaRPr lang="en-US" dirty="0">
              <a:latin typeface="Times New Roman" panose="02020603050405020304" pitchFamily="18" charset="0"/>
              <a:cs typeface="Times New Roman" panose="02020603050405020304" pitchFamily="18" charset="0"/>
            </a:endParaRPr>
          </a:p>
        </p:txBody>
      </p:sp>
      <p:pic>
        <p:nvPicPr>
          <p:cNvPr id="5" name="Content Placeholder 4"/>
          <p:cNvPicPr>
            <a:picLocks noGrp="1" noChangeAspect="1"/>
          </p:cNvPicPr>
          <p:nvPr>
            <p:ph sz="half" idx="2"/>
          </p:nvPr>
        </p:nvPicPr>
        <p:blipFill>
          <a:blip r:embed="rId3"/>
          <a:stretch>
            <a:fillRect/>
          </a:stretch>
        </p:blipFill>
        <p:spPr>
          <a:xfrm>
            <a:off x="4648200" y="2209800"/>
            <a:ext cx="4495800" cy="2971800"/>
          </a:xfrm>
          <a:prstGeom prst="rect">
            <a:avLst/>
          </a:prstGeom>
        </p:spPr>
      </p:pic>
    </p:spTree>
    <p:extLst>
      <p:ext uri="{BB962C8B-B14F-4D97-AF65-F5344CB8AC3E}">
        <p14:creationId xmlns:p14="http://schemas.microsoft.com/office/powerpoint/2010/main" val="11272056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753" y="228600"/>
            <a:ext cx="8229600" cy="914400"/>
          </a:xfrm>
        </p:spPr>
        <p:txBody>
          <a:bodyPr/>
          <a:lstStyle/>
          <a:p>
            <a:pPr algn="ctr"/>
            <a:r>
              <a:rPr lang="en-US" dirty="0" smtClean="0">
                <a:latin typeface="Times New Roman" panose="02020603050405020304" pitchFamily="18" charset="0"/>
                <a:cs typeface="Times New Roman" panose="02020603050405020304" pitchFamily="18" charset="0"/>
              </a:rPr>
              <a:t>Introduction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80753" y="1295400"/>
            <a:ext cx="8229600" cy="5334000"/>
          </a:xfrm>
        </p:spPr>
        <p:txBody>
          <a:bodyPr>
            <a:normAutofit fontScale="92500" lnSpcReduction="10000"/>
          </a:bodyPr>
          <a:lstStyle/>
          <a:p>
            <a:pPr algn="just">
              <a:lnSpc>
                <a:spcPct val="20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Interpersonal skills are behaviors or techniques that an individual utilizes when interacting with others.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Interpersonal skills help in interacting with others effectively.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In a working environment, interpersonal skills help the employees to work with others successfully.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Interpersonal skills are associated with communication and listening attitudes in the working environment. </a:t>
            </a:r>
          </a:p>
          <a:p>
            <a:pPr algn="just">
              <a:lnSpc>
                <a:spcPct val="200000"/>
              </a:lnSpc>
              <a:buFont typeface="Wingdings" panose="05000000000000000000" pitchFamily="2" charset="2"/>
              <a:buChar char="v"/>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386291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5579" y="0"/>
            <a:ext cx="8229600" cy="1447800"/>
          </a:xfrm>
        </p:spPr>
        <p:txBody>
          <a:bodyPr>
            <a:normAutofit fontScale="90000"/>
          </a:bodyPr>
          <a:lstStyle/>
          <a:p>
            <a:pPr algn="ctr"/>
            <a:r>
              <a:rPr lang="en-US" dirty="0">
                <a:latin typeface="Times New Roman" panose="02020603050405020304" pitchFamily="18" charset="0"/>
                <a:cs typeface="Times New Roman" panose="02020603050405020304" pitchFamily="18" charset="0"/>
              </a:rPr>
              <a:t>What are interpersonal skills? </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1295400"/>
            <a:ext cx="8229600" cy="5257800"/>
          </a:xfrm>
        </p:spPr>
        <p:txBody>
          <a:bodyPr>
            <a:normAutofit fontScale="85000" lnSpcReduction="10000"/>
          </a:bodyPr>
          <a:lstStyle/>
          <a:p>
            <a:pPr algn="just">
              <a:lnSpc>
                <a:spcPct val="21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Interpersonal skills are the life skills used by individuals to communicate and interact with others, both individually or in groups. </a:t>
            </a:r>
          </a:p>
          <a:p>
            <a:pPr algn="just">
              <a:lnSpc>
                <a:spcPct val="21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Individuals who have successfully improved their interpersonal skills are always more successful in their professional and personal lives. </a:t>
            </a:r>
          </a:p>
          <a:p>
            <a:pPr algn="just">
              <a:lnSpc>
                <a:spcPct val="21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The interpersonal skills include verbal communication, non-verbal communication, listening skills, negotiation, problem-solving, decision-making and </a:t>
            </a:r>
            <a:r>
              <a:rPr lang="en-US" dirty="0" smtClean="0">
                <a:latin typeface="Times New Roman" panose="02020603050405020304" pitchFamily="18" charset="0"/>
                <a:cs typeface="Times New Roman" panose="02020603050405020304" pitchFamily="18" charset="0"/>
              </a:rPr>
              <a:t>assertiveness </a:t>
            </a:r>
            <a:r>
              <a:rPr lang="en-US" dirty="0" smtClean="0"/>
              <a:t>(</a:t>
            </a:r>
            <a:r>
              <a:rPr lang="en-US" dirty="0" err="1"/>
              <a:t>Cheruvelil</a:t>
            </a:r>
            <a:r>
              <a:rPr lang="en-US" dirty="0"/>
              <a:t> et al., 2014)</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pPr algn="just">
              <a:lnSpc>
                <a:spcPct val="210000"/>
              </a:lnSpc>
              <a:buFont typeface="Wingdings" panose="05000000000000000000" pitchFamily="2" charset="2"/>
              <a:buChar char="v"/>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352490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latin typeface="Times New Roman" panose="02020603050405020304" pitchFamily="18" charset="0"/>
                <a:cs typeface="Times New Roman" panose="02020603050405020304" pitchFamily="18" charset="0"/>
              </a:rPr>
              <a:t>Importance Of Interpersonal Skills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half" idx="1"/>
          </p:nvPr>
        </p:nvSpPr>
        <p:spPr/>
        <p:txBody>
          <a:bodyPr>
            <a:normAutofit fontScale="47500" lnSpcReduction="20000"/>
          </a:bodyPr>
          <a:lstStyle/>
          <a:p>
            <a:pPr>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Improving individual expression power. </a:t>
            </a:r>
          </a:p>
          <a:p>
            <a:pPr>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Improve individual </a:t>
            </a:r>
            <a:r>
              <a:rPr lang="en-US" dirty="0" smtClean="0">
                <a:latin typeface="Times New Roman" panose="02020603050405020304" pitchFamily="18" charset="0"/>
                <a:cs typeface="Times New Roman" panose="02020603050405020304" pitchFamily="18" charset="0"/>
              </a:rPr>
              <a:t>accountability</a:t>
            </a:r>
            <a:r>
              <a:rPr lang="en-US" dirty="0"/>
              <a:t>(</a:t>
            </a:r>
            <a:r>
              <a:rPr lang="en-US" dirty="0" err="1"/>
              <a:t>Petrovici</a:t>
            </a:r>
            <a:r>
              <a:rPr lang="en-US" dirty="0"/>
              <a:t> and </a:t>
            </a:r>
            <a:r>
              <a:rPr lang="en-US" dirty="0" err="1"/>
              <a:t>Dobrescu</a:t>
            </a:r>
            <a:r>
              <a:rPr lang="en-US" dirty="0"/>
              <a:t>, 2014)</a:t>
            </a:r>
            <a:r>
              <a:rPr lang="en-US"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p>
            <a:pPr>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Facilitating improvement in individual management skills. </a:t>
            </a:r>
          </a:p>
          <a:p>
            <a:pPr>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Improve listening skills</a:t>
            </a:r>
          </a:p>
          <a:p>
            <a:pPr>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Effective implementation of body language in expression. </a:t>
            </a:r>
          </a:p>
          <a:p>
            <a:pPr>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Improve the ability to problem-solving. </a:t>
            </a:r>
          </a:p>
          <a:p>
            <a:pPr>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Controlling emotions.</a:t>
            </a:r>
          </a:p>
          <a:p>
            <a:pPr>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Successful sharing of </a:t>
            </a:r>
            <a:r>
              <a:rPr lang="en-US" dirty="0" smtClean="0">
                <a:latin typeface="Times New Roman" panose="02020603050405020304" pitchFamily="18" charset="0"/>
                <a:cs typeface="Times New Roman" panose="02020603050405020304" pitchFamily="18" charset="0"/>
              </a:rPr>
              <a:t>ideas </a:t>
            </a:r>
            <a:r>
              <a:rPr lang="en-US" dirty="0" smtClean="0"/>
              <a:t>(</a:t>
            </a:r>
            <a:r>
              <a:rPr lang="en-US" dirty="0" err="1"/>
              <a:t>Bedwell</a:t>
            </a:r>
            <a:r>
              <a:rPr lang="en-US" dirty="0"/>
              <a:t>, Fiore and Salas, 2014)</a:t>
            </a:r>
            <a:r>
              <a:rPr lang="en-US"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p>
            <a:pPr>
              <a:lnSpc>
                <a:spcPct val="200000"/>
              </a:lnSpc>
              <a:buFont typeface="Wingdings" panose="05000000000000000000" pitchFamily="2" charset="2"/>
              <a:buChar char="v"/>
            </a:pPr>
            <a:endParaRPr lang="en-US" dirty="0">
              <a:latin typeface="Times New Roman" panose="02020603050405020304" pitchFamily="18" charset="0"/>
              <a:cs typeface="Times New Roman" panose="02020603050405020304" pitchFamily="18" charset="0"/>
            </a:endParaRPr>
          </a:p>
        </p:txBody>
      </p:sp>
      <p:pic>
        <p:nvPicPr>
          <p:cNvPr id="5" name="Content Placeholder 3"/>
          <p:cNvPicPr>
            <a:picLocks noGrp="1" noChangeAspect="1"/>
          </p:cNvPicPr>
          <p:nvPr>
            <p:ph sz="half" idx="2"/>
          </p:nvPr>
        </p:nvPicPr>
        <p:blipFill>
          <a:blip r:embed="rId3"/>
          <a:stretch>
            <a:fillRect/>
          </a:stretch>
        </p:blipFill>
        <p:spPr>
          <a:xfrm>
            <a:off x="4653643" y="1879745"/>
            <a:ext cx="4495800" cy="4507837"/>
          </a:xfrm>
          <a:prstGeom prst="rect">
            <a:avLst/>
          </a:prstGeom>
        </p:spPr>
      </p:pic>
    </p:spTree>
    <p:extLst>
      <p:ext uri="{BB962C8B-B14F-4D97-AF65-F5344CB8AC3E}">
        <p14:creationId xmlns:p14="http://schemas.microsoft.com/office/powerpoint/2010/main" val="37426262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47943"/>
            <a:ext cx="8229600" cy="1143000"/>
          </a:xfrm>
        </p:spPr>
        <p:txBody>
          <a:bodyPr>
            <a:normAutofit fontScale="90000"/>
          </a:bodyPr>
          <a:lstStyle/>
          <a:p>
            <a:r>
              <a:rPr lang="en-US" dirty="0" smtClean="0"/>
              <a:t>How to improve interpersonal skills </a:t>
            </a:r>
            <a:endParaRPr lang="en-US" dirty="0"/>
          </a:p>
        </p:txBody>
      </p:sp>
      <p:sp>
        <p:nvSpPr>
          <p:cNvPr id="4" name="Content Placeholder 3"/>
          <p:cNvSpPr>
            <a:spLocks noGrp="1"/>
          </p:cNvSpPr>
          <p:nvPr>
            <p:ph sz="half" idx="1"/>
          </p:nvPr>
        </p:nvSpPr>
        <p:spPr/>
        <p:txBody>
          <a:bodyPr>
            <a:normAutofit fontScale="62500" lnSpcReduction="20000"/>
          </a:bodyPr>
          <a:lstStyle/>
          <a:p>
            <a:pPr algn="just">
              <a:lnSpc>
                <a:spcPct val="22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Controlling emotions. </a:t>
            </a:r>
          </a:p>
          <a:p>
            <a:pPr algn="just">
              <a:lnSpc>
                <a:spcPct val="22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Cultivating a positive outlook. </a:t>
            </a:r>
          </a:p>
          <a:p>
            <a:pPr algn="just">
              <a:lnSpc>
                <a:spcPct val="22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Acknowledge others opinions and ideas.</a:t>
            </a:r>
          </a:p>
          <a:p>
            <a:pPr algn="just">
              <a:lnSpc>
                <a:spcPct val="22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Present real interests to other colleagues. </a:t>
            </a:r>
          </a:p>
          <a:p>
            <a:pPr algn="just">
              <a:lnSpc>
                <a:spcPct val="22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Practice active listening. </a:t>
            </a:r>
          </a:p>
          <a:p>
            <a:pPr algn="just">
              <a:lnSpc>
                <a:spcPct val="22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Be </a:t>
            </a:r>
            <a:r>
              <a:rPr lang="en-US" dirty="0" smtClean="0">
                <a:latin typeface="Times New Roman" panose="02020603050405020304" pitchFamily="18" charset="0"/>
                <a:cs typeface="Times New Roman" panose="02020603050405020304" pitchFamily="18" charset="0"/>
              </a:rPr>
              <a:t>assertive </a:t>
            </a:r>
            <a:r>
              <a:rPr lang="en-US" dirty="0" smtClean="0"/>
              <a:t>(</a:t>
            </a:r>
            <a:r>
              <a:rPr lang="en-US" dirty="0"/>
              <a:t>Nine Tips for Improving Your Interpersonal Skills, 2021)</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pPr algn="just">
              <a:lnSpc>
                <a:spcPct val="220000"/>
              </a:lnSpc>
              <a:buFont typeface="Wingdings" panose="05000000000000000000" pitchFamily="2" charset="2"/>
              <a:buChar char="v"/>
            </a:pPr>
            <a:endParaRPr lang="en-US" dirty="0">
              <a:latin typeface="Times New Roman" panose="02020603050405020304" pitchFamily="18" charset="0"/>
              <a:cs typeface="Times New Roman" panose="02020603050405020304" pitchFamily="18" charset="0"/>
            </a:endParaRPr>
          </a:p>
        </p:txBody>
      </p:sp>
      <p:sp>
        <p:nvSpPr>
          <p:cNvPr id="5" name="Content Placeholder 4"/>
          <p:cNvSpPr>
            <a:spLocks noGrp="1"/>
          </p:cNvSpPr>
          <p:nvPr>
            <p:ph sz="half" idx="2"/>
          </p:nvPr>
        </p:nvSpPr>
        <p:spPr/>
        <p:txBody>
          <a:bodyPr>
            <a:normAutofit fontScale="62500" lnSpcReduction="20000"/>
          </a:bodyPr>
          <a:lstStyle/>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Practice empathy</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Maintain better relationship with others.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Avoid distractions.</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Attend training classes.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Learn from mentors</a:t>
            </a:r>
          </a:p>
        </p:txBody>
      </p:sp>
      <p:pic>
        <p:nvPicPr>
          <p:cNvPr id="6" name="Picture 5"/>
          <p:cNvPicPr>
            <a:picLocks noChangeAspect="1"/>
          </p:cNvPicPr>
          <p:nvPr/>
        </p:nvPicPr>
        <p:blipFill>
          <a:blip r:embed="rId3"/>
          <a:stretch>
            <a:fillRect/>
          </a:stretch>
        </p:blipFill>
        <p:spPr>
          <a:xfrm>
            <a:off x="4659086" y="4495800"/>
            <a:ext cx="3570514" cy="2133600"/>
          </a:xfrm>
          <a:prstGeom prst="rect">
            <a:avLst/>
          </a:prstGeom>
        </p:spPr>
      </p:pic>
      <p:pic>
        <p:nvPicPr>
          <p:cNvPr id="7" name="Picture 6"/>
          <p:cNvPicPr>
            <a:picLocks noChangeAspect="1"/>
          </p:cNvPicPr>
          <p:nvPr/>
        </p:nvPicPr>
        <p:blipFill>
          <a:blip r:embed="rId4"/>
          <a:stretch>
            <a:fillRect/>
          </a:stretch>
        </p:blipFill>
        <p:spPr>
          <a:xfrm>
            <a:off x="0" y="15737"/>
            <a:ext cx="2514951" cy="1303706"/>
          </a:xfrm>
          <a:prstGeom prst="rect">
            <a:avLst/>
          </a:prstGeom>
        </p:spPr>
      </p:pic>
    </p:spTree>
    <p:extLst>
      <p:ext uri="{BB962C8B-B14F-4D97-AF65-F5344CB8AC3E}">
        <p14:creationId xmlns:p14="http://schemas.microsoft.com/office/powerpoint/2010/main" val="3412472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34502" y="0"/>
            <a:ext cx="8229600" cy="914400"/>
          </a:xfrm>
        </p:spPr>
        <p:txBody>
          <a:bodyPr/>
          <a:lstStyle/>
          <a:p>
            <a:pPr algn="ctr"/>
            <a:r>
              <a:rPr lang="en-US" dirty="0" smtClean="0">
                <a:latin typeface="Times New Roman" panose="02020603050405020304" pitchFamily="18" charset="0"/>
                <a:cs typeface="Times New Roman" panose="02020603050405020304" pitchFamily="18" charset="0"/>
              </a:rPr>
              <a:t>Conclusion </a:t>
            </a:r>
            <a:endParaRPr lang="en-US"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457200" y="914400"/>
            <a:ext cx="8229600" cy="5791200"/>
          </a:xfrm>
        </p:spPr>
        <p:txBody>
          <a:bodyPr>
            <a:normAutofit fontScale="62500" lnSpcReduction="20000"/>
          </a:bodyPr>
          <a:lstStyle/>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Good interpersonal skills build a significant benefit when communicating to develop a successful relationship.</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 Accessing more information helps in improving interpersonal skills and improves intelligence and efficiency.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Observing, listening and controlling emotions are appropriate measures to enhance improvement in interpersonal skills.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Interpersonal skills help in successful interaction and understanding individuals' personal or professional lives.</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Interpersonal skills influence the individual behavior and techniques they utilize when interacting with others.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Interpersonal skills are important in enabling better interactions. </a:t>
            </a:r>
          </a:p>
          <a:p>
            <a:pPr marL="0" indent="0" algn="just">
              <a:lnSpc>
                <a:spcPct val="200000"/>
              </a:lnSpc>
              <a:buNone/>
            </a:pPr>
            <a:r>
              <a:rPr lang="en-US" dirty="0" smtClean="0">
                <a:latin typeface="Times New Roman" panose="02020603050405020304" pitchFamily="18" charset="0"/>
                <a:cs typeface="Times New Roman" panose="02020603050405020304" pitchFamily="18" charset="0"/>
              </a:rPr>
              <a:t>				Thank </a:t>
            </a:r>
            <a:r>
              <a:rPr lang="en-US" dirty="0">
                <a:latin typeface="Times New Roman" panose="02020603050405020304" pitchFamily="18" charset="0"/>
                <a:cs typeface="Times New Roman" panose="02020603050405020304" pitchFamily="18" charset="0"/>
              </a:rPr>
              <a:t>you </a:t>
            </a:r>
          </a:p>
          <a:p>
            <a:pPr algn="just">
              <a:lnSpc>
                <a:spcPct val="200000"/>
              </a:lnSpc>
              <a:buFont typeface="Wingdings" panose="05000000000000000000" pitchFamily="2" charset="2"/>
              <a:buChar char="v"/>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552245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715" y="228600"/>
            <a:ext cx="8229600" cy="685800"/>
          </a:xfrm>
        </p:spPr>
        <p:txBody>
          <a:bodyPr>
            <a:normAutofit fontScale="90000"/>
          </a:bodyPr>
          <a:lstStyle/>
          <a:p>
            <a:pPr algn="ctr"/>
            <a:r>
              <a:rPr lang="en-US" dirty="0" smtClean="0">
                <a:latin typeface="Times New Roman" panose="02020603050405020304" pitchFamily="18" charset="0"/>
                <a:cs typeface="Times New Roman" panose="02020603050405020304" pitchFamily="18" charset="0"/>
              </a:rPr>
              <a:t>Reference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1143000"/>
            <a:ext cx="8229600" cy="5181600"/>
          </a:xfrm>
        </p:spPr>
        <p:txBody>
          <a:bodyPr>
            <a:normAutofit fontScale="77500" lnSpcReduction="20000"/>
          </a:bodyPr>
          <a:lstStyle/>
          <a:p>
            <a:pPr algn="just">
              <a:buFont typeface="Wingdings" panose="05000000000000000000" pitchFamily="2" charset="2"/>
              <a:buChar char="v"/>
            </a:pPr>
            <a:endParaRPr lang="en-US" dirty="0">
              <a:latin typeface="Times New Roman" panose="02020603050405020304" pitchFamily="18" charset="0"/>
              <a:cs typeface="Times New Roman" panose="02020603050405020304" pitchFamily="18" charset="0"/>
            </a:endParaRPr>
          </a:p>
          <a:p>
            <a:pPr algn="just">
              <a:buFont typeface="Wingdings" panose="05000000000000000000" pitchFamily="2" charset="2"/>
              <a:buChar char="v"/>
            </a:pPr>
            <a:r>
              <a:rPr lang="en-US" dirty="0" err="1">
                <a:latin typeface="Times New Roman" panose="02020603050405020304" pitchFamily="18" charset="0"/>
                <a:cs typeface="Times New Roman" panose="02020603050405020304" pitchFamily="18" charset="0"/>
              </a:rPr>
              <a:t>Bedwell</a:t>
            </a:r>
            <a:r>
              <a:rPr lang="en-US" dirty="0">
                <a:latin typeface="Times New Roman" panose="02020603050405020304" pitchFamily="18" charset="0"/>
                <a:cs typeface="Times New Roman" panose="02020603050405020304" pitchFamily="18" charset="0"/>
              </a:rPr>
              <a:t>, W., Fiore, S. and Salas, E., 2014. Developing the Future Workforce: An Approach for Integrating Interpersonal Skills Into the MBA Classroom. </a:t>
            </a:r>
            <a:r>
              <a:rPr lang="en-US" i="1" dirty="0">
                <a:latin typeface="Times New Roman" panose="02020603050405020304" pitchFamily="18" charset="0"/>
                <a:cs typeface="Times New Roman" panose="02020603050405020304" pitchFamily="18" charset="0"/>
              </a:rPr>
              <a:t>Academy of Management Learning &amp; Education</a:t>
            </a:r>
            <a:r>
              <a:rPr lang="en-US" dirty="0">
                <a:latin typeface="Times New Roman" panose="02020603050405020304" pitchFamily="18" charset="0"/>
                <a:cs typeface="Times New Roman" panose="02020603050405020304" pitchFamily="18" charset="0"/>
              </a:rPr>
              <a:t>, 13(2), pp.171-186.</a:t>
            </a:r>
          </a:p>
          <a:p>
            <a:pPr algn="just">
              <a:buFont typeface="Wingdings" panose="05000000000000000000" pitchFamily="2" charset="2"/>
              <a:buChar char="v"/>
            </a:pPr>
            <a:r>
              <a:rPr lang="en-US" dirty="0" err="1">
                <a:latin typeface="Times New Roman" panose="02020603050405020304" pitchFamily="18" charset="0"/>
                <a:cs typeface="Times New Roman" panose="02020603050405020304" pitchFamily="18" charset="0"/>
              </a:rPr>
              <a:t>Cheruvelil</a:t>
            </a:r>
            <a:r>
              <a:rPr lang="en-US" dirty="0">
                <a:latin typeface="Times New Roman" panose="02020603050405020304" pitchFamily="18" charset="0"/>
                <a:cs typeface="Times New Roman" panose="02020603050405020304" pitchFamily="18" charset="0"/>
              </a:rPr>
              <a:t>, K., </a:t>
            </a:r>
            <a:r>
              <a:rPr lang="en-US" dirty="0" err="1">
                <a:latin typeface="Times New Roman" panose="02020603050405020304" pitchFamily="18" charset="0"/>
                <a:cs typeface="Times New Roman" panose="02020603050405020304" pitchFamily="18" charset="0"/>
              </a:rPr>
              <a:t>Soranno</a:t>
            </a:r>
            <a:r>
              <a:rPr lang="en-US" dirty="0">
                <a:latin typeface="Times New Roman" panose="02020603050405020304" pitchFamily="18" charset="0"/>
                <a:cs typeface="Times New Roman" panose="02020603050405020304" pitchFamily="18" charset="0"/>
              </a:rPr>
              <a:t>, P., Weathers, K., Hanson, P., Goring, S., </a:t>
            </a:r>
            <a:r>
              <a:rPr lang="en-US" dirty="0" err="1">
                <a:latin typeface="Times New Roman" panose="02020603050405020304" pitchFamily="18" charset="0"/>
                <a:cs typeface="Times New Roman" panose="02020603050405020304" pitchFamily="18" charset="0"/>
              </a:rPr>
              <a:t>Filstrup</a:t>
            </a:r>
            <a:r>
              <a:rPr lang="en-US" dirty="0">
                <a:latin typeface="Times New Roman" panose="02020603050405020304" pitchFamily="18" charset="0"/>
                <a:cs typeface="Times New Roman" panose="02020603050405020304" pitchFamily="18" charset="0"/>
              </a:rPr>
              <a:t>, C. and Read, E., 2014. Creating and maintaining high‐performing collaborative research teams: the importance of diversity and interpersonal skills. </a:t>
            </a:r>
            <a:r>
              <a:rPr lang="en-US" i="1" dirty="0">
                <a:latin typeface="Times New Roman" panose="02020603050405020304" pitchFamily="18" charset="0"/>
                <a:cs typeface="Times New Roman" panose="02020603050405020304" pitchFamily="18" charset="0"/>
              </a:rPr>
              <a:t>Frontiers in Ecology and the Environment</a:t>
            </a:r>
            <a:r>
              <a:rPr lang="en-US" dirty="0">
                <a:latin typeface="Times New Roman" panose="02020603050405020304" pitchFamily="18" charset="0"/>
                <a:cs typeface="Times New Roman" panose="02020603050405020304" pitchFamily="18" charset="0"/>
              </a:rPr>
              <a:t>, 12(1), pp.31-38.</a:t>
            </a:r>
          </a:p>
          <a:p>
            <a:pPr algn="just">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Kellyservices.ca. 2021. </a:t>
            </a:r>
            <a:r>
              <a:rPr lang="en-US" i="1" dirty="0">
                <a:latin typeface="Times New Roman" panose="02020603050405020304" pitchFamily="18" charset="0"/>
                <a:cs typeface="Times New Roman" panose="02020603050405020304" pitchFamily="18" charset="0"/>
              </a:rPr>
              <a:t>Nine Tips for Improving Your Interpersonal Skills</a:t>
            </a:r>
            <a:r>
              <a:rPr lang="en-US" dirty="0">
                <a:latin typeface="Times New Roman" panose="02020603050405020304" pitchFamily="18" charset="0"/>
                <a:cs typeface="Times New Roman" panose="02020603050405020304" pitchFamily="18" charset="0"/>
              </a:rPr>
              <a:t>. [online] Available at: &lt;https://www.kellyservices.ca/ca/careers/career-resource-centre/managing-your-career/nine-tips-for-improving-your-interpersonal-skills/&gt;.</a:t>
            </a:r>
          </a:p>
          <a:p>
            <a:pPr algn="just">
              <a:buFont typeface="Wingdings" panose="05000000000000000000" pitchFamily="2" charset="2"/>
              <a:buChar char="v"/>
            </a:pPr>
            <a:r>
              <a:rPr lang="en-US" dirty="0" err="1">
                <a:latin typeface="Times New Roman" panose="02020603050405020304" pitchFamily="18" charset="0"/>
                <a:cs typeface="Times New Roman" panose="02020603050405020304" pitchFamily="18" charset="0"/>
              </a:rPr>
              <a:t>Petrovici</a:t>
            </a:r>
            <a:r>
              <a:rPr lang="en-US" dirty="0">
                <a:latin typeface="Times New Roman" panose="02020603050405020304" pitchFamily="18" charset="0"/>
                <a:cs typeface="Times New Roman" panose="02020603050405020304" pitchFamily="18" charset="0"/>
              </a:rPr>
              <a:t>, A. and </a:t>
            </a:r>
            <a:r>
              <a:rPr lang="en-US" dirty="0" err="1">
                <a:latin typeface="Times New Roman" panose="02020603050405020304" pitchFamily="18" charset="0"/>
                <a:cs typeface="Times New Roman" panose="02020603050405020304" pitchFamily="18" charset="0"/>
              </a:rPr>
              <a:t>Dobrescu</a:t>
            </a:r>
            <a:r>
              <a:rPr lang="en-US" dirty="0">
                <a:latin typeface="Times New Roman" panose="02020603050405020304" pitchFamily="18" charset="0"/>
                <a:cs typeface="Times New Roman" panose="02020603050405020304" pitchFamily="18" charset="0"/>
              </a:rPr>
              <a:t>, T., 2014. The Role of Emotional Intelligence in Building Interpersonal Communication Skills. </a:t>
            </a:r>
            <a:r>
              <a:rPr lang="en-US" i="1" dirty="0" err="1">
                <a:latin typeface="Times New Roman" panose="02020603050405020304" pitchFamily="18" charset="0"/>
                <a:cs typeface="Times New Roman" panose="02020603050405020304" pitchFamily="18" charset="0"/>
              </a:rPr>
              <a:t>Procedia</a:t>
            </a:r>
            <a:r>
              <a:rPr lang="en-US" i="1" dirty="0">
                <a:latin typeface="Times New Roman" panose="02020603050405020304" pitchFamily="18" charset="0"/>
                <a:cs typeface="Times New Roman" panose="02020603050405020304" pitchFamily="18" charset="0"/>
              </a:rPr>
              <a:t> - Social and Behavioral Sciences</a:t>
            </a:r>
            <a:r>
              <a:rPr lang="en-US" dirty="0">
                <a:latin typeface="Times New Roman" panose="02020603050405020304" pitchFamily="18" charset="0"/>
                <a:cs typeface="Times New Roman" panose="02020603050405020304" pitchFamily="18" charset="0"/>
              </a:rPr>
              <a:t>, 116, pp.1405-1410.</a:t>
            </a:r>
          </a:p>
          <a:p>
            <a:pPr algn="just">
              <a:buFont typeface="Wingdings" panose="05000000000000000000" pitchFamily="2" charset="2"/>
              <a:buChar char="v"/>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6537038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3858</TotalTime>
  <Words>416</Words>
  <Application>Microsoft Office PowerPoint</Application>
  <PresentationFormat>On-screen Show (4:3)</PresentationFormat>
  <Paragraphs>70</Paragraphs>
  <Slides>9</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Arabic Typesetting</vt:lpstr>
      <vt:lpstr>Calibri</vt:lpstr>
      <vt:lpstr>Constantia</vt:lpstr>
      <vt:lpstr>Times New Roman</vt:lpstr>
      <vt:lpstr>Wingdings</vt:lpstr>
      <vt:lpstr>Wingdings 2</vt:lpstr>
      <vt:lpstr>Flow</vt:lpstr>
      <vt:lpstr>Interpersonal skills  </vt:lpstr>
      <vt:lpstr>Interpersonal skills </vt:lpstr>
      <vt:lpstr>Objectives </vt:lpstr>
      <vt:lpstr>Introduction </vt:lpstr>
      <vt:lpstr>What are interpersonal skills?  </vt:lpstr>
      <vt:lpstr>Importance Of Interpersonal Skills </vt:lpstr>
      <vt:lpstr>How to improve interpersonal skills </vt:lpstr>
      <vt:lpstr>Conclusion </vt:lpstr>
      <vt:lpstr>Reference </vt:lpstr>
    </vt:vector>
  </TitlesOfParts>
  <Company>Grizli777</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CATEE</dc:creator>
  <cp:lastModifiedBy>user</cp:lastModifiedBy>
  <cp:revision>191</cp:revision>
  <dcterms:created xsi:type="dcterms:W3CDTF">2020-11-29T16:29:51Z</dcterms:created>
  <dcterms:modified xsi:type="dcterms:W3CDTF">2021-05-08T14:49:19Z</dcterms:modified>
</cp:coreProperties>
</file>