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13"/>
  </p:notesMasterIdLst>
  <p:sldIdLst>
    <p:sldId id="256" r:id="rId2"/>
    <p:sldId id="257" r:id="rId3"/>
    <p:sldId id="261" r:id="rId4"/>
    <p:sldId id="290" r:id="rId5"/>
    <p:sldId id="291" r:id="rId6"/>
    <p:sldId id="292" r:id="rId7"/>
    <p:sldId id="293" r:id="rId8"/>
    <p:sldId id="294" r:id="rId9"/>
    <p:sldId id="295" r:id="rId10"/>
    <p:sldId id="296" r:id="rId11"/>
    <p:sldId id="279" r:id="rId12"/>
  </p:sldIdLst>
  <p:sldSz cx="9144000" cy="5143500" type="screen16x9"/>
  <p:notesSz cx="6858000" cy="9144000"/>
  <p:embeddedFontLst>
    <p:embeddedFont>
      <p:font typeface="Arvo" panose="020B0604020202020204" charset="0"/>
      <p:regular r:id="rId14"/>
      <p:bold r:id="rId15"/>
      <p:italic r:id="rId16"/>
      <p:boldItalic r:id="rId17"/>
    </p:embeddedFont>
    <p:embeddedFont>
      <p:font typeface="Calibri" panose="020F0502020204030204" pitchFamily="34" charset="0"/>
      <p:regular r:id="rId18"/>
      <p:bold r:id="rId19"/>
      <p:italic r:id="rId20"/>
      <p:boldItalic r:id="rId21"/>
    </p:embeddedFont>
    <p:embeddedFont>
      <p:font typeface="Berlin Sans FB Demi" panose="020E0802020502020306" pitchFamily="34" charset="0"/>
      <p:bold r:id="rId22"/>
    </p:embeddedFont>
    <p:embeddedFont>
      <p:font typeface="Roboto Condensed" panose="020B0604020202020204" charset="0"/>
      <p:regular r:id="rId23"/>
      <p:bold r:id="rId24"/>
      <p:italic r:id="rId25"/>
      <p:boldItalic r:id="rId26"/>
    </p:embeddedFont>
    <p:embeddedFont>
      <p:font typeface="Roboto Condensed Light"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25D08E4-4CB9-4A25-91DF-C19B82DA8EF8}">
  <a:tblStyle styleId="{025D08E4-4CB9-4A25-91DF-C19B82DA8EF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630" autoAdjust="0"/>
  </p:normalViewPr>
  <p:slideViewPr>
    <p:cSldViewPr snapToGrid="0">
      <p:cViewPr varScale="1">
        <p:scale>
          <a:sx n="80" d="100"/>
          <a:sy n="80" d="100"/>
        </p:scale>
        <p:origin x="108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5254479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8317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48294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6729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2509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effectLst/>
                <a:latin typeface="Arial"/>
                <a:ea typeface="Arial"/>
                <a:cs typeface="Arial"/>
                <a:sym typeface="Arial"/>
              </a:rPr>
              <a:t>Bore distinctive double row of plates characterizing all stegosaurians. The plates were arising vertically along the arched back. The plates were more like a spike in </a:t>
            </a:r>
            <a:r>
              <a:rPr lang="en-US" sz="1100" b="0" i="1" u="none" strike="noStrike" cap="none" dirty="0">
                <a:solidFill>
                  <a:srgbClr val="000000"/>
                </a:solidFill>
                <a:effectLst/>
                <a:latin typeface="Arial"/>
                <a:ea typeface="Arial"/>
                <a:cs typeface="Arial"/>
                <a:sym typeface="Arial"/>
              </a:rPr>
              <a:t>Huayangosaurus</a:t>
            </a:r>
            <a:r>
              <a:rPr lang="en-US" sz="1100" b="0" i="0" u="none" strike="noStrike" cap="none" dirty="0">
                <a:solidFill>
                  <a:srgbClr val="000000"/>
                </a:solidFill>
                <a:effectLst/>
                <a:latin typeface="Arial"/>
                <a:ea typeface="Arial"/>
                <a:cs typeface="Arial"/>
                <a:sym typeface="Arial"/>
              </a:rPr>
              <a:t> compared to the case of Stegosaurus. Similar to Stegosaurus, </a:t>
            </a:r>
            <a:r>
              <a:rPr lang="en-US" sz="1100" b="0" i="1" u="none" strike="noStrike" cap="none" dirty="0">
                <a:solidFill>
                  <a:srgbClr val="000000"/>
                </a:solidFill>
                <a:effectLst/>
                <a:latin typeface="Arial"/>
                <a:ea typeface="Arial"/>
                <a:cs typeface="Arial"/>
                <a:sym typeface="Arial"/>
              </a:rPr>
              <a:t>Huayangosaurus</a:t>
            </a:r>
            <a:r>
              <a:rPr lang="en-US" sz="1100" b="0" i="0" u="none" strike="noStrike" cap="none" dirty="0">
                <a:solidFill>
                  <a:srgbClr val="000000"/>
                </a:solidFill>
                <a:effectLst/>
                <a:latin typeface="Arial"/>
                <a:ea typeface="Arial"/>
                <a:cs typeface="Arial"/>
                <a:sym typeface="Arial"/>
              </a:rPr>
              <a:t> bore two pairs of long spikes that extended horizontally near the end of the tail.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207816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err="1">
                <a:solidFill>
                  <a:srgbClr val="000000"/>
                </a:solidFill>
                <a:effectLst/>
                <a:latin typeface="Arial"/>
                <a:ea typeface="Arial"/>
                <a:cs typeface="Arial"/>
                <a:sym typeface="Arial"/>
              </a:rPr>
              <a:t>IVPP</a:t>
            </a:r>
            <a:r>
              <a:rPr lang="en-US" sz="1100" b="0" i="0" u="none" strike="noStrike" cap="none" dirty="0">
                <a:solidFill>
                  <a:srgbClr val="000000"/>
                </a:solidFill>
                <a:effectLst/>
                <a:latin typeface="Arial"/>
                <a:ea typeface="Arial"/>
                <a:cs typeface="Arial"/>
                <a:sym typeface="Arial"/>
              </a:rPr>
              <a:t> 6728 with a complete architectural skull having fragmentary postcrania. It had three dorsal, three cervical, 20 caudal, and four sacral vertebrae, three phalanges, two metatarsals, one spine, several dermal plates, and four osteoderms (Maidment et al. 945). Also had fragmentary limbs.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61995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rial"/>
                <a:ea typeface="Arial"/>
                <a:cs typeface="Arial"/>
                <a:sym typeface="Arial"/>
              </a:rPr>
              <a:t>The dorsal vertebrae of the </a:t>
            </a:r>
            <a:r>
              <a:rPr lang="en-US" sz="1100" b="0" i="1" u="none" strike="noStrike" cap="none" dirty="0">
                <a:solidFill>
                  <a:srgbClr val="000000"/>
                </a:solidFill>
                <a:effectLst/>
                <a:latin typeface="Arial"/>
                <a:ea typeface="Arial"/>
                <a:cs typeface="Arial"/>
                <a:sym typeface="Arial"/>
              </a:rPr>
              <a:t>Huayangosaurus</a:t>
            </a:r>
            <a:r>
              <a:rPr lang="en-US" sz="1100" b="0" i="0" u="none" strike="noStrike" cap="none" dirty="0">
                <a:solidFill>
                  <a:srgbClr val="000000"/>
                </a:solidFill>
                <a:effectLst/>
                <a:latin typeface="Arial"/>
                <a:ea typeface="Arial"/>
                <a:cs typeface="Arial"/>
                <a:sym typeface="Arial"/>
              </a:rPr>
              <a:t> are shown in Figure 2. </a:t>
            </a:r>
          </a:p>
          <a:p>
            <a:r>
              <a:rPr lang="en-US" sz="1100" b="0" i="0" u="none" strike="noStrike" cap="none" dirty="0">
                <a:solidFill>
                  <a:srgbClr val="000000"/>
                </a:solidFill>
                <a:effectLst/>
                <a:latin typeface="Arial"/>
                <a:ea typeface="Arial"/>
                <a:cs typeface="Arial"/>
                <a:sym typeface="Arial"/>
              </a:rPr>
              <a:t>The physical appearance of the dinosaur is shown in figure 3. </a:t>
            </a:r>
          </a:p>
        </p:txBody>
      </p:sp>
    </p:spTree>
    <p:extLst>
      <p:ext uri="{BB962C8B-B14F-4D97-AF65-F5344CB8AC3E}">
        <p14:creationId xmlns:p14="http://schemas.microsoft.com/office/powerpoint/2010/main" val="4141629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effectLst/>
                <a:latin typeface="Arial"/>
                <a:ea typeface="Arial"/>
                <a:cs typeface="Arial"/>
                <a:sym typeface="Arial"/>
              </a:rPr>
              <a:t>The skull of Huayangosaurus is as shown in figure 4.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21944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1" i="0" u="none" strike="noStrike" cap="none" dirty="0">
                <a:solidFill>
                  <a:srgbClr val="000000"/>
                </a:solidFill>
                <a:effectLst/>
                <a:latin typeface="Arial"/>
                <a:ea typeface="Arial"/>
                <a:cs typeface="Arial"/>
                <a:sym typeface="Arial"/>
              </a:rPr>
              <a:t>Behavior</a:t>
            </a:r>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	It was a very adaptable animal, which was comfortable to live alone and in social groups with a maximum of 13 individuals. </a:t>
            </a:r>
          </a:p>
          <a:p>
            <a:r>
              <a:rPr lang="en-US" sz="1100" b="0" i="0" u="none" strike="noStrike" cap="none" dirty="0">
                <a:solidFill>
                  <a:srgbClr val="000000"/>
                </a:solidFill>
                <a:effectLst/>
                <a:latin typeface="Arial"/>
                <a:ea typeface="Arial"/>
                <a:cs typeface="Arial"/>
                <a:sym typeface="Arial"/>
              </a:rPr>
              <a:t>They also tolerated living among mixed species. </a:t>
            </a:r>
          </a:p>
          <a:p>
            <a:r>
              <a:rPr lang="en-US" sz="1100" b="0" i="0" u="none" strike="noStrike" cap="none" dirty="0">
                <a:solidFill>
                  <a:srgbClr val="000000"/>
                </a:solidFill>
                <a:effectLst/>
                <a:latin typeface="Arial"/>
                <a:ea typeface="Arial"/>
                <a:cs typeface="Arial"/>
                <a:sym typeface="Arial"/>
              </a:rPr>
              <a:t>Preferred enclosures for comfort. </a:t>
            </a:r>
          </a:p>
          <a:p>
            <a:r>
              <a:rPr lang="en-US" sz="1100" b="0" i="0" u="none" strike="noStrike" cap="none" dirty="0">
                <a:solidFill>
                  <a:srgbClr val="000000"/>
                </a:solidFill>
                <a:effectLst/>
                <a:latin typeface="Arial"/>
                <a:ea typeface="Arial"/>
                <a:cs typeface="Arial"/>
                <a:sym typeface="Arial"/>
              </a:rPr>
              <a:t>Lived in terrestrial habitat. Breeding was through the laying of eggs. </a:t>
            </a:r>
          </a:p>
          <a:p>
            <a:r>
              <a:rPr lang="en-US" sz="1100" b="0" i="0" u="none" strike="noStrike" cap="none" dirty="0">
                <a:solidFill>
                  <a:srgbClr val="000000"/>
                </a:solidFill>
                <a:effectLst/>
                <a:latin typeface="Arial"/>
                <a:ea typeface="Arial"/>
                <a:cs typeface="Arial"/>
                <a:sym typeface="Arial"/>
              </a:rPr>
              <a:t>Was herbivore. </a:t>
            </a:r>
          </a:p>
        </p:txBody>
      </p:sp>
    </p:spTree>
    <p:extLst>
      <p:ext uri="{BB962C8B-B14F-4D97-AF65-F5344CB8AC3E}">
        <p14:creationId xmlns:p14="http://schemas.microsoft.com/office/powerpoint/2010/main" val="1322099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rial"/>
                <a:ea typeface="Arial"/>
                <a:cs typeface="Arial"/>
                <a:sym typeface="Arial"/>
              </a:rPr>
              <a:t>Caudal vertebrae mounted in </a:t>
            </a:r>
            <a:r>
              <a:rPr lang="en-US" sz="1100" b="0" i="0" u="none" strike="noStrike" cap="none" dirty="0" err="1">
                <a:solidFill>
                  <a:srgbClr val="000000"/>
                </a:solidFill>
                <a:effectLst/>
                <a:latin typeface="Arial"/>
                <a:ea typeface="Arial"/>
                <a:cs typeface="Arial"/>
                <a:sym typeface="Arial"/>
              </a:rPr>
              <a:t>ZDM</a:t>
            </a:r>
            <a:r>
              <a:rPr lang="en-US" sz="1100" b="0" i="0" u="none" strike="noStrike" cap="none" dirty="0">
                <a:solidFill>
                  <a:srgbClr val="000000"/>
                </a:solidFill>
                <a:effectLst/>
                <a:latin typeface="Arial"/>
                <a:ea typeface="Arial"/>
                <a:cs typeface="Arial"/>
                <a:sym typeface="Arial"/>
              </a:rPr>
              <a:t> </a:t>
            </a:r>
            <a:r>
              <a:rPr lang="en-US" sz="1100" b="0" i="0" u="none" strike="noStrike" cap="none" dirty="0" err="1">
                <a:solidFill>
                  <a:srgbClr val="000000"/>
                </a:solidFill>
                <a:effectLst/>
                <a:latin typeface="Arial"/>
                <a:ea typeface="Arial"/>
                <a:cs typeface="Arial"/>
                <a:sym typeface="Arial"/>
              </a:rPr>
              <a:t>T7001</a:t>
            </a:r>
            <a:r>
              <a:rPr lang="en-US" sz="1100" b="0" i="0" u="none" strike="noStrike" cap="none" dirty="0">
                <a:solidFill>
                  <a:srgbClr val="000000"/>
                </a:solidFill>
                <a:effectLst/>
                <a:latin typeface="Arial"/>
                <a:ea typeface="Arial"/>
                <a:cs typeface="Arial"/>
                <a:sym typeface="Arial"/>
              </a:rPr>
              <a:t> are reconstructions and plaster. </a:t>
            </a:r>
          </a:p>
          <a:p>
            <a:r>
              <a:rPr lang="en-US" sz="1100" b="0" i="0" u="none" strike="noStrike" cap="none" dirty="0">
                <a:solidFill>
                  <a:srgbClr val="000000"/>
                </a:solidFill>
                <a:effectLst/>
                <a:latin typeface="Arial"/>
                <a:ea typeface="Arial"/>
                <a:cs typeface="Arial"/>
                <a:sym typeface="Arial"/>
              </a:rPr>
              <a:t>Had four sacral vertebrae preserved in the holotype specimen (Maidment et al. 947).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356288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None/>
            </a:pPr>
            <a:r>
              <a:rPr lang="en-US" sz="1100" b="0" i="1" u="none" strike="noStrike" cap="none" dirty="0" err="1">
                <a:solidFill>
                  <a:srgbClr val="000000"/>
                </a:solidFill>
                <a:effectLst/>
                <a:latin typeface="Arial"/>
                <a:ea typeface="Arial"/>
                <a:cs typeface="Arial"/>
                <a:sym typeface="Arial"/>
              </a:rPr>
              <a:t>Chungkingosaurus</a:t>
            </a:r>
            <a:endParaRPr lang="en-US" sz="1100" b="0" i="1"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81078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3517898" y="-7088"/>
              <a:ext cx="5143500" cy="5143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4" name="Google Shape;14;p2"/>
          <p:cNvGrpSpPr/>
          <p:nvPr/>
        </p:nvGrpSpPr>
        <p:grpSpPr>
          <a:xfrm rot="10800000" flipH="1">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710175"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1"/>
        <p:cNvGrpSpPr/>
        <p:nvPr/>
      </p:nvGrpSpPr>
      <p:grpSpPr>
        <a:xfrm>
          <a:off x="0" y="0"/>
          <a:ext cx="0" cy="0"/>
          <a:chOff x="0" y="0"/>
          <a:chExt cx="0" cy="0"/>
        </a:xfrm>
      </p:grpSpPr>
      <p:grpSp>
        <p:nvGrpSpPr>
          <p:cNvPr id="62" name="Google Shape;62;p5"/>
          <p:cNvGrpSpPr/>
          <p:nvPr/>
        </p:nvGrpSpPr>
        <p:grpSpPr>
          <a:xfrm>
            <a:off x="6946842" y="4472723"/>
            <a:ext cx="2202830" cy="670795"/>
            <a:chOff x="5575242" y="4472723"/>
            <a:chExt cx="2202830" cy="670795"/>
          </a:xfrm>
        </p:grpSpPr>
        <p:sp>
          <p:nvSpPr>
            <p:cNvPr id="63" name="Google Shape;63;p5"/>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 name="Google Shape;64;p5"/>
            <p:cNvGrpSpPr/>
            <p:nvPr/>
          </p:nvGrpSpPr>
          <p:grpSpPr>
            <a:xfrm flipH="1">
              <a:off x="5734850" y="4472723"/>
              <a:ext cx="2040837" cy="670795"/>
              <a:chOff x="1297954" y="330075"/>
              <a:chExt cx="5169293" cy="1699506"/>
            </a:xfrm>
          </p:grpSpPr>
          <p:sp>
            <p:nvSpPr>
              <p:cNvPr id="65" name="Google Shape;65;p5"/>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67;p5"/>
            <p:cNvGrpSpPr/>
            <p:nvPr/>
          </p:nvGrpSpPr>
          <p:grpSpPr>
            <a:xfrm flipH="1">
              <a:off x="5578209" y="4646738"/>
              <a:ext cx="2199863" cy="304563"/>
              <a:chOff x="-5827153" y="330075"/>
              <a:chExt cx="12276019" cy="1699569"/>
            </a:xfrm>
          </p:grpSpPr>
          <p:sp>
            <p:nvSpPr>
              <p:cNvPr id="68" name="Google Shape;68;p5"/>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5"/>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0" name="Google Shape;70;p5"/>
          <p:cNvGrpSpPr/>
          <p:nvPr/>
        </p:nvGrpSpPr>
        <p:grpSpPr>
          <a:xfrm>
            <a:off x="-4" y="40"/>
            <a:ext cx="7072430" cy="1327315"/>
            <a:chOff x="-4" y="40"/>
            <a:chExt cx="7072430" cy="1327315"/>
          </a:xfrm>
        </p:grpSpPr>
        <p:sp>
          <p:nvSpPr>
            <p:cNvPr id="71" name="Google Shape;71;p5"/>
            <p:cNvSpPr/>
            <p:nvPr/>
          </p:nvSpPr>
          <p:spPr>
            <a:xfrm>
              <a:off x="6292649" y="126425"/>
              <a:ext cx="779700" cy="2598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72" name="Google Shape;72;p5"/>
            <p:cNvGrpSpPr/>
            <p:nvPr/>
          </p:nvGrpSpPr>
          <p:grpSpPr>
            <a:xfrm rot="10800000" flipH="1">
              <a:off x="3" y="40"/>
              <a:ext cx="6756168" cy="1327315"/>
              <a:chOff x="-2168138" y="330075"/>
              <a:chExt cx="8650663" cy="1699506"/>
            </a:xfrm>
          </p:grpSpPr>
          <p:sp>
            <p:nvSpPr>
              <p:cNvPr id="73" name="Google Shape;73;p5"/>
              <p:cNvSpPr/>
              <p:nvPr/>
            </p:nvSpPr>
            <p:spPr>
              <a:xfrm>
                <a:off x="-2168138" y="330081"/>
                <a:ext cx="69582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74" name="Google Shape;74;p5"/>
              <p:cNvSpPr/>
              <p:nvPr/>
            </p:nvSpPr>
            <p:spPr>
              <a:xfrm>
                <a:off x="4783025"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75" name="Google Shape;75;p5"/>
            <p:cNvGrpSpPr/>
            <p:nvPr/>
          </p:nvGrpSpPr>
          <p:grpSpPr>
            <a:xfrm rot="10800000" flipH="1">
              <a:off x="-4" y="381007"/>
              <a:ext cx="7072430" cy="771744"/>
              <a:chOff x="-9092084" y="330075"/>
              <a:chExt cx="15574609" cy="1699501"/>
            </a:xfrm>
          </p:grpSpPr>
          <p:sp>
            <p:nvSpPr>
              <p:cNvPr id="76" name="Google Shape;76;p5"/>
              <p:cNvSpPr/>
              <p:nvPr/>
            </p:nvSpPr>
            <p:spPr>
              <a:xfrm>
                <a:off x="-9092084" y="330076"/>
                <a:ext cx="1388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77" name="Google Shape;77;p5"/>
              <p:cNvSpPr/>
              <p:nvPr/>
            </p:nvSpPr>
            <p:spPr>
              <a:xfrm>
                <a:off x="4783025"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sp>
        <p:nvSpPr>
          <p:cNvPr id="78" name="Google Shape;78;p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Google Shape;79;p5"/>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Google Shape;80;p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6"/>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6"/>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8" name="Google Shape;98;p6"/>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Google Shape;100;p6"/>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Google Shape;101;p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grpSp>
        <p:nvGrpSpPr>
          <p:cNvPr id="163" name="Google Shape;163;p10"/>
          <p:cNvGrpSpPr/>
          <p:nvPr/>
        </p:nvGrpSpPr>
        <p:grpSpPr>
          <a:xfrm rot="10800000">
            <a:off x="-8" y="-2"/>
            <a:ext cx="2202830" cy="670795"/>
            <a:chOff x="5575242" y="4472723"/>
            <a:chExt cx="2202830" cy="670795"/>
          </a:xfrm>
        </p:grpSpPr>
        <p:sp>
          <p:nvSpPr>
            <p:cNvPr id="164" name="Google Shape;164;p10"/>
            <p:cNvSpPr/>
            <p:nvPr/>
          </p:nvSpPr>
          <p:spPr>
            <a:xfrm rot="10800000">
              <a:off x="5575242" y="4948334"/>
              <a:ext cx="394200" cy="1314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 name="Google Shape;165;p10"/>
            <p:cNvGrpSpPr/>
            <p:nvPr/>
          </p:nvGrpSpPr>
          <p:grpSpPr>
            <a:xfrm flipH="1">
              <a:off x="5734850" y="4472723"/>
              <a:ext cx="2040837" cy="670795"/>
              <a:chOff x="1297954" y="330075"/>
              <a:chExt cx="5169293" cy="1699506"/>
            </a:xfrm>
          </p:grpSpPr>
          <p:sp>
            <p:nvSpPr>
              <p:cNvPr id="166" name="Google Shape;166;p10"/>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0"/>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 name="Google Shape;168;p10"/>
            <p:cNvGrpSpPr/>
            <p:nvPr/>
          </p:nvGrpSpPr>
          <p:grpSpPr>
            <a:xfrm flipH="1">
              <a:off x="5578209" y="4646738"/>
              <a:ext cx="2199863" cy="304563"/>
              <a:chOff x="-5827153" y="330075"/>
              <a:chExt cx="12276019" cy="1699569"/>
            </a:xfrm>
          </p:grpSpPr>
          <p:sp>
            <p:nvSpPr>
              <p:cNvPr id="169" name="Google Shape;169;p10"/>
              <p:cNvSpPr/>
              <p:nvPr/>
            </p:nvSpPr>
            <p:spPr>
              <a:xfrm>
                <a:off x="-5827153" y="330144"/>
                <a:ext cx="1061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0"/>
              <p:cNvSpPr/>
              <p:nvPr/>
            </p:nvSpPr>
            <p:spPr>
              <a:xfrm>
                <a:off x="4749366"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1" name="Google Shape;171;p10"/>
          <p:cNvGrpSpPr/>
          <p:nvPr/>
        </p:nvGrpSpPr>
        <p:grpSpPr>
          <a:xfrm>
            <a:off x="6946842" y="4472723"/>
            <a:ext cx="2202830" cy="670795"/>
            <a:chOff x="5575242" y="4472723"/>
            <a:chExt cx="2202830" cy="670795"/>
          </a:xfrm>
        </p:grpSpPr>
        <p:sp>
          <p:nvSpPr>
            <p:cNvPr id="172" name="Google Shape;172;p10"/>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 name="Google Shape;173;p10"/>
            <p:cNvGrpSpPr/>
            <p:nvPr/>
          </p:nvGrpSpPr>
          <p:grpSpPr>
            <a:xfrm flipH="1">
              <a:off x="5734850" y="4472723"/>
              <a:ext cx="2040837" cy="670795"/>
              <a:chOff x="1297954" y="330075"/>
              <a:chExt cx="5169293" cy="1699506"/>
            </a:xfrm>
          </p:grpSpPr>
          <p:sp>
            <p:nvSpPr>
              <p:cNvPr id="174" name="Google Shape;174;p10"/>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0"/>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6" name="Google Shape;176;p10"/>
            <p:cNvGrpSpPr/>
            <p:nvPr/>
          </p:nvGrpSpPr>
          <p:grpSpPr>
            <a:xfrm flipH="1">
              <a:off x="5578209" y="4646738"/>
              <a:ext cx="2199863" cy="304563"/>
              <a:chOff x="-5827153" y="330075"/>
              <a:chExt cx="12276019" cy="1699569"/>
            </a:xfrm>
          </p:grpSpPr>
          <p:sp>
            <p:nvSpPr>
              <p:cNvPr id="177" name="Google Shape;177;p10"/>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0"/>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9" name="Google Shape;179;p1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1pPr>
            <a:lvl2pPr lvl="1">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2pPr>
            <a:lvl3pPr lvl="2">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3pPr>
            <a:lvl4pPr lvl="3">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4pPr>
            <a:lvl5pPr lvl="4">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5pPr>
            <a:lvl6pPr lvl="5">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6pPr>
            <a:lvl7pPr lvl="6">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7pPr>
            <a:lvl8pPr lvl="7">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8pPr>
            <a:lvl9pPr lvl="8">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noAutofit/>
          </a:bodyPr>
          <a:lstStyle>
            <a:lvl1pPr marL="457200" lvl="0" indent="-381000">
              <a:spcBef>
                <a:spcPts val="6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9pPr>
          </a:lstStyle>
          <a:p>
            <a:endParaRPr/>
          </a:p>
        </p:txBody>
      </p:sp>
      <p:sp>
        <p:nvSpPr>
          <p:cNvPr id="8" name="Google Shape;8;p1"/>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chemeClr val="lt1"/>
                </a:solidFill>
                <a:latin typeface="Roboto Condensed"/>
                <a:ea typeface="Roboto Condensed"/>
                <a:cs typeface="Roboto Condensed"/>
                <a:sym typeface="Roboto Condensed"/>
              </a:defRPr>
            </a:lvl1pPr>
            <a:lvl2pPr lvl="1" algn="r">
              <a:buNone/>
              <a:defRPr sz="1200" b="1">
                <a:solidFill>
                  <a:schemeClr val="lt1"/>
                </a:solidFill>
                <a:latin typeface="Roboto Condensed"/>
                <a:ea typeface="Roboto Condensed"/>
                <a:cs typeface="Roboto Condensed"/>
                <a:sym typeface="Roboto Condensed"/>
              </a:defRPr>
            </a:lvl2pPr>
            <a:lvl3pPr lvl="2" algn="r">
              <a:buNone/>
              <a:defRPr sz="1200" b="1">
                <a:solidFill>
                  <a:schemeClr val="lt1"/>
                </a:solidFill>
                <a:latin typeface="Roboto Condensed"/>
                <a:ea typeface="Roboto Condensed"/>
                <a:cs typeface="Roboto Condensed"/>
                <a:sym typeface="Roboto Condensed"/>
              </a:defRPr>
            </a:lvl3pPr>
            <a:lvl4pPr lvl="3" algn="r">
              <a:buNone/>
              <a:defRPr sz="1200" b="1">
                <a:solidFill>
                  <a:schemeClr val="lt1"/>
                </a:solidFill>
                <a:latin typeface="Roboto Condensed"/>
                <a:ea typeface="Roboto Condensed"/>
                <a:cs typeface="Roboto Condensed"/>
                <a:sym typeface="Roboto Condensed"/>
              </a:defRPr>
            </a:lvl4pPr>
            <a:lvl5pPr lvl="4" algn="r">
              <a:buNone/>
              <a:defRPr sz="1200" b="1">
                <a:solidFill>
                  <a:schemeClr val="lt1"/>
                </a:solidFill>
                <a:latin typeface="Roboto Condensed"/>
                <a:ea typeface="Roboto Condensed"/>
                <a:cs typeface="Roboto Condensed"/>
                <a:sym typeface="Roboto Condensed"/>
              </a:defRPr>
            </a:lvl5pPr>
            <a:lvl6pPr lvl="5" algn="r">
              <a:buNone/>
              <a:defRPr sz="1200" b="1">
                <a:solidFill>
                  <a:schemeClr val="lt1"/>
                </a:solidFill>
                <a:latin typeface="Roboto Condensed"/>
                <a:ea typeface="Roboto Condensed"/>
                <a:cs typeface="Roboto Condensed"/>
                <a:sym typeface="Roboto Condensed"/>
              </a:defRPr>
            </a:lvl6pPr>
            <a:lvl7pPr lvl="6" algn="r">
              <a:buNone/>
              <a:defRPr sz="1200" b="1">
                <a:solidFill>
                  <a:schemeClr val="lt1"/>
                </a:solidFill>
                <a:latin typeface="Roboto Condensed"/>
                <a:ea typeface="Roboto Condensed"/>
                <a:cs typeface="Roboto Condensed"/>
                <a:sym typeface="Roboto Condensed"/>
              </a:defRPr>
            </a:lvl7pPr>
            <a:lvl8pPr lvl="7" algn="r">
              <a:buNone/>
              <a:defRPr sz="1200" b="1">
                <a:solidFill>
                  <a:schemeClr val="lt1"/>
                </a:solidFill>
                <a:latin typeface="Roboto Condensed"/>
                <a:ea typeface="Roboto Condensed"/>
                <a:cs typeface="Roboto Condensed"/>
                <a:sym typeface="Roboto Condensed"/>
              </a:defRPr>
            </a:lvl8pPr>
            <a:lvl9pPr lvl="8" algn="r">
              <a:buNone/>
              <a:defRPr sz="1200" b="1">
                <a:solidFill>
                  <a:schemeClr val="lt1"/>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224406" y="1258529"/>
            <a:ext cx="6545510" cy="2961900"/>
          </a:xfrm>
          <a:prstGeom prst="rect">
            <a:avLst/>
          </a:prstGeom>
        </p:spPr>
        <p:txBody>
          <a:bodyPr spcFirstLastPara="1" wrap="square" lIns="91425" tIns="91425" rIns="91425" bIns="91425" anchor="ctr" anchorCtr="0">
            <a:noAutofit/>
          </a:bodyPr>
          <a:lstStyle/>
          <a:p>
            <a:pPr algn="ctr"/>
            <a:r>
              <a:rPr lang="en-GB" sz="3600" dirty="0">
                <a:latin typeface="Berlin Sans FB Demi" panose="020E0802020502020306" pitchFamily="34" charset="0"/>
              </a:rPr>
              <a:t>Dinosaurs – Huayangosaurus</a:t>
            </a:r>
            <a:r>
              <a:rPr lang="en-GB" sz="2400" dirty="0">
                <a:latin typeface="Berlin Sans FB Demi" panose="020E0802020502020306" pitchFamily="34" charset="0"/>
              </a:rPr>
              <a:t/>
            </a:r>
            <a:br>
              <a:rPr lang="en-GB" sz="2400" dirty="0">
                <a:latin typeface="Berlin Sans FB Demi" panose="020E0802020502020306" pitchFamily="34" charset="0"/>
              </a:rPr>
            </a:br>
            <a:r>
              <a:rPr lang="en-GB" sz="2400" dirty="0">
                <a:latin typeface="Berlin Sans FB Demi" panose="020E0802020502020306" pitchFamily="34" charset="0"/>
              </a:rPr>
              <a:t>Student Name</a:t>
            </a:r>
            <a:br>
              <a:rPr lang="en-GB" sz="2400" dirty="0">
                <a:latin typeface="Berlin Sans FB Demi" panose="020E0802020502020306" pitchFamily="34" charset="0"/>
              </a:rPr>
            </a:br>
            <a:r>
              <a:rPr lang="en-GB" sz="2400" dirty="0">
                <a:latin typeface="Berlin Sans FB Demi" panose="020E0802020502020306" pitchFamily="34" charset="0"/>
              </a:rPr>
              <a:t>Institution</a:t>
            </a:r>
            <a:br>
              <a:rPr lang="en-GB" sz="2400" dirty="0">
                <a:latin typeface="Berlin Sans FB Demi" panose="020E0802020502020306" pitchFamily="34" charset="0"/>
              </a:rPr>
            </a:br>
            <a:r>
              <a:rPr lang="en-GB" sz="2400" dirty="0">
                <a:latin typeface="Berlin Sans FB Demi" panose="020E0802020502020306" pitchFamily="34" charset="0"/>
              </a:rPr>
              <a:t>Course Name</a:t>
            </a:r>
            <a:br>
              <a:rPr lang="en-GB" sz="2400" dirty="0">
                <a:latin typeface="Berlin Sans FB Demi" panose="020E0802020502020306" pitchFamily="34" charset="0"/>
              </a:rPr>
            </a:br>
            <a:r>
              <a:rPr lang="en-GB" sz="2400" dirty="0">
                <a:latin typeface="Berlin Sans FB Demi" panose="020E0802020502020306" pitchFamily="34" charset="0"/>
              </a:rPr>
              <a:t>Instructor Name</a:t>
            </a:r>
            <a:br>
              <a:rPr lang="en-GB" sz="2400" dirty="0">
                <a:latin typeface="Berlin Sans FB Demi" panose="020E0802020502020306" pitchFamily="34" charset="0"/>
              </a:rPr>
            </a:br>
            <a:r>
              <a:rPr lang="en-GB" sz="2400" dirty="0">
                <a:latin typeface="Berlin Sans FB Demi" panose="020E0802020502020306" pitchFamily="34" charset="0"/>
              </a:rPr>
              <a:t>Date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620715" y="369502"/>
            <a:ext cx="6225603" cy="766200"/>
          </a:xfrm>
          <a:prstGeom prst="rect">
            <a:avLst/>
          </a:prstGeom>
        </p:spPr>
        <p:txBody>
          <a:bodyPr spcFirstLastPara="1" wrap="square" lIns="91425" tIns="91425" rIns="91425" bIns="91425" anchor="ctr" anchorCtr="0">
            <a:noAutofit/>
          </a:bodyPr>
          <a:lstStyle/>
          <a:p>
            <a:pPr lvl="0"/>
            <a:r>
              <a:rPr lang="en-PH" altLang="en-US" sz="2800" dirty="0"/>
              <a:t>References</a:t>
            </a:r>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Text Box 5">
            <a:extLst>
              <a:ext uri="{FF2B5EF4-FFF2-40B4-BE49-F238E27FC236}">
                <a16:creationId xmlns:a16="http://schemas.microsoft.com/office/drawing/2014/main" xmlns="" id="{F6DD2512-5776-4FAB-96BD-252C65F31E78}"/>
              </a:ext>
            </a:extLst>
          </p:cNvPr>
          <p:cNvSpPr txBox="1">
            <a:spLocks noGrp="1"/>
          </p:cNvSpPr>
          <p:nvPr>
            <p:ph type="body" idx="1"/>
          </p:nvPr>
        </p:nvSpPr>
        <p:spPr>
          <a:xfrm>
            <a:off x="129802" y="1452041"/>
            <a:ext cx="7388598" cy="3370123"/>
          </a:xfrm>
          <a:prstGeom prst="rect">
            <a:avLst/>
          </a:prstGeom>
          <a:noFill/>
        </p:spPr>
        <p:txBody>
          <a:bodyPr wrap="square" rtlCol="0">
            <a:spAutoFit/>
          </a:bodyPr>
          <a:lstStyle/>
          <a:p>
            <a:pPr marL="800100" indent="-342900">
              <a:lnSpc>
                <a:spcPct val="150000"/>
              </a:lnSpc>
            </a:pPr>
            <a:r>
              <a:rPr lang="en-US" altLang="en-US" sz="1600" dirty="0"/>
              <a:t>Maidment, Susannah C. R., et al. “Re-Description of the Postcranial Skeleton of the Middle Jurassic Stegosaur Huayangosaurus </a:t>
            </a:r>
            <a:r>
              <a:rPr lang="en-US" altLang="en-US" sz="1600" dirty="0" err="1"/>
              <a:t>Taibaii</a:t>
            </a:r>
            <a:r>
              <a:rPr lang="en-US" altLang="en-US" sz="1600" dirty="0"/>
              <a:t>.” Journal of Vertebrate Paleontology, vol. 26, no. 4, 2006, pp. 944–56, </a:t>
            </a:r>
            <a:r>
              <a:rPr lang="en-US" altLang="en-US" sz="1600" dirty="0" err="1"/>
              <a:t>doi:10.1671</a:t>
            </a:r>
            <a:r>
              <a:rPr lang="en-US" altLang="en-US" sz="1600" dirty="0"/>
              <a:t>/0272-4634(2006)26[</a:t>
            </a:r>
            <a:r>
              <a:rPr lang="en-US" altLang="en-US" sz="1600" dirty="0" err="1"/>
              <a:t>944:ROTPSO</a:t>
            </a:r>
            <a:r>
              <a:rPr lang="en-US" altLang="en-US" sz="1600" dirty="0"/>
              <a:t>]</a:t>
            </a:r>
            <a:r>
              <a:rPr lang="en-US" altLang="en-US" sz="1600" dirty="0" err="1"/>
              <a:t>2.0.CO;2</a:t>
            </a:r>
            <a:r>
              <a:rPr lang="en-US" altLang="en-US" sz="1600" dirty="0"/>
              <a:t>.</a:t>
            </a:r>
          </a:p>
          <a:p>
            <a:pPr marL="800100" indent="-342900">
              <a:lnSpc>
                <a:spcPct val="150000"/>
              </a:lnSpc>
            </a:pPr>
            <a:r>
              <a:rPr lang="en-US" altLang="en-US" sz="1600" dirty="0"/>
              <a:t>Salgado, Leonardo, et al. “A New Primitive </a:t>
            </a:r>
            <a:r>
              <a:rPr lang="en-US" altLang="en-US" sz="1600" dirty="0" err="1"/>
              <a:t>Neornithischian</a:t>
            </a:r>
            <a:r>
              <a:rPr lang="en-US" altLang="en-US" sz="1600" dirty="0"/>
              <a:t> Dinosaur from the Jurassic of Patagonia with Gut Contents.” Scientific Reports, vol. 7, no. January, Nature Publishing Group, 2017, pp. 1–10, </a:t>
            </a:r>
            <a:r>
              <a:rPr lang="en-US" altLang="en-US" sz="1600" dirty="0" err="1"/>
              <a:t>doi:10.1038</a:t>
            </a:r>
            <a:r>
              <a:rPr lang="en-US" altLang="en-US" sz="1600" dirty="0"/>
              <a:t>/</a:t>
            </a:r>
            <a:r>
              <a:rPr lang="en-US" altLang="en-US" sz="1600" dirty="0" err="1"/>
              <a:t>srep42778</a:t>
            </a:r>
            <a:r>
              <a:rPr lang="en-US" altLang="en-US" sz="1600" dirty="0"/>
              <a:t>.</a:t>
            </a:r>
          </a:p>
          <a:p>
            <a:pPr marL="800100" indent="-342900">
              <a:lnSpc>
                <a:spcPct val="150000"/>
              </a:lnSpc>
            </a:pPr>
            <a:endParaRPr lang="en-US" altLang="en-US" sz="1600" dirty="0"/>
          </a:p>
        </p:txBody>
      </p:sp>
    </p:spTree>
    <p:extLst>
      <p:ext uri="{BB962C8B-B14F-4D97-AF65-F5344CB8AC3E}">
        <p14:creationId xmlns:p14="http://schemas.microsoft.com/office/powerpoint/2010/main" val="3928550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
        <p:nvSpPr>
          <p:cNvPr id="503" name="Google Shape;503;p34"/>
          <p:cNvSpPr txBox="1">
            <a:spLocks noGrp="1"/>
          </p:cNvSpPr>
          <p:nvPr>
            <p:ph type="ctrTitle" idx="4294967295"/>
          </p:nvPr>
        </p:nvSpPr>
        <p:spPr>
          <a:xfrm>
            <a:off x="1275150" y="2364400"/>
            <a:ext cx="6593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dirty="0">
                <a:solidFill>
                  <a:schemeClr val="accent5"/>
                </a:solidFill>
              </a:rPr>
              <a:t>THANKS!</a:t>
            </a:r>
            <a:endParaRPr sz="6000" dirty="0">
              <a:solidFill>
                <a:schemeClr val="accent5"/>
              </a:solidFill>
            </a:endParaRPr>
          </a:p>
        </p:txBody>
      </p:sp>
      <p:grpSp>
        <p:nvGrpSpPr>
          <p:cNvPr id="505" name="Google Shape;505;p34"/>
          <p:cNvGrpSpPr/>
          <p:nvPr/>
        </p:nvGrpSpPr>
        <p:grpSpPr>
          <a:xfrm>
            <a:off x="3996210" y="966817"/>
            <a:ext cx="1197664" cy="1126777"/>
            <a:chOff x="5972700" y="2330200"/>
            <a:chExt cx="411625" cy="387275"/>
          </a:xfrm>
        </p:grpSpPr>
        <p:sp>
          <p:nvSpPr>
            <p:cNvPr id="506" name="Google Shape;506;p34"/>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9050" cap="rnd" cmpd="sng">
              <a:solidFill>
                <a:srgbClr val="3F537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4"/>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9050" cap="rnd" cmpd="sng">
              <a:solidFill>
                <a:srgbClr val="3F537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n-PH" altLang="en-US" sz="2800" dirty="0"/>
              <a:t>Dinosaurs – Huayangosaurus</a:t>
            </a:r>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Text Box 5">
            <a:extLst>
              <a:ext uri="{FF2B5EF4-FFF2-40B4-BE49-F238E27FC236}">
                <a16:creationId xmlns:a16="http://schemas.microsoft.com/office/drawing/2014/main" xmlns="" id="{F6DD2512-5776-4FAB-96BD-252C65F31E78}"/>
              </a:ext>
            </a:extLst>
          </p:cNvPr>
          <p:cNvSpPr txBox="1">
            <a:spLocks noGrp="1"/>
          </p:cNvSpPr>
          <p:nvPr>
            <p:ph type="body" idx="1"/>
          </p:nvPr>
        </p:nvSpPr>
        <p:spPr>
          <a:xfrm>
            <a:off x="180156" y="1057005"/>
            <a:ext cx="6526637" cy="3154679"/>
          </a:xfrm>
          <a:prstGeom prst="rect">
            <a:avLst/>
          </a:prstGeom>
          <a:noFill/>
        </p:spPr>
        <p:txBody>
          <a:bodyPr wrap="square" rtlCol="0">
            <a:spAutoFit/>
          </a:bodyPr>
          <a:lstStyle/>
          <a:p>
            <a:pPr marL="800100" indent="-342900">
              <a:lnSpc>
                <a:spcPct val="150000"/>
              </a:lnSpc>
            </a:pPr>
            <a:r>
              <a:rPr lang="en-US" altLang="en-US" sz="1600" dirty="0"/>
              <a:t>Genus Huayangosaurus is of stegosaurian dinosaur.</a:t>
            </a:r>
          </a:p>
          <a:p>
            <a:pPr marL="800100" indent="-342900">
              <a:lnSpc>
                <a:spcPct val="150000"/>
              </a:lnSpc>
            </a:pPr>
            <a:r>
              <a:rPr lang="en-US" altLang="en-US" sz="1600" dirty="0"/>
              <a:t>It is known to originate from the Chinese Middle Jurassic. </a:t>
            </a:r>
          </a:p>
          <a:p>
            <a:pPr marL="800100" indent="-342900">
              <a:lnSpc>
                <a:spcPct val="150000"/>
              </a:lnSpc>
            </a:pPr>
            <a:r>
              <a:rPr lang="en-US" altLang="en-US" sz="1600" dirty="0"/>
              <a:t>Date: Discovered in 1979 and 1980. </a:t>
            </a:r>
          </a:p>
          <a:p>
            <a:pPr marL="800100" indent="-342900">
              <a:lnSpc>
                <a:spcPct val="150000"/>
              </a:lnSpc>
            </a:pPr>
            <a:r>
              <a:rPr lang="en-US" altLang="en-US" sz="1600" dirty="0"/>
              <a:t>Location – </a:t>
            </a:r>
            <a:r>
              <a:rPr lang="en-US" altLang="en-US" sz="1600" dirty="0" err="1"/>
              <a:t>Dashanpu</a:t>
            </a:r>
            <a:r>
              <a:rPr lang="en-US" altLang="en-US" sz="1600" dirty="0"/>
              <a:t> Quarry, Zigong, Sichuan Province, People’s Republic of China. </a:t>
            </a:r>
          </a:p>
          <a:p>
            <a:pPr marL="800100" indent="-342900">
              <a:lnSpc>
                <a:spcPct val="150000"/>
              </a:lnSpc>
            </a:pPr>
            <a:r>
              <a:rPr lang="en-US" altLang="en-US" sz="1600" dirty="0"/>
              <a:t>Age – The genus existed since the Oxfordian to 157.3 million years ago</a:t>
            </a:r>
          </a:p>
        </p:txBody>
      </p:sp>
      <p:pic>
        <p:nvPicPr>
          <p:cNvPr id="22" name="Picture 21" descr="https://upload.wikimedia.org/wikipedia/commons/thumb/c/cf/Huayangosaurus_BW.jpg/220px-Huayangosaurus_BW.jpg">
            <a:extLst>
              <a:ext uri="{FF2B5EF4-FFF2-40B4-BE49-F238E27FC236}">
                <a16:creationId xmlns:a16="http://schemas.microsoft.com/office/drawing/2014/main" xmlns="" id="{BCCC558B-9441-4B62-A9B3-654B71C7854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610690" y="3672324"/>
            <a:ext cx="3403600" cy="12382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lvl="0"/>
            <a:r>
              <a:rPr lang="en-GB" sz="2400" dirty="0"/>
              <a:t>Phylogeny of Genus Huayangosaurus</a:t>
            </a: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grpSp>
        <p:nvGrpSpPr>
          <p:cNvPr id="11" name="Google Shape;693;p37">
            <a:extLst>
              <a:ext uri="{FF2B5EF4-FFF2-40B4-BE49-F238E27FC236}">
                <a16:creationId xmlns:a16="http://schemas.microsoft.com/office/drawing/2014/main" xmlns="" id="{15E9CBDF-03DA-42A9-80CB-3C6DE6C6EA25}"/>
              </a:ext>
            </a:extLst>
          </p:cNvPr>
          <p:cNvGrpSpPr/>
          <p:nvPr/>
        </p:nvGrpSpPr>
        <p:grpSpPr>
          <a:xfrm>
            <a:off x="330044" y="610085"/>
            <a:ext cx="349624" cy="331179"/>
            <a:chOff x="2583100" y="2973775"/>
            <a:chExt cx="461550" cy="437200"/>
          </a:xfrm>
        </p:grpSpPr>
        <p:sp>
          <p:nvSpPr>
            <p:cNvPr id="12" name="Google Shape;694;p37">
              <a:extLst>
                <a:ext uri="{FF2B5EF4-FFF2-40B4-BE49-F238E27FC236}">
                  <a16:creationId xmlns:a16="http://schemas.microsoft.com/office/drawing/2014/main" xmlns="" id="{78989404-16F3-426B-B2A3-8B29A4210558}"/>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95;p37">
              <a:extLst>
                <a:ext uri="{FF2B5EF4-FFF2-40B4-BE49-F238E27FC236}">
                  <a16:creationId xmlns:a16="http://schemas.microsoft.com/office/drawing/2014/main" xmlns="" id="{14641797-F789-4A16-ADBC-3DFD60D55044}"/>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ext Box 5">
            <a:extLst>
              <a:ext uri="{FF2B5EF4-FFF2-40B4-BE49-F238E27FC236}">
                <a16:creationId xmlns:a16="http://schemas.microsoft.com/office/drawing/2014/main" xmlns="" id="{6960FB1F-2048-4E9D-923E-11FE830264DC}"/>
              </a:ext>
            </a:extLst>
          </p:cNvPr>
          <p:cNvSpPr txBox="1">
            <a:spLocks noGrp="1"/>
          </p:cNvSpPr>
          <p:nvPr>
            <p:ph type="body" idx="1"/>
          </p:nvPr>
        </p:nvSpPr>
        <p:spPr>
          <a:xfrm>
            <a:off x="419524" y="1424902"/>
            <a:ext cx="7033328" cy="3108513"/>
          </a:xfrm>
          <a:prstGeom prst="rect">
            <a:avLst/>
          </a:prstGeom>
          <a:noFill/>
        </p:spPr>
        <p:txBody>
          <a:bodyPr wrap="square" rtlCol="0">
            <a:spAutoFit/>
          </a:bodyPr>
          <a:lstStyle/>
          <a:p>
            <a:pPr marL="800100" indent="-342900">
              <a:lnSpc>
                <a:spcPct val="150000"/>
              </a:lnSpc>
            </a:pPr>
            <a:r>
              <a:rPr lang="en-US" altLang="en-US" dirty="0"/>
              <a:t>Bore distinctive double row of plates characterizing all stegosaurians. The plates were arising vertically along the arched back. </a:t>
            </a:r>
          </a:p>
          <a:p>
            <a:pPr marL="800100" indent="-342900">
              <a:lnSpc>
                <a:spcPct val="150000"/>
              </a:lnSpc>
            </a:pPr>
            <a:r>
              <a:rPr lang="en-US" altLang="en-US" dirty="0"/>
              <a:t>Huayangosaurus bore two pairs of long spikes that extended horizontally near the end of the tail.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n-PH" altLang="en-US" sz="2800" dirty="0"/>
              <a:t>Holotype of Huayangosaurus</a:t>
            </a:r>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Text Box 5">
            <a:extLst>
              <a:ext uri="{FF2B5EF4-FFF2-40B4-BE49-F238E27FC236}">
                <a16:creationId xmlns:a16="http://schemas.microsoft.com/office/drawing/2014/main" xmlns="" id="{F6DD2512-5776-4FAB-96BD-252C65F31E78}"/>
              </a:ext>
            </a:extLst>
          </p:cNvPr>
          <p:cNvSpPr txBox="1">
            <a:spLocks noGrp="1"/>
          </p:cNvSpPr>
          <p:nvPr>
            <p:ph type="body" idx="1"/>
          </p:nvPr>
        </p:nvSpPr>
        <p:spPr>
          <a:xfrm>
            <a:off x="-125836" y="1319992"/>
            <a:ext cx="6198511" cy="2831514"/>
          </a:xfrm>
          <a:prstGeom prst="rect">
            <a:avLst/>
          </a:prstGeom>
          <a:noFill/>
        </p:spPr>
        <p:txBody>
          <a:bodyPr wrap="square" rtlCol="0">
            <a:spAutoFit/>
          </a:bodyPr>
          <a:lstStyle/>
          <a:p>
            <a:pPr marL="800100" indent="-342900">
              <a:lnSpc>
                <a:spcPct val="150000"/>
              </a:lnSpc>
            </a:pPr>
            <a:r>
              <a:rPr lang="en-US" altLang="en-US" sz="1800" dirty="0"/>
              <a:t>Holotype - </a:t>
            </a:r>
            <a:r>
              <a:rPr lang="en-US" altLang="en-US" sz="1800" dirty="0" err="1"/>
              <a:t>IVPP</a:t>
            </a:r>
            <a:r>
              <a:rPr lang="en-US" altLang="en-US" sz="1800" dirty="0"/>
              <a:t> 6728 with a complete architectural skull having fragmentary postcrania. </a:t>
            </a:r>
          </a:p>
          <a:p>
            <a:pPr marL="800100" indent="-342900">
              <a:lnSpc>
                <a:spcPct val="150000"/>
              </a:lnSpc>
            </a:pPr>
            <a:r>
              <a:rPr lang="en-US" altLang="en-US" sz="1800" dirty="0"/>
              <a:t>Had three dorsal, three cervical, 20 caudal, and four sacral vertebrae, three phalanges, two metatarsals, one spine, several dermal plates, and four osteoderms (Maidment et al. 945). Also had fragmentary limbs. </a:t>
            </a:r>
          </a:p>
        </p:txBody>
      </p:sp>
      <p:pic>
        <p:nvPicPr>
          <p:cNvPr id="22" name="Picture 21">
            <a:extLst>
              <a:ext uri="{FF2B5EF4-FFF2-40B4-BE49-F238E27FC236}">
                <a16:creationId xmlns:a16="http://schemas.microsoft.com/office/drawing/2014/main" xmlns="" id="{EFF3BF75-D486-4DA6-A88A-5694747585CE}"/>
              </a:ext>
            </a:extLst>
          </p:cNvPr>
          <p:cNvPicPr/>
          <p:nvPr/>
        </p:nvPicPr>
        <p:blipFill>
          <a:blip r:embed="rId3"/>
          <a:stretch>
            <a:fillRect/>
          </a:stretch>
        </p:blipFill>
        <p:spPr>
          <a:xfrm>
            <a:off x="6265450" y="1523670"/>
            <a:ext cx="2705100" cy="1572694"/>
          </a:xfrm>
          <a:prstGeom prst="rect">
            <a:avLst/>
          </a:prstGeom>
          <a:ln>
            <a:solidFill>
              <a:schemeClr val="tx1"/>
            </a:solidFill>
          </a:ln>
        </p:spPr>
      </p:pic>
      <p:sp>
        <p:nvSpPr>
          <p:cNvPr id="2" name="Rectangle 1">
            <a:extLst>
              <a:ext uri="{FF2B5EF4-FFF2-40B4-BE49-F238E27FC236}">
                <a16:creationId xmlns:a16="http://schemas.microsoft.com/office/drawing/2014/main" xmlns="" id="{5B91F630-30B7-4170-9DBD-4C7B17E37600}"/>
              </a:ext>
            </a:extLst>
          </p:cNvPr>
          <p:cNvSpPr/>
          <p:nvPr/>
        </p:nvSpPr>
        <p:spPr>
          <a:xfrm>
            <a:off x="6302779" y="3129562"/>
            <a:ext cx="2999473" cy="866904"/>
          </a:xfrm>
          <a:prstGeom prst="rect">
            <a:avLst/>
          </a:prstGeom>
        </p:spPr>
        <p:txBody>
          <a:bodyPr wrap="square">
            <a:spAutoFit/>
          </a:bodyPr>
          <a:lstStyle/>
          <a:p>
            <a:pPr>
              <a:spcAft>
                <a:spcPts val="1000"/>
              </a:spcAft>
            </a:pPr>
            <a:r>
              <a:rPr lang="en-US"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Figure 1. Phylogeny of Genus Huayangosaurus</a:t>
            </a:r>
            <a:endParaRPr lang="en-US" sz="1000"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Source: (Salgado et al. 3).</a:t>
            </a:r>
          </a:p>
        </p:txBody>
      </p:sp>
    </p:spTree>
    <p:extLst>
      <p:ext uri="{BB962C8B-B14F-4D97-AF65-F5344CB8AC3E}">
        <p14:creationId xmlns:p14="http://schemas.microsoft.com/office/powerpoint/2010/main" val="4250779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4" y="392575"/>
            <a:ext cx="5812667" cy="766200"/>
          </a:xfrm>
          <a:prstGeom prst="rect">
            <a:avLst/>
          </a:prstGeom>
        </p:spPr>
        <p:txBody>
          <a:bodyPr spcFirstLastPara="1" wrap="square" lIns="91425" tIns="91425" rIns="91425" bIns="91425" anchor="ctr" anchorCtr="0">
            <a:normAutofit fontScale="90000"/>
          </a:bodyPr>
          <a:lstStyle/>
          <a:p>
            <a:pPr lvl="0"/>
            <a:r>
              <a:rPr lang="en-US" sz="2400" dirty="0"/>
              <a:t>Physical Size and appearance of Huayangosaurus</a:t>
            </a:r>
            <a:endParaRPr lang="en-GB" sz="2400"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11" name="Google Shape;693;p37">
            <a:extLst>
              <a:ext uri="{FF2B5EF4-FFF2-40B4-BE49-F238E27FC236}">
                <a16:creationId xmlns:a16="http://schemas.microsoft.com/office/drawing/2014/main" xmlns="" id="{15E9CBDF-03DA-42A9-80CB-3C6DE6C6EA25}"/>
              </a:ext>
            </a:extLst>
          </p:cNvPr>
          <p:cNvGrpSpPr/>
          <p:nvPr/>
        </p:nvGrpSpPr>
        <p:grpSpPr>
          <a:xfrm>
            <a:off x="330044" y="610085"/>
            <a:ext cx="349624" cy="331179"/>
            <a:chOff x="2583100" y="2973775"/>
            <a:chExt cx="461550" cy="437200"/>
          </a:xfrm>
        </p:grpSpPr>
        <p:sp>
          <p:nvSpPr>
            <p:cNvPr id="12" name="Google Shape;694;p37">
              <a:extLst>
                <a:ext uri="{FF2B5EF4-FFF2-40B4-BE49-F238E27FC236}">
                  <a16:creationId xmlns:a16="http://schemas.microsoft.com/office/drawing/2014/main" xmlns="" id="{78989404-16F3-426B-B2A3-8B29A4210558}"/>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95;p37">
              <a:extLst>
                <a:ext uri="{FF2B5EF4-FFF2-40B4-BE49-F238E27FC236}">
                  <a16:creationId xmlns:a16="http://schemas.microsoft.com/office/drawing/2014/main" xmlns="" id="{14641797-F789-4A16-ADBC-3DFD60D55044}"/>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 name="Picture 9">
            <a:extLst>
              <a:ext uri="{FF2B5EF4-FFF2-40B4-BE49-F238E27FC236}">
                <a16:creationId xmlns:a16="http://schemas.microsoft.com/office/drawing/2014/main" xmlns="" id="{7C6DB99D-9092-41BE-AC08-72494EEB857B}"/>
              </a:ext>
            </a:extLst>
          </p:cNvPr>
          <p:cNvPicPr/>
          <p:nvPr/>
        </p:nvPicPr>
        <p:blipFill>
          <a:blip r:embed="rId3"/>
          <a:stretch>
            <a:fillRect/>
          </a:stretch>
        </p:blipFill>
        <p:spPr>
          <a:xfrm>
            <a:off x="154858" y="1379220"/>
            <a:ext cx="4063181" cy="1708109"/>
          </a:xfrm>
          <a:prstGeom prst="rect">
            <a:avLst/>
          </a:prstGeom>
          <a:ln>
            <a:solidFill>
              <a:schemeClr val="tx1"/>
            </a:solidFill>
          </a:ln>
        </p:spPr>
      </p:pic>
      <p:sp>
        <p:nvSpPr>
          <p:cNvPr id="4" name="Rectangle 3">
            <a:extLst>
              <a:ext uri="{FF2B5EF4-FFF2-40B4-BE49-F238E27FC236}">
                <a16:creationId xmlns:a16="http://schemas.microsoft.com/office/drawing/2014/main" xmlns="" id="{AD64C561-540C-45E1-889F-48CD69BF9D67}"/>
              </a:ext>
            </a:extLst>
          </p:cNvPr>
          <p:cNvSpPr/>
          <p:nvPr/>
        </p:nvSpPr>
        <p:spPr>
          <a:xfrm>
            <a:off x="240890" y="3150102"/>
            <a:ext cx="4572000" cy="651460"/>
          </a:xfrm>
          <a:prstGeom prst="rect">
            <a:avLst/>
          </a:prstGeom>
        </p:spPr>
        <p:txBody>
          <a:bodyPr>
            <a:spAutoFit/>
          </a:bodyPr>
          <a:lstStyle/>
          <a:p>
            <a:pPr>
              <a:spcAft>
                <a:spcPts val="1000"/>
              </a:spcAft>
            </a:pPr>
            <a:r>
              <a:rPr lang="en-US"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Figure 2. Dorsal vertebrae of Huayangosaurus </a:t>
            </a:r>
            <a:endParaRPr lang="en-US" sz="1000"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rPr>
              <a:t>Source: (Maidment et al. 945)</a:t>
            </a:r>
          </a:p>
        </p:txBody>
      </p:sp>
      <p:pic>
        <p:nvPicPr>
          <p:cNvPr id="15" name="Picture 14" descr="Huayangosaurus">
            <a:extLst>
              <a:ext uri="{FF2B5EF4-FFF2-40B4-BE49-F238E27FC236}">
                <a16:creationId xmlns:a16="http://schemas.microsoft.com/office/drawing/2014/main" xmlns="" id="{690745EA-5964-4865-9FFB-1B369215A71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377967" y="1379220"/>
            <a:ext cx="4525144" cy="2181225"/>
          </a:xfrm>
          <a:prstGeom prst="rect">
            <a:avLst/>
          </a:prstGeom>
          <a:noFill/>
          <a:ln>
            <a:solidFill>
              <a:schemeClr val="tx1"/>
            </a:solidFill>
          </a:ln>
        </p:spPr>
      </p:pic>
      <p:sp>
        <p:nvSpPr>
          <p:cNvPr id="5" name="Rectangle 4">
            <a:extLst>
              <a:ext uri="{FF2B5EF4-FFF2-40B4-BE49-F238E27FC236}">
                <a16:creationId xmlns:a16="http://schemas.microsoft.com/office/drawing/2014/main" xmlns="" id="{8EC36DC1-CB7F-4FC3-A511-9658DD8B343F}"/>
              </a:ext>
            </a:extLst>
          </p:cNvPr>
          <p:cNvSpPr/>
          <p:nvPr/>
        </p:nvSpPr>
        <p:spPr>
          <a:xfrm>
            <a:off x="4218039" y="3647673"/>
            <a:ext cx="4164923" cy="307777"/>
          </a:xfrm>
          <a:prstGeom prst="rect">
            <a:avLst/>
          </a:prstGeom>
        </p:spPr>
        <p:txBody>
          <a:bodyPr wrap="none">
            <a:spAutoFit/>
          </a:bodyPr>
          <a:lstStyle/>
          <a:p>
            <a:pPr>
              <a:spcAft>
                <a:spcPts val="1000"/>
              </a:spcAft>
            </a:pPr>
            <a:r>
              <a:rPr lang="en-US"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Figure 3. The physical appearance of Huayangosaurus</a:t>
            </a:r>
            <a:endPar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23638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n-PH" altLang="en-US" sz="2800" dirty="0"/>
              <a:t>Continued</a:t>
            </a:r>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3" name="Picture 22" descr="Huayangosaurus">
            <a:extLst>
              <a:ext uri="{FF2B5EF4-FFF2-40B4-BE49-F238E27FC236}">
                <a16:creationId xmlns:a16="http://schemas.microsoft.com/office/drawing/2014/main" xmlns="" id="{688C00F2-3C7F-463D-899D-D6A39CE8314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29843" y="1324893"/>
            <a:ext cx="5445815" cy="3024494"/>
          </a:xfrm>
          <a:prstGeom prst="rect">
            <a:avLst/>
          </a:prstGeom>
          <a:noFill/>
          <a:ln>
            <a:solidFill>
              <a:schemeClr val="tx1"/>
            </a:solidFill>
          </a:ln>
        </p:spPr>
      </p:pic>
      <p:sp>
        <p:nvSpPr>
          <p:cNvPr id="4" name="Rectangle 3">
            <a:extLst>
              <a:ext uri="{FF2B5EF4-FFF2-40B4-BE49-F238E27FC236}">
                <a16:creationId xmlns:a16="http://schemas.microsoft.com/office/drawing/2014/main" xmlns="" id="{36C874D1-48A6-412D-A087-381C1C58DE1E}"/>
              </a:ext>
            </a:extLst>
          </p:cNvPr>
          <p:cNvSpPr/>
          <p:nvPr/>
        </p:nvSpPr>
        <p:spPr>
          <a:xfrm>
            <a:off x="1100160" y="4443148"/>
            <a:ext cx="2715808" cy="307777"/>
          </a:xfrm>
          <a:prstGeom prst="rect">
            <a:avLst/>
          </a:prstGeom>
        </p:spPr>
        <p:txBody>
          <a:bodyPr wrap="none">
            <a:spAutoFit/>
          </a:bodyPr>
          <a:lstStyle/>
          <a:p>
            <a:pPr>
              <a:spcAft>
                <a:spcPts val="1000"/>
              </a:spcAft>
            </a:pPr>
            <a:r>
              <a:rPr lang="en-US"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Figure 4. Skull of Huayangosaurus</a:t>
            </a:r>
            <a:endPar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4903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lvl="0"/>
            <a:r>
              <a:rPr lang="en-GB" sz="2400" dirty="0"/>
              <a:t>Behavior</a:t>
            </a: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grpSp>
        <p:nvGrpSpPr>
          <p:cNvPr id="11" name="Google Shape;693;p37">
            <a:extLst>
              <a:ext uri="{FF2B5EF4-FFF2-40B4-BE49-F238E27FC236}">
                <a16:creationId xmlns:a16="http://schemas.microsoft.com/office/drawing/2014/main" xmlns="" id="{15E9CBDF-03DA-42A9-80CB-3C6DE6C6EA25}"/>
              </a:ext>
            </a:extLst>
          </p:cNvPr>
          <p:cNvGrpSpPr/>
          <p:nvPr/>
        </p:nvGrpSpPr>
        <p:grpSpPr>
          <a:xfrm>
            <a:off x="330044" y="610085"/>
            <a:ext cx="349624" cy="331179"/>
            <a:chOff x="2583100" y="2973775"/>
            <a:chExt cx="461550" cy="437200"/>
          </a:xfrm>
        </p:grpSpPr>
        <p:sp>
          <p:nvSpPr>
            <p:cNvPr id="12" name="Google Shape;694;p37">
              <a:extLst>
                <a:ext uri="{FF2B5EF4-FFF2-40B4-BE49-F238E27FC236}">
                  <a16:creationId xmlns:a16="http://schemas.microsoft.com/office/drawing/2014/main" xmlns="" id="{78989404-16F3-426B-B2A3-8B29A4210558}"/>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95;p37">
              <a:extLst>
                <a:ext uri="{FF2B5EF4-FFF2-40B4-BE49-F238E27FC236}">
                  <a16:creationId xmlns:a16="http://schemas.microsoft.com/office/drawing/2014/main" xmlns="" id="{14641797-F789-4A16-ADBC-3DFD60D55044}"/>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ext Box 5">
            <a:extLst>
              <a:ext uri="{FF2B5EF4-FFF2-40B4-BE49-F238E27FC236}">
                <a16:creationId xmlns:a16="http://schemas.microsoft.com/office/drawing/2014/main" xmlns="" id="{6960FB1F-2048-4E9D-923E-11FE830264DC}"/>
              </a:ext>
            </a:extLst>
          </p:cNvPr>
          <p:cNvSpPr txBox="1">
            <a:spLocks noGrp="1"/>
          </p:cNvSpPr>
          <p:nvPr>
            <p:ph type="body" idx="1"/>
          </p:nvPr>
        </p:nvSpPr>
        <p:spPr>
          <a:xfrm>
            <a:off x="419524" y="1217153"/>
            <a:ext cx="7033328" cy="3524011"/>
          </a:xfrm>
          <a:prstGeom prst="rect">
            <a:avLst/>
          </a:prstGeom>
          <a:noFill/>
        </p:spPr>
        <p:txBody>
          <a:bodyPr wrap="square" rtlCol="0">
            <a:spAutoFit/>
          </a:bodyPr>
          <a:lstStyle/>
          <a:p>
            <a:r>
              <a:rPr lang="en-US" dirty="0"/>
              <a:t>It was a very adaptable animal, which was comfortable to live alone and in social groups with a maximum of 13 individuals. </a:t>
            </a:r>
          </a:p>
          <a:p>
            <a:r>
              <a:rPr lang="en-US" dirty="0"/>
              <a:t>They also tolerated living among mixed species. </a:t>
            </a:r>
          </a:p>
          <a:p>
            <a:r>
              <a:rPr lang="en-US" dirty="0"/>
              <a:t>Preferred enclosures for comfort. </a:t>
            </a:r>
          </a:p>
          <a:p>
            <a:r>
              <a:rPr lang="en-US" dirty="0"/>
              <a:t>Lived in terrestrial habitat. Breeding was through the laying of eggs. </a:t>
            </a:r>
          </a:p>
          <a:p>
            <a:r>
              <a:rPr lang="en-US" dirty="0"/>
              <a:t>Was herbivore. </a:t>
            </a:r>
          </a:p>
        </p:txBody>
      </p:sp>
    </p:spTree>
    <p:extLst>
      <p:ext uri="{BB962C8B-B14F-4D97-AF65-F5344CB8AC3E}">
        <p14:creationId xmlns:p14="http://schemas.microsoft.com/office/powerpoint/2010/main" val="2171358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620715" y="369502"/>
            <a:ext cx="6225603" cy="766200"/>
          </a:xfrm>
          <a:prstGeom prst="rect">
            <a:avLst/>
          </a:prstGeom>
        </p:spPr>
        <p:txBody>
          <a:bodyPr spcFirstLastPara="1" wrap="square" lIns="91425" tIns="91425" rIns="91425" bIns="91425" anchor="ctr" anchorCtr="0">
            <a:noAutofit/>
          </a:bodyPr>
          <a:lstStyle/>
          <a:p>
            <a:pPr lvl="0"/>
            <a:r>
              <a:rPr lang="en-PH" altLang="en-US" sz="2800" dirty="0"/>
              <a:t>Important Characters of Huayangosaurus </a:t>
            </a:r>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Text Box 5">
            <a:extLst>
              <a:ext uri="{FF2B5EF4-FFF2-40B4-BE49-F238E27FC236}">
                <a16:creationId xmlns:a16="http://schemas.microsoft.com/office/drawing/2014/main" xmlns="" id="{F6DD2512-5776-4FAB-96BD-252C65F31E78}"/>
              </a:ext>
            </a:extLst>
          </p:cNvPr>
          <p:cNvSpPr txBox="1">
            <a:spLocks noGrp="1"/>
          </p:cNvSpPr>
          <p:nvPr>
            <p:ph type="body" idx="1"/>
          </p:nvPr>
        </p:nvSpPr>
        <p:spPr>
          <a:xfrm>
            <a:off x="129802" y="1452041"/>
            <a:ext cx="7388598" cy="2000517"/>
          </a:xfrm>
          <a:prstGeom prst="rect">
            <a:avLst/>
          </a:prstGeom>
          <a:noFill/>
        </p:spPr>
        <p:txBody>
          <a:bodyPr wrap="square" rtlCol="0">
            <a:spAutoFit/>
          </a:bodyPr>
          <a:lstStyle/>
          <a:p>
            <a:pPr marL="800100" indent="-342900">
              <a:lnSpc>
                <a:spcPct val="150000"/>
              </a:lnSpc>
            </a:pPr>
            <a:r>
              <a:rPr lang="en-US" altLang="en-US" sz="1800" dirty="0"/>
              <a:t>Caudal vertebrae mounted in </a:t>
            </a:r>
            <a:r>
              <a:rPr lang="en-US" altLang="en-US" sz="1800" dirty="0" err="1"/>
              <a:t>ZDM</a:t>
            </a:r>
            <a:r>
              <a:rPr lang="en-US" altLang="en-US" sz="1800" dirty="0"/>
              <a:t> </a:t>
            </a:r>
            <a:r>
              <a:rPr lang="en-US" altLang="en-US" sz="1800" dirty="0" err="1"/>
              <a:t>T7001</a:t>
            </a:r>
            <a:r>
              <a:rPr lang="en-US" altLang="en-US" sz="1800" dirty="0"/>
              <a:t> are reconstructions and plaster. </a:t>
            </a:r>
          </a:p>
          <a:p>
            <a:pPr marL="800100" indent="-342900">
              <a:lnSpc>
                <a:spcPct val="150000"/>
              </a:lnSpc>
            </a:pPr>
            <a:r>
              <a:rPr lang="en-US" altLang="en-US" sz="1800" dirty="0"/>
              <a:t>	Had four sacral vertebrae preserved in the holotype specimen (Maidment et al. 947). </a:t>
            </a:r>
          </a:p>
        </p:txBody>
      </p:sp>
    </p:spTree>
    <p:extLst>
      <p:ext uri="{BB962C8B-B14F-4D97-AF65-F5344CB8AC3E}">
        <p14:creationId xmlns:p14="http://schemas.microsoft.com/office/powerpoint/2010/main" val="192900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lvl="0"/>
            <a:r>
              <a:rPr lang="en-GB" sz="2400" dirty="0"/>
              <a:t>Notable Descendant</a:t>
            </a: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grpSp>
        <p:nvGrpSpPr>
          <p:cNvPr id="11" name="Google Shape;693;p37">
            <a:extLst>
              <a:ext uri="{FF2B5EF4-FFF2-40B4-BE49-F238E27FC236}">
                <a16:creationId xmlns:a16="http://schemas.microsoft.com/office/drawing/2014/main" xmlns="" id="{15E9CBDF-03DA-42A9-80CB-3C6DE6C6EA25}"/>
              </a:ext>
            </a:extLst>
          </p:cNvPr>
          <p:cNvGrpSpPr/>
          <p:nvPr/>
        </p:nvGrpSpPr>
        <p:grpSpPr>
          <a:xfrm>
            <a:off x="330044" y="610085"/>
            <a:ext cx="349624" cy="331179"/>
            <a:chOff x="2583100" y="2973775"/>
            <a:chExt cx="461550" cy="437200"/>
          </a:xfrm>
        </p:grpSpPr>
        <p:sp>
          <p:nvSpPr>
            <p:cNvPr id="12" name="Google Shape;694;p37">
              <a:extLst>
                <a:ext uri="{FF2B5EF4-FFF2-40B4-BE49-F238E27FC236}">
                  <a16:creationId xmlns:a16="http://schemas.microsoft.com/office/drawing/2014/main" xmlns="" id="{78989404-16F3-426B-B2A3-8B29A4210558}"/>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95;p37">
              <a:extLst>
                <a:ext uri="{FF2B5EF4-FFF2-40B4-BE49-F238E27FC236}">
                  <a16:creationId xmlns:a16="http://schemas.microsoft.com/office/drawing/2014/main" xmlns="" id="{14641797-F789-4A16-ADBC-3DFD60D55044}"/>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Text Box 5">
            <a:extLst>
              <a:ext uri="{FF2B5EF4-FFF2-40B4-BE49-F238E27FC236}">
                <a16:creationId xmlns:a16="http://schemas.microsoft.com/office/drawing/2014/main" xmlns="" id="{6960FB1F-2048-4E9D-923E-11FE830264DC}"/>
              </a:ext>
            </a:extLst>
          </p:cNvPr>
          <p:cNvSpPr txBox="1">
            <a:spLocks noGrp="1"/>
          </p:cNvSpPr>
          <p:nvPr>
            <p:ph type="body" idx="1"/>
          </p:nvPr>
        </p:nvSpPr>
        <p:spPr>
          <a:xfrm>
            <a:off x="-369144" y="1008352"/>
            <a:ext cx="7033328" cy="815578"/>
          </a:xfrm>
          <a:prstGeom prst="rect">
            <a:avLst/>
          </a:prstGeom>
          <a:noFill/>
        </p:spPr>
        <p:txBody>
          <a:bodyPr wrap="square" rtlCol="0">
            <a:spAutoFit/>
          </a:bodyPr>
          <a:lstStyle/>
          <a:p>
            <a:pPr marL="800100" indent="-342900">
              <a:lnSpc>
                <a:spcPct val="150000"/>
              </a:lnSpc>
            </a:pPr>
            <a:r>
              <a:rPr lang="en-US" altLang="en-US" dirty="0" err="1"/>
              <a:t>Chungkingosaurus</a:t>
            </a:r>
            <a:endParaRPr lang="en-US" altLang="en-US" dirty="0"/>
          </a:p>
        </p:txBody>
      </p:sp>
      <p:pic>
        <p:nvPicPr>
          <p:cNvPr id="8" name="Picture 7">
            <a:extLst>
              <a:ext uri="{FF2B5EF4-FFF2-40B4-BE49-F238E27FC236}">
                <a16:creationId xmlns:a16="http://schemas.microsoft.com/office/drawing/2014/main" xmlns="" id="{61D34B48-25D2-46AA-9DB6-F09308F559D6}"/>
              </a:ext>
            </a:extLst>
          </p:cNvPr>
          <p:cNvPicPr/>
          <p:nvPr/>
        </p:nvPicPr>
        <p:blipFill>
          <a:blip r:embed="rId3"/>
          <a:stretch>
            <a:fillRect/>
          </a:stretch>
        </p:blipFill>
        <p:spPr>
          <a:xfrm>
            <a:off x="588675" y="1774552"/>
            <a:ext cx="4946886" cy="2758863"/>
          </a:xfrm>
          <a:prstGeom prst="rect">
            <a:avLst/>
          </a:prstGeom>
          <a:ln>
            <a:solidFill>
              <a:schemeClr val="tx1"/>
            </a:solidFill>
          </a:ln>
        </p:spPr>
      </p:pic>
      <p:sp>
        <p:nvSpPr>
          <p:cNvPr id="2" name="Rectangle 1">
            <a:extLst>
              <a:ext uri="{FF2B5EF4-FFF2-40B4-BE49-F238E27FC236}">
                <a16:creationId xmlns:a16="http://schemas.microsoft.com/office/drawing/2014/main" xmlns="" id="{B58C79FE-18D1-4A41-BB31-EE4334FB524B}"/>
              </a:ext>
            </a:extLst>
          </p:cNvPr>
          <p:cNvSpPr/>
          <p:nvPr/>
        </p:nvSpPr>
        <p:spPr>
          <a:xfrm>
            <a:off x="419524" y="4636500"/>
            <a:ext cx="2257349" cy="307777"/>
          </a:xfrm>
          <a:prstGeom prst="rect">
            <a:avLst/>
          </a:prstGeom>
        </p:spPr>
        <p:txBody>
          <a:bodyPr wrap="none">
            <a:spAutoFit/>
          </a:bodyPr>
          <a:lstStyle/>
          <a:p>
            <a:pPr>
              <a:spcAft>
                <a:spcPts val="1000"/>
              </a:spcAft>
            </a:pPr>
            <a:r>
              <a:rPr lang="en-US"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Figure 5. </a:t>
            </a:r>
            <a:r>
              <a:rPr lang="en-US" i="1" dirty="0" err="1">
                <a:solidFill>
                  <a:srgbClr val="44546A"/>
                </a:solidFill>
                <a:latin typeface="Times New Roman" panose="02020603050405020304" pitchFamily="18" charset="0"/>
                <a:ea typeface="Calibri" panose="020F0502020204030204" pitchFamily="34" charset="0"/>
                <a:cs typeface="Times New Roman" panose="02020603050405020304" pitchFamily="18" charset="0"/>
              </a:rPr>
              <a:t>Chungkingosaurus</a:t>
            </a:r>
            <a:endPar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5293416"/>
      </p:ext>
    </p:extLst>
  </p:cSld>
  <p:clrMapOvr>
    <a:masterClrMapping/>
  </p:clrMapOvr>
</p:sld>
</file>

<file path=ppt/theme/theme1.xml><?xml version="1.0" encoding="utf-8"?>
<a:theme xmlns:a="http://schemas.openxmlformats.org/drawingml/2006/main" name="Salerio template">
  <a:themeElements>
    <a:clrScheme name="Custom 347">
      <a:dk1>
        <a:srgbClr val="263248"/>
      </a:dk1>
      <a:lt1>
        <a:srgbClr val="FFFFFF"/>
      </a:lt1>
      <a:dk2>
        <a:srgbClr val="434343"/>
      </a:dk2>
      <a:lt2>
        <a:srgbClr val="E0E4E9"/>
      </a:lt2>
      <a:accent1>
        <a:srgbClr val="3F5378"/>
      </a:accent1>
      <a:accent2>
        <a:srgbClr val="263248"/>
      </a:accent2>
      <a:accent3>
        <a:srgbClr val="92A8C8"/>
      </a:accent3>
      <a:accent4>
        <a:srgbClr val="C7D3E6"/>
      </a:accent4>
      <a:accent5>
        <a:srgbClr val="FF9800"/>
      </a:accent5>
      <a:accent6>
        <a:srgbClr val="D26F00"/>
      </a:accent6>
      <a:hlink>
        <a:srgbClr val="3F5378"/>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568</Words>
  <Application>Microsoft Office PowerPoint</Application>
  <PresentationFormat>On-screen Show (16:9)</PresentationFormat>
  <Paragraphs>61</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Arvo</vt:lpstr>
      <vt:lpstr>Calibri</vt:lpstr>
      <vt:lpstr>Berlin Sans FB Demi</vt:lpstr>
      <vt:lpstr>Times New Roman</vt:lpstr>
      <vt:lpstr>Roboto Condensed</vt:lpstr>
      <vt:lpstr>Roboto Condensed Light</vt:lpstr>
      <vt:lpstr>Arial</vt:lpstr>
      <vt:lpstr>Salerio template</vt:lpstr>
      <vt:lpstr>Dinosaurs – Huayangosaurus Student Name Institution Course Name Instructor Name Date</vt:lpstr>
      <vt:lpstr>Dinosaurs – Huayangosaurus</vt:lpstr>
      <vt:lpstr>Phylogeny of Genus Huayangosaurus</vt:lpstr>
      <vt:lpstr>Holotype of Huayangosaurus</vt:lpstr>
      <vt:lpstr>Physical Size and appearance of Huayangosaurus</vt:lpstr>
      <vt:lpstr>Continued</vt:lpstr>
      <vt:lpstr>Behavior</vt:lpstr>
      <vt:lpstr>Important Characters of Huayangosaurus </vt:lpstr>
      <vt:lpstr>Notable Descendant</vt:lpstr>
      <vt:lpstr>References</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Emerging Technologies</dc:title>
  <dc:creator>user</dc:creator>
  <cp:lastModifiedBy>Windows User</cp:lastModifiedBy>
  <cp:revision>34</cp:revision>
  <dcterms:modified xsi:type="dcterms:W3CDTF">2021-05-09T09:37:02Z</dcterms:modified>
</cp:coreProperties>
</file>