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6" r:id="rId1"/>
  </p:sldMasterIdLst>
  <p:notesMasterIdLst>
    <p:notesMasterId r:id="rId9"/>
  </p:notesMasterIdLst>
  <p:sldIdLst>
    <p:sldId id="256" r:id="rId2"/>
    <p:sldId id="257" r:id="rId3"/>
    <p:sldId id="258" r:id="rId4"/>
    <p:sldId id="259" r:id="rId5"/>
    <p:sldId id="260" r:id="rId6"/>
    <p:sldId id="261" r:id="rId7"/>
    <p:sldId id="262"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0651" autoAdjust="0"/>
  </p:normalViewPr>
  <p:slideViewPr>
    <p:cSldViewPr snapToGrid="0">
      <p:cViewPr>
        <p:scale>
          <a:sx n="48" d="100"/>
          <a:sy n="48" d="100"/>
        </p:scale>
        <p:origin x="1364" y="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9E03F9-3FC2-45FA-9F62-D9CE28834BD2}" type="datetimeFigureOut">
              <a:rPr lang="en-US" smtClean="0"/>
              <a:t>5/10/2021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A2F6AA-1784-473D-86C0-7B02417A361A}" type="slidenum">
              <a:rPr lang="en-US" smtClean="0"/>
              <a:t>‹#›</a:t>
            </a:fld>
            <a:endParaRPr lang="en-US"/>
          </a:p>
        </p:txBody>
      </p:sp>
    </p:spTree>
    <p:extLst>
      <p:ext uri="{BB962C8B-B14F-4D97-AF65-F5344CB8AC3E}">
        <p14:creationId xmlns:p14="http://schemas.microsoft.com/office/powerpoint/2010/main" val="5448279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Businesses and organizations are bound to change at some point in their operations. It is something that they cannot escape if they desire to be profitable. Change is, therefore, necessary for the success of an organization. Different factors can cause the need for change in an organization. One such issue, that is discussed in this presentation is performance gaps. Performance gaps can occur for different reasons. They indicate that there is a problem affecting the workforce that needs to be analyzed. In this case, the performance gap is a result of the changing organizational needs that have influenced changes in organizational processes and procedures. new processes and procedures have been implemented that the employees are not familiar with, hence the performance gap. The proposed change to help eliminate this issue is to train employees on the new skills so they can understand and tackle the new tasks.</a:t>
            </a:r>
          </a:p>
        </p:txBody>
      </p:sp>
      <p:sp>
        <p:nvSpPr>
          <p:cNvPr id="4" name="Slide Number Placeholder 3"/>
          <p:cNvSpPr>
            <a:spLocks noGrp="1"/>
          </p:cNvSpPr>
          <p:nvPr>
            <p:ph type="sldNum" sz="quarter" idx="5"/>
          </p:nvPr>
        </p:nvSpPr>
        <p:spPr/>
        <p:txBody>
          <a:bodyPr/>
          <a:lstStyle/>
          <a:p>
            <a:fld id="{26A2F6AA-1784-473D-86C0-7B02417A361A}" type="slidenum">
              <a:rPr lang="en-US" smtClean="0"/>
              <a:t>2</a:t>
            </a:fld>
            <a:endParaRPr lang="en-US"/>
          </a:p>
        </p:txBody>
      </p:sp>
    </p:spTree>
    <p:extLst>
      <p:ext uri="{BB962C8B-B14F-4D97-AF65-F5344CB8AC3E}">
        <p14:creationId xmlns:p14="http://schemas.microsoft.com/office/powerpoint/2010/main" val="3317279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Organizations are constantly changing in today’s world. Most times, change is necessary to facilitate the continued success of the organization. The proposed change in this case is very important for the organization. It is essential to understand that change is often only implemented when necessary. As such, it is essential for the success of the organization. Training employees on new processes and procedures is critical because failing to train them will increase the performance gaps mostly since they are clueless about the procedures. The lack of training will affect their morale and may even create problems with the management. This creates a toxic work environment that affects the organization’s performance. Training the employees will add to their skills such that they can handle the new tasks more effectively. It will boost their morale and productivity thus enhancing the company’s productivity and success.</a:t>
            </a:r>
          </a:p>
          <a:p>
            <a:endParaRPr lang="en-US" dirty="0"/>
          </a:p>
        </p:txBody>
      </p:sp>
      <p:sp>
        <p:nvSpPr>
          <p:cNvPr id="4" name="Slide Number Placeholder 3"/>
          <p:cNvSpPr>
            <a:spLocks noGrp="1"/>
          </p:cNvSpPr>
          <p:nvPr>
            <p:ph type="sldNum" sz="quarter" idx="5"/>
          </p:nvPr>
        </p:nvSpPr>
        <p:spPr/>
        <p:txBody>
          <a:bodyPr/>
          <a:lstStyle/>
          <a:p>
            <a:fld id="{26A2F6AA-1784-473D-86C0-7B02417A361A}" type="slidenum">
              <a:rPr lang="en-US" smtClean="0"/>
              <a:t>3</a:t>
            </a:fld>
            <a:endParaRPr lang="en-US"/>
          </a:p>
        </p:txBody>
      </p:sp>
    </p:spTree>
    <p:extLst>
      <p:ext uri="{BB962C8B-B14F-4D97-AF65-F5344CB8AC3E}">
        <p14:creationId xmlns:p14="http://schemas.microsoft.com/office/powerpoint/2010/main" val="41051709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different types of organizational change. These include transitional, transformational and developmental change. The type of change that is applicable in this case is developmental change. Developmental change involves improving and correcting the business’ processes and procedures as well as enhancing the employees’ skills and knowledge so they can effectively deal with the processes and procedures set in place. In terms of scope, the proposed change will help tackle the issue completely if well implemented. </a:t>
            </a:r>
          </a:p>
        </p:txBody>
      </p:sp>
      <p:sp>
        <p:nvSpPr>
          <p:cNvPr id="4" name="Slide Number Placeholder 3"/>
          <p:cNvSpPr>
            <a:spLocks noGrp="1"/>
          </p:cNvSpPr>
          <p:nvPr>
            <p:ph type="sldNum" sz="quarter" idx="5"/>
          </p:nvPr>
        </p:nvSpPr>
        <p:spPr/>
        <p:txBody>
          <a:bodyPr/>
          <a:lstStyle/>
          <a:p>
            <a:fld id="{26A2F6AA-1784-473D-86C0-7B02417A361A}" type="slidenum">
              <a:rPr lang="en-US" smtClean="0"/>
              <a:t>4</a:t>
            </a:fld>
            <a:endParaRPr lang="en-US"/>
          </a:p>
        </p:txBody>
      </p:sp>
    </p:spTree>
    <p:extLst>
      <p:ext uri="{BB962C8B-B14F-4D97-AF65-F5344CB8AC3E}">
        <p14:creationId xmlns:p14="http://schemas.microsoft.com/office/powerpoint/2010/main" val="4026035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When instituting change in the organization, there are a lot of people that are affected by the change. The change process can affect different stakeholders depending on the nature of the changes. Distinct stakeholders are impacted differently by the change process while some changes may not affect other stakeholders. In the change that is being implemented in this case, the stakeholders that will be impacted by the change are employees, the management, and the shareholders. They are all affected differently. It is critical to have a team to help with the change implementation. The change management team will include the human resource manager, the change manager, the trainer, and supporting members.</a:t>
            </a:r>
          </a:p>
        </p:txBody>
      </p:sp>
      <p:sp>
        <p:nvSpPr>
          <p:cNvPr id="4" name="Slide Number Placeholder 3"/>
          <p:cNvSpPr>
            <a:spLocks noGrp="1"/>
          </p:cNvSpPr>
          <p:nvPr>
            <p:ph type="sldNum" sz="quarter" idx="5"/>
          </p:nvPr>
        </p:nvSpPr>
        <p:spPr/>
        <p:txBody>
          <a:bodyPr/>
          <a:lstStyle/>
          <a:p>
            <a:fld id="{26A2F6AA-1784-473D-86C0-7B02417A361A}" type="slidenum">
              <a:rPr lang="en-US" smtClean="0"/>
              <a:t>5</a:t>
            </a:fld>
            <a:endParaRPr lang="en-US"/>
          </a:p>
        </p:txBody>
      </p:sp>
    </p:spTree>
    <p:extLst>
      <p:ext uri="{BB962C8B-B14F-4D97-AF65-F5344CB8AC3E}">
        <p14:creationId xmlns:p14="http://schemas.microsoft.com/office/powerpoint/2010/main" val="3669603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Communication is critical when implementing change. The meeting will address important questions and explain critical issues such as the reason for the change, how it will affect them, the nature of the change process, what they should expect, and what they need to do to make it effective. This will help to reduce change resistance at the organization and facilitate a better understanding of the change. It will also act as a way of engaging the employees, listening to their suggestions, and answering questions. The change mitigation strategy to help in this case is risk control which works towards reducing the likelihood of occurrence and the severity of consequences.</a:t>
            </a:r>
          </a:p>
        </p:txBody>
      </p:sp>
      <p:sp>
        <p:nvSpPr>
          <p:cNvPr id="4" name="Slide Number Placeholder 3"/>
          <p:cNvSpPr>
            <a:spLocks noGrp="1"/>
          </p:cNvSpPr>
          <p:nvPr>
            <p:ph type="sldNum" sz="quarter" idx="5"/>
          </p:nvPr>
        </p:nvSpPr>
        <p:spPr/>
        <p:txBody>
          <a:bodyPr/>
          <a:lstStyle/>
          <a:p>
            <a:fld id="{26A2F6AA-1784-473D-86C0-7B02417A361A}" type="slidenum">
              <a:rPr lang="en-US" smtClean="0"/>
              <a:t>6</a:t>
            </a:fld>
            <a:endParaRPr lang="en-US"/>
          </a:p>
        </p:txBody>
      </p:sp>
    </p:spTree>
    <p:extLst>
      <p:ext uri="{BB962C8B-B14F-4D97-AF65-F5344CB8AC3E}">
        <p14:creationId xmlns:p14="http://schemas.microsoft.com/office/powerpoint/2010/main" val="32067045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E73D00A-70FF-431D-86A2-366828EEE3F5}" type="datetimeFigureOut">
              <a:rPr lang="en-US" smtClean="0"/>
              <a:t>5/10/2021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282389511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DE73D00A-70FF-431D-86A2-366828EEE3F5}" type="datetimeFigureOut">
              <a:rPr lang="en-US" smtClean="0"/>
              <a:t>5/10/2021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2954484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E73D00A-70FF-431D-86A2-366828EEE3F5}" type="datetimeFigureOut">
              <a:rPr lang="en-US" smtClean="0"/>
              <a:t>5/10/2021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19064696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E73D00A-70FF-431D-86A2-366828EEE3F5}" type="datetimeFigureOut">
              <a:rPr lang="en-US" smtClean="0"/>
              <a:t>5/10/2021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02C75-4E9E-4479-A4EE-A556952D7325}"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5188931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E73D00A-70FF-431D-86A2-366828EEE3F5}" type="datetimeFigureOut">
              <a:rPr lang="en-US" smtClean="0"/>
              <a:t>5/10/2021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31833732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DE73D00A-70FF-431D-86A2-366828EEE3F5}" type="datetimeFigureOut">
              <a:rPr lang="en-US" smtClean="0"/>
              <a:t>5/10/2021</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5459595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DE73D00A-70FF-431D-86A2-366828EEE3F5}" type="datetimeFigureOut">
              <a:rPr lang="en-US" smtClean="0"/>
              <a:t>5/10/2021</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24949457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E73D00A-70FF-431D-86A2-366828EEE3F5}" type="datetimeFigureOut">
              <a:rPr lang="en-US" smtClean="0"/>
              <a:t>5/10/2021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2413164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E73D00A-70FF-431D-86A2-366828EEE3F5}" type="datetimeFigureOut">
              <a:rPr lang="en-US" smtClean="0"/>
              <a:t>5/10/2021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34893682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DE73D00A-70FF-431D-86A2-366828EEE3F5}" type="datetimeFigureOut">
              <a:rPr lang="en-US" smtClean="0"/>
              <a:t>5/10/2021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1744960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E73D00A-70FF-431D-86A2-366828EEE3F5}" type="datetimeFigureOut">
              <a:rPr lang="en-US" smtClean="0"/>
              <a:t>5/10/2021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2298451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E73D00A-70FF-431D-86A2-366828EEE3F5}" type="datetimeFigureOut">
              <a:rPr lang="en-US" smtClean="0"/>
              <a:t>5/10/2021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1402165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73D00A-70FF-431D-86A2-366828EEE3F5}" type="datetimeFigureOut">
              <a:rPr lang="en-US" smtClean="0"/>
              <a:t>5/10/2021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3889763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DE73D00A-70FF-431D-86A2-366828EEE3F5}" type="datetimeFigureOut">
              <a:rPr lang="en-US" smtClean="0"/>
              <a:t>5/10/2021</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8159888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DE73D00A-70FF-431D-86A2-366828EEE3F5}" type="datetimeFigureOut">
              <a:rPr lang="en-US" smtClean="0"/>
              <a:t>5/10/2021</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3042058289"/>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DE73D00A-70FF-431D-86A2-366828EEE3F5}" type="datetimeFigureOut">
              <a:rPr lang="en-US" smtClean="0"/>
              <a:t>5/10/2021</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357709337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DE73D00A-70FF-431D-86A2-366828EEE3F5}" type="datetimeFigureOut">
              <a:rPr lang="en-US" smtClean="0"/>
              <a:t>5/10/2021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202C75-4E9E-4479-A4EE-A556952D7325}" type="slidenum">
              <a:rPr lang="en-US" smtClean="0"/>
              <a:t>‹#›</a:t>
            </a:fld>
            <a:endParaRPr lang="en-US"/>
          </a:p>
        </p:txBody>
      </p:sp>
    </p:spTree>
    <p:extLst>
      <p:ext uri="{BB962C8B-B14F-4D97-AF65-F5344CB8AC3E}">
        <p14:creationId xmlns:p14="http://schemas.microsoft.com/office/powerpoint/2010/main" val="22609829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DE73D00A-70FF-431D-86A2-366828EEE3F5}" type="datetimeFigureOut">
              <a:rPr lang="en-US" smtClean="0"/>
              <a:t>5/10/2021</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E5202C75-4E9E-4479-A4EE-A556952D7325}" type="slidenum">
              <a:rPr lang="en-US" smtClean="0"/>
              <a:t>‹#›</a:t>
            </a:fld>
            <a:endParaRPr lang="en-US"/>
          </a:p>
        </p:txBody>
      </p:sp>
    </p:spTree>
    <p:extLst>
      <p:ext uri="{BB962C8B-B14F-4D97-AF65-F5344CB8AC3E}">
        <p14:creationId xmlns:p14="http://schemas.microsoft.com/office/powerpoint/2010/main" val="182690207"/>
      </p:ext>
    </p:extLst>
  </p:cSld>
  <p:clrMap bg1="dk1" tx1="lt1" bg2="dk2" tx2="lt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3" r:id="rId7"/>
    <p:sldLayoutId id="2147483904" r:id="rId8"/>
    <p:sldLayoutId id="2147483905" r:id="rId9"/>
    <p:sldLayoutId id="2147483906" r:id="rId10"/>
    <p:sldLayoutId id="2147483907" r:id="rId11"/>
    <p:sldLayoutId id="2147483908" r:id="rId12"/>
    <p:sldLayoutId id="2147483909" r:id="rId13"/>
    <p:sldLayoutId id="2147483910" r:id="rId14"/>
    <p:sldLayoutId id="2147483911" r:id="rId15"/>
    <p:sldLayoutId id="2147483912" r:id="rId16"/>
    <p:sldLayoutId id="2147483913"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56D35-B429-4BA6-9022-EC4354AC85D7}"/>
              </a:ext>
            </a:extLst>
          </p:cNvPr>
          <p:cNvSpPr>
            <a:spLocks noGrp="1"/>
          </p:cNvSpPr>
          <p:nvPr>
            <p:ph type="ctrTitle"/>
          </p:nvPr>
        </p:nvSpPr>
        <p:spPr>
          <a:xfrm>
            <a:off x="1154955" y="1447801"/>
            <a:ext cx="8825658" cy="1861008"/>
          </a:xfrm>
        </p:spPr>
        <p:txBody>
          <a:bodyPr/>
          <a:lstStyle/>
          <a:p>
            <a:r>
              <a:rPr lang="en-US" sz="6000" dirty="0">
                <a:latin typeface="Arial" panose="020B0604020202020204" pitchFamily="34" charset="0"/>
                <a:cs typeface="Arial" panose="020B0604020202020204" pitchFamily="34" charset="0"/>
              </a:rPr>
              <a:t>Change implementation </a:t>
            </a:r>
          </a:p>
        </p:txBody>
      </p:sp>
      <p:sp>
        <p:nvSpPr>
          <p:cNvPr id="3" name="Subtitle 2">
            <a:extLst>
              <a:ext uri="{FF2B5EF4-FFF2-40B4-BE49-F238E27FC236}">
                <a16:creationId xmlns:a16="http://schemas.microsoft.com/office/drawing/2014/main" id="{CA919E0F-6765-4D46-8800-91A33638FDF3}"/>
              </a:ext>
            </a:extLst>
          </p:cNvPr>
          <p:cNvSpPr>
            <a:spLocks noGrp="1"/>
          </p:cNvSpPr>
          <p:nvPr>
            <p:ph type="subTitle" idx="1"/>
          </p:nvPr>
        </p:nvSpPr>
        <p:spPr>
          <a:xfrm>
            <a:off x="1154955" y="3308809"/>
            <a:ext cx="8825658" cy="2329991"/>
          </a:xfrm>
        </p:spPr>
        <p:txBody>
          <a:bodyPr>
            <a:normAutofit/>
          </a:bodyPr>
          <a:lstStyle/>
          <a:p>
            <a:r>
              <a:rPr lang="en-US" sz="2400" dirty="0">
                <a:latin typeface="Arial" panose="020B0604020202020204" pitchFamily="34" charset="0"/>
                <a:cs typeface="Arial" panose="020B0604020202020204" pitchFamily="34" charset="0"/>
              </a:rPr>
              <a:t>Student name:</a:t>
            </a:r>
          </a:p>
          <a:p>
            <a:r>
              <a:rPr lang="en-US" sz="2400" dirty="0">
                <a:latin typeface="Arial" panose="020B0604020202020204" pitchFamily="34" charset="0"/>
                <a:cs typeface="Arial" panose="020B0604020202020204" pitchFamily="34" charset="0"/>
              </a:rPr>
              <a:t>Institution:</a:t>
            </a:r>
          </a:p>
          <a:p>
            <a:r>
              <a:rPr lang="en-US" sz="2400" dirty="0">
                <a:latin typeface="Arial" panose="020B0604020202020204" pitchFamily="34" charset="0"/>
                <a:cs typeface="Arial" panose="020B0604020202020204" pitchFamily="34" charset="0"/>
              </a:rPr>
              <a:t>Course:</a:t>
            </a:r>
          </a:p>
          <a:p>
            <a:r>
              <a:rPr lang="en-US" sz="2400" dirty="0">
                <a:latin typeface="Arial" panose="020B0604020202020204" pitchFamily="34" charset="0"/>
                <a:cs typeface="Arial" panose="020B0604020202020204" pitchFamily="34" charset="0"/>
              </a:rPr>
              <a:t>Date:</a:t>
            </a:r>
          </a:p>
        </p:txBody>
      </p:sp>
    </p:spTree>
    <p:extLst>
      <p:ext uri="{BB962C8B-B14F-4D97-AF65-F5344CB8AC3E}">
        <p14:creationId xmlns:p14="http://schemas.microsoft.com/office/powerpoint/2010/main" val="1991147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9FA41-E83C-491B-B7C9-D7DF98CAD150}"/>
              </a:ext>
            </a:extLst>
          </p:cNvPr>
          <p:cNvSpPr>
            <a:spLocks noGrp="1"/>
          </p:cNvSpPr>
          <p:nvPr>
            <p:ph type="title"/>
          </p:nvPr>
        </p:nvSpPr>
        <p:spPr>
          <a:xfrm>
            <a:off x="1013756" y="424438"/>
            <a:ext cx="9404723" cy="735059"/>
          </a:xfrm>
        </p:spPr>
        <p:txBody>
          <a:bodyPr/>
          <a:lstStyle/>
          <a:p>
            <a:pPr algn="r"/>
            <a:r>
              <a:rPr lang="en-US" dirty="0">
                <a:latin typeface="Arial" panose="020B0604020202020204" pitchFamily="34" charset="0"/>
                <a:cs typeface="Arial" panose="020B0604020202020204" pitchFamily="34" charset="0"/>
              </a:rPr>
              <a:t>Issues and proposed change</a:t>
            </a:r>
          </a:p>
        </p:txBody>
      </p:sp>
      <p:sp>
        <p:nvSpPr>
          <p:cNvPr id="3" name="Content Placeholder 2">
            <a:extLst>
              <a:ext uri="{FF2B5EF4-FFF2-40B4-BE49-F238E27FC236}">
                <a16:creationId xmlns:a16="http://schemas.microsoft.com/office/drawing/2014/main" id="{79AF89DD-127E-418C-9078-C9D808A46F9D}"/>
              </a:ext>
            </a:extLst>
          </p:cNvPr>
          <p:cNvSpPr>
            <a:spLocks noGrp="1"/>
          </p:cNvSpPr>
          <p:nvPr>
            <p:ph idx="1"/>
          </p:nvPr>
        </p:nvSpPr>
        <p:spPr>
          <a:xfrm>
            <a:off x="1471938" y="1706252"/>
            <a:ext cx="8946541" cy="4617562"/>
          </a:xfrm>
        </p:spPr>
        <p:txBody>
          <a:bodyPr>
            <a:normAutofit/>
          </a:bodyPr>
          <a:lstStyle/>
          <a:p>
            <a:r>
              <a:rPr lang="en-US" sz="2400" dirty="0">
                <a:latin typeface="Arial" panose="020B0604020202020204" pitchFamily="34" charset="0"/>
                <a:cs typeface="Arial" panose="020B0604020202020204" pitchFamily="34" charset="0"/>
              </a:rPr>
              <a:t>The issue influencing the need for change, in this case, is performance gaps.</a:t>
            </a:r>
          </a:p>
          <a:p>
            <a:r>
              <a:rPr lang="en-US" sz="2400" dirty="0">
                <a:latin typeface="Arial" panose="020B0604020202020204" pitchFamily="34" charset="0"/>
                <a:cs typeface="Arial" panose="020B0604020202020204" pitchFamily="34" charset="0"/>
              </a:rPr>
              <a:t>The issue is a result of changing organizational needs.</a:t>
            </a:r>
          </a:p>
          <a:p>
            <a:r>
              <a:rPr lang="en-US" sz="2400" dirty="0">
                <a:latin typeface="Arial" panose="020B0604020202020204" pitchFamily="34" charset="0"/>
                <a:cs typeface="Arial" panose="020B0604020202020204" pitchFamily="34" charset="0"/>
              </a:rPr>
              <a:t>The changing needs mean that the operations and procedures also have to change.</a:t>
            </a:r>
          </a:p>
          <a:p>
            <a:r>
              <a:rPr lang="en-US" sz="2400" dirty="0">
                <a:latin typeface="Arial" panose="020B0604020202020204" pitchFamily="34" charset="0"/>
                <a:cs typeface="Arial" panose="020B0604020202020204" pitchFamily="34" charset="0"/>
              </a:rPr>
              <a:t>Employees lack adequate skills for the new processes and procedures.</a:t>
            </a:r>
          </a:p>
          <a:p>
            <a:r>
              <a:rPr lang="en-US" sz="2400" dirty="0">
                <a:latin typeface="Arial" panose="020B0604020202020204" pitchFamily="34" charset="0"/>
                <a:cs typeface="Arial" panose="020B0604020202020204" pitchFamily="34" charset="0"/>
              </a:rPr>
              <a:t>The proposed change is to train employees on the new processes and procedures to eliminate performance gaps.</a:t>
            </a:r>
          </a:p>
          <a:p>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3981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A7FD7-9561-4B83-936C-4A7B49A4D350}"/>
              </a:ext>
            </a:extLst>
          </p:cNvPr>
          <p:cNvSpPr>
            <a:spLocks noGrp="1"/>
          </p:cNvSpPr>
          <p:nvPr>
            <p:ph type="title"/>
          </p:nvPr>
        </p:nvSpPr>
        <p:spPr>
          <a:xfrm>
            <a:off x="994902" y="596342"/>
            <a:ext cx="9404723" cy="676277"/>
          </a:xfrm>
        </p:spPr>
        <p:txBody>
          <a:bodyPr/>
          <a:lstStyle/>
          <a:p>
            <a:pPr algn="r"/>
            <a:r>
              <a:rPr lang="en-US" dirty="0">
                <a:latin typeface="Arial" panose="020B0604020202020204" pitchFamily="34" charset="0"/>
                <a:cs typeface="Arial" panose="020B0604020202020204" pitchFamily="34" charset="0"/>
              </a:rPr>
              <a:t>Justifications for change</a:t>
            </a:r>
          </a:p>
        </p:txBody>
      </p:sp>
      <p:sp>
        <p:nvSpPr>
          <p:cNvPr id="3" name="Content Placeholder 2">
            <a:extLst>
              <a:ext uri="{FF2B5EF4-FFF2-40B4-BE49-F238E27FC236}">
                <a16:creationId xmlns:a16="http://schemas.microsoft.com/office/drawing/2014/main" id="{9BC398B6-3789-4839-B1CA-4226DD5D7D09}"/>
              </a:ext>
            </a:extLst>
          </p:cNvPr>
          <p:cNvSpPr>
            <a:spLocks noGrp="1"/>
          </p:cNvSpPr>
          <p:nvPr>
            <p:ph idx="1"/>
          </p:nvPr>
        </p:nvSpPr>
        <p:spPr>
          <a:xfrm>
            <a:off x="1453084" y="1621411"/>
            <a:ext cx="8946541" cy="4457306"/>
          </a:xfrm>
        </p:spPr>
        <p:txBody>
          <a:bodyPr>
            <a:normAutofit lnSpcReduction="10000"/>
          </a:bodyPr>
          <a:lstStyle/>
          <a:p>
            <a:r>
              <a:rPr lang="en-US" sz="2400" dirty="0">
                <a:latin typeface="Arial" panose="020B0604020202020204" pitchFamily="34" charset="0"/>
                <a:cs typeface="Arial" panose="020B0604020202020204" pitchFamily="34" charset="0"/>
              </a:rPr>
              <a:t>Both internal and external factors influence change. Change management is critical (Michigan State University, 2019).</a:t>
            </a:r>
          </a:p>
          <a:p>
            <a:r>
              <a:rPr lang="en-US" sz="2400" dirty="0">
                <a:latin typeface="Arial" panose="020B0604020202020204" pitchFamily="34" charset="0"/>
                <a:cs typeface="Arial" panose="020B0604020202020204" pitchFamily="34" charset="0"/>
              </a:rPr>
              <a:t>In this particular case, failing to train the employees to acquire new skills will increase the performance gaps. </a:t>
            </a:r>
          </a:p>
          <a:p>
            <a:r>
              <a:rPr lang="en-US" sz="2400" dirty="0">
                <a:latin typeface="Arial" panose="020B0604020202020204" pitchFamily="34" charset="0"/>
                <a:cs typeface="Arial" panose="020B0604020202020204" pitchFamily="34" charset="0"/>
              </a:rPr>
              <a:t>This will then affect the organization’s success.</a:t>
            </a:r>
          </a:p>
          <a:p>
            <a:r>
              <a:rPr lang="en-US" sz="2400" dirty="0">
                <a:latin typeface="Arial" panose="020B0604020202020204" pitchFamily="34" charset="0"/>
                <a:cs typeface="Arial" panose="020B0604020202020204" pitchFamily="34" charset="0"/>
              </a:rPr>
              <a:t>However, implementing this change will ensure that the employees have the skills to handle the new tasks.</a:t>
            </a:r>
          </a:p>
          <a:p>
            <a:r>
              <a:rPr lang="en-US" sz="2400" dirty="0">
                <a:latin typeface="Arial" panose="020B0604020202020204" pitchFamily="34" charset="0"/>
                <a:cs typeface="Arial" panose="020B0604020202020204" pitchFamily="34" charset="0"/>
              </a:rPr>
              <a:t>It will also add to their existing skills making them more effective than before.</a:t>
            </a:r>
          </a:p>
          <a:p>
            <a:r>
              <a:rPr lang="en-US" sz="2400" dirty="0">
                <a:latin typeface="Arial" panose="020B0604020202020204" pitchFamily="34" charset="0"/>
                <a:cs typeface="Arial" panose="020B0604020202020204" pitchFamily="34" charset="0"/>
              </a:rPr>
              <a:t>It will boost employees’ morale and create a productive workforce.</a:t>
            </a:r>
          </a:p>
          <a:p>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861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322A0-75F7-4331-87E5-95129DDB2ABE}"/>
              </a:ext>
            </a:extLst>
          </p:cNvPr>
          <p:cNvSpPr>
            <a:spLocks noGrp="1"/>
          </p:cNvSpPr>
          <p:nvPr>
            <p:ph type="title"/>
          </p:nvPr>
        </p:nvSpPr>
        <p:spPr>
          <a:xfrm>
            <a:off x="976049" y="349023"/>
            <a:ext cx="9404723" cy="819901"/>
          </a:xfrm>
        </p:spPr>
        <p:txBody>
          <a:bodyPr/>
          <a:lstStyle/>
          <a:p>
            <a:pPr algn="r"/>
            <a:r>
              <a:rPr lang="en-US" dirty="0">
                <a:latin typeface="Arial" panose="020B0604020202020204" pitchFamily="34" charset="0"/>
                <a:cs typeface="Arial" panose="020B0604020202020204" pitchFamily="34" charset="0"/>
              </a:rPr>
              <a:t>Type and scope of proposed change</a:t>
            </a:r>
          </a:p>
        </p:txBody>
      </p:sp>
      <p:sp>
        <p:nvSpPr>
          <p:cNvPr id="3" name="Content Placeholder 2">
            <a:extLst>
              <a:ext uri="{FF2B5EF4-FFF2-40B4-BE49-F238E27FC236}">
                <a16:creationId xmlns:a16="http://schemas.microsoft.com/office/drawing/2014/main" id="{3E360043-5E89-423F-A32E-D997CD0D6F68}"/>
              </a:ext>
            </a:extLst>
          </p:cNvPr>
          <p:cNvSpPr>
            <a:spLocks noGrp="1"/>
          </p:cNvSpPr>
          <p:nvPr>
            <p:ph idx="1"/>
          </p:nvPr>
        </p:nvSpPr>
        <p:spPr>
          <a:xfrm>
            <a:off x="1434231" y="1553297"/>
            <a:ext cx="8946541" cy="4195481"/>
          </a:xfrm>
        </p:spPr>
        <p:txBody>
          <a:bodyPr>
            <a:normAutofit/>
          </a:bodyPr>
          <a:lstStyle/>
          <a:p>
            <a:r>
              <a:rPr lang="en-US" sz="2400" dirty="0">
                <a:latin typeface="Arial" panose="020B0604020202020204" pitchFamily="34" charset="0"/>
                <a:cs typeface="Arial" panose="020B0604020202020204" pitchFamily="34" charset="0"/>
              </a:rPr>
              <a:t>Training employees can be considered developmental change.</a:t>
            </a:r>
          </a:p>
          <a:p>
            <a:r>
              <a:rPr lang="en-US" sz="2400" dirty="0">
                <a:latin typeface="Arial" panose="020B0604020202020204" pitchFamily="34" charset="0"/>
                <a:cs typeface="Arial" panose="020B0604020202020204" pitchFamily="34" charset="0"/>
              </a:rPr>
              <a:t>Developmental change seeks to improve the organization’s processes and procedures and the improvement of employees’ skills (</a:t>
            </a:r>
            <a:r>
              <a:rPr lang="en-US" sz="2400" dirty="0" err="1">
                <a:latin typeface="Arial" panose="020B0604020202020204" pitchFamily="34" charset="0"/>
                <a:cs typeface="Arial" panose="020B0604020202020204" pitchFamily="34" charset="0"/>
              </a:rPr>
              <a:t>Kelchner</a:t>
            </a:r>
            <a:r>
              <a:rPr lang="en-US" sz="2400" dirty="0">
                <a:latin typeface="Arial" panose="020B0604020202020204" pitchFamily="34" charset="0"/>
                <a:cs typeface="Arial" panose="020B0604020202020204" pitchFamily="34" charset="0"/>
              </a:rPr>
              <a:t>, 2019). </a:t>
            </a:r>
          </a:p>
          <a:p>
            <a:r>
              <a:rPr lang="en-US" sz="2400" dirty="0">
                <a:latin typeface="Arial" panose="020B0604020202020204" pitchFamily="34" charset="0"/>
                <a:cs typeface="Arial" panose="020B0604020202020204" pitchFamily="34" charset="0"/>
              </a:rPr>
              <a:t>These changes are often small and incremental.</a:t>
            </a:r>
          </a:p>
          <a:p>
            <a:r>
              <a:rPr lang="en-US" sz="2400" dirty="0">
                <a:latin typeface="Arial" panose="020B0604020202020204" pitchFamily="34" charset="0"/>
                <a:cs typeface="Arial" panose="020B0604020202020204" pitchFamily="34" charset="0"/>
              </a:rPr>
              <a:t>The change process will help deal with the issue at length and significantly reduce performance gaps in the workforce.</a:t>
            </a:r>
          </a:p>
          <a:p>
            <a:r>
              <a:rPr lang="en-US" sz="2400" dirty="0">
                <a:latin typeface="Arial" panose="020B0604020202020204" pitchFamily="34" charset="0"/>
                <a:cs typeface="Arial" panose="020B0604020202020204" pitchFamily="34" charset="0"/>
              </a:rPr>
              <a:t>If well implemented, it will work perfectly.</a:t>
            </a:r>
          </a:p>
          <a:p>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68089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12D03-A274-4874-BCC0-963CCB83C830}"/>
              </a:ext>
            </a:extLst>
          </p:cNvPr>
          <p:cNvSpPr>
            <a:spLocks noGrp="1"/>
          </p:cNvSpPr>
          <p:nvPr>
            <p:ph type="title"/>
          </p:nvPr>
        </p:nvSpPr>
        <p:spPr>
          <a:xfrm>
            <a:off x="1023183" y="330170"/>
            <a:ext cx="9404723" cy="819900"/>
          </a:xfrm>
        </p:spPr>
        <p:txBody>
          <a:bodyPr/>
          <a:lstStyle/>
          <a:p>
            <a:pPr algn="r"/>
            <a:r>
              <a:rPr lang="en-US" dirty="0">
                <a:latin typeface="Arial" panose="020B0604020202020204" pitchFamily="34" charset="0"/>
                <a:cs typeface="Arial" panose="020B0604020202020204" pitchFamily="34" charset="0"/>
              </a:rPr>
              <a:t>Stakeholders and team</a:t>
            </a:r>
          </a:p>
        </p:txBody>
      </p:sp>
      <p:sp>
        <p:nvSpPr>
          <p:cNvPr id="3" name="Content Placeholder 2">
            <a:extLst>
              <a:ext uri="{FF2B5EF4-FFF2-40B4-BE49-F238E27FC236}">
                <a16:creationId xmlns:a16="http://schemas.microsoft.com/office/drawing/2014/main" id="{289C8FF0-E8BD-4304-8FA4-54333368AFC2}"/>
              </a:ext>
            </a:extLst>
          </p:cNvPr>
          <p:cNvSpPr>
            <a:spLocks noGrp="1"/>
          </p:cNvSpPr>
          <p:nvPr>
            <p:ph idx="1"/>
          </p:nvPr>
        </p:nvSpPr>
        <p:spPr>
          <a:xfrm>
            <a:off x="1481365" y="1272210"/>
            <a:ext cx="8946541" cy="4523704"/>
          </a:xfrm>
        </p:spPr>
        <p:txBody>
          <a:bodyPr>
            <a:normAutofit/>
          </a:bodyPr>
          <a:lstStyle/>
          <a:p>
            <a:r>
              <a:rPr lang="en-US" sz="2400" dirty="0">
                <a:latin typeface="Arial" panose="020B0604020202020204" pitchFamily="34" charset="0"/>
                <a:cs typeface="Arial" panose="020B0604020202020204" pitchFamily="34" charset="0"/>
              </a:rPr>
              <a:t>The change process will affect employees, the shareholders, and the management.</a:t>
            </a:r>
          </a:p>
          <a:p>
            <a:r>
              <a:rPr lang="en-US" sz="2400" dirty="0">
                <a:latin typeface="Arial" panose="020B0604020202020204" pitchFamily="34" charset="0"/>
                <a:cs typeface="Arial" panose="020B0604020202020204" pitchFamily="34" charset="0"/>
              </a:rPr>
              <a:t>The employees are the most affected as they have to undergo the training.</a:t>
            </a:r>
          </a:p>
          <a:p>
            <a:r>
              <a:rPr lang="en-US" sz="2400" dirty="0">
                <a:latin typeface="Arial" panose="020B0604020202020204" pitchFamily="34" charset="0"/>
                <a:cs typeface="Arial" panose="020B0604020202020204" pitchFamily="34" charset="0"/>
              </a:rPr>
              <a:t>The management will facilitate and oversee the training while the shareholders will benefit from the company’s improved productivity.</a:t>
            </a:r>
          </a:p>
          <a:p>
            <a:r>
              <a:rPr lang="en-US" sz="2400" dirty="0">
                <a:latin typeface="Arial" panose="020B0604020202020204" pitchFamily="34" charset="0"/>
                <a:cs typeface="Arial" panose="020B0604020202020204" pitchFamily="34" charset="0"/>
              </a:rPr>
              <a:t>The change management team will include the human resource manager, the change manager, the trainer, and supporting members.</a:t>
            </a:r>
          </a:p>
        </p:txBody>
      </p:sp>
    </p:spTree>
    <p:extLst>
      <p:ext uri="{BB962C8B-B14F-4D97-AF65-F5344CB8AC3E}">
        <p14:creationId xmlns:p14="http://schemas.microsoft.com/office/powerpoint/2010/main" val="26246856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4F9F2-450A-4181-A805-8729775CFE76}"/>
              </a:ext>
            </a:extLst>
          </p:cNvPr>
          <p:cNvSpPr>
            <a:spLocks noGrp="1"/>
          </p:cNvSpPr>
          <p:nvPr>
            <p:ph type="title"/>
          </p:nvPr>
        </p:nvSpPr>
        <p:spPr>
          <a:xfrm>
            <a:off x="985476" y="405584"/>
            <a:ext cx="9404723" cy="801047"/>
          </a:xfrm>
        </p:spPr>
        <p:txBody>
          <a:bodyPr/>
          <a:lstStyle/>
          <a:p>
            <a:pPr algn="r"/>
            <a:r>
              <a:rPr lang="en-US" dirty="0"/>
              <a:t>Communication and risk mitigation</a:t>
            </a:r>
          </a:p>
        </p:txBody>
      </p:sp>
      <p:sp>
        <p:nvSpPr>
          <p:cNvPr id="3" name="Content Placeholder 2">
            <a:extLst>
              <a:ext uri="{FF2B5EF4-FFF2-40B4-BE49-F238E27FC236}">
                <a16:creationId xmlns:a16="http://schemas.microsoft.com/office/drawing/2014/main" id="{C1F289D2-49AA-40D5-9AF3-E68DD6DF61FB}"/>
              </a:ext>
            </a:extLst>
          </p:cNvPr>
          <p:cNvSpPr>
            <a:spLocks noGrp="1"/>
          </p:cNvSpPr>
          <p:nvPr>
            <p:ph idx="1"/>
          </p:nvPr>
        </p:nvSpPr>
        <p:spPr>
          <a:xfrm>
            <a:off x="1443658" y="1619285"/>
            <a:ext cx="8946541" cy="4195481"/>
          </a:xfrm>
        </p:spPr>
        <p:txBody>
          <a:bodyPr>
            <a:normAutofit/>
          </a:bodyPr>
          <a:lstStyle/>
          <a:p>
            <a:r>
              <a:rPr lang="en-US" sz="2400" dirty="0">
                <a:latin typeface="Arial" panose="020B0604020202020204" pitchFamily="34" charset="0"/>
                <a:cs typeface="Arial" panose="020B0604020202020204" pitchFamily="34" charset="0"/>
              </a:rPr>
              <a:t>Communicating change determines the employees’ perceptions (Brown, 2021).</a:t>
            </a:r>
          </a:p>
          <a:p>
            <a:r>
              <a:rPr lang="en-US" sz="2400" dirty="0">
                <a:latin typeface="Arial" panose="020B0604020202020204" pitchFamily="34" charset="0"/>
                <a:cs typeface="Arial" panose="020B0604020202020204" pitchFamily="34" charset="0"/>
              </a:rPr>
              <a:t>In this case, the plan will be communicated at a meeting with all employees present.</a:t>
            </a:r>
          </a:p>
          <a:p>
            <a:r>
              <a:rPr lang="en-US" sz="2400" dirty="0">
                <a:latin typeface="Arial" panose="020B0604020202020204" pitchFamily="34" charset="0"/>
                <a:cs typeface="Arial" panose="020B0604020202020204" pitchFamily="34" charset="0"/>
              </a:rPr>
              <a:t>The meeting will facilitate employee engagement.</a:t>
            </a:r>
          </a:p>
          <a:p>
            <a:r>
              <a:rPr lang="en-US" sz="2400" dirty="0">
                <a:latin typeface="Arial" panose="020B0604020202020204" pitchFamily="34" charset="0"/>
                <a:cs typeface="Arial" panose="020B0604020202020204" pitchFamily="34" charset="0"/>
              </a:rPr>
              <a:t>Risk mitigation is also essential when implementing change.</a:t>
            </a:r>
          </a:p>
          <a:p>
            <a:r>
              <a:rPr lang="en-US" sz="2400" dirty="0">
                <a:latin typeface="Arial" panose="020B0604020202020204" pitchFamily="34" charset="0"/>
                <a:cs typeface="Arial" panose="020B0604020202020204" pitchFamily="34" charset="0"/>
              </a:rPr>
              <a:t>This change process may create certain risks to the business. </a:t>
            </a:r>
          </a:p>
          <a:p>
            <a:r>
              <a:rPr lang="en-US" sz="2400" dirty="0">
                <a:latin typeface="Arial" panose="020B0604020202020204" pitchFamily="34" charset="0"/>
                <a:cs typeface="Arial" panose="020B0604020202020204" pitchFamily="34" charset="0"/>
              </a:rPr>
              <a:t>The risk mitigation strategy for these potential challenges is controlling the risk.</a:t>
            </a:r>
          </a:p>
        </p:txBody>
      </p:sp>
    </p:spTree>
    <p:extLst>
      <p:ext uri="{BB962C8B-B14F-4D97-AF65-F5344CB8AC3E}">
        <p14:creationId xmlns:p14="http://schemas.microsoft.com/office/powerpoint/2010/main" val="3677255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4152F-F822-42E1-87C0-B16C2F19C6CF}"/>
              </a:ext>
            </a:extLst>
          </p:cNvPr>
          <p:cNvSpPr>
            <a:spLocks noGrp="1"/>
          </p:cNvSpPr>
          <p:nvPr>
            <p:ph type="title"/>
          </p:nvPr>
        </p:nvSpPr>
        <p:spPr>
          <a:xfrm>
            <a:off x="1023184" y="339597"/>
            <a:ext cx="9404723" cy="819900"/>
          </a:xfrm>
        </p:spPr>
        <p:txBody>
          <a:bodyPr/>
          <a:lstStyle/>
          <a:p>
            <a:pPr algn="r"/>
            <a:r>
              <a:rPr lang="en-US" dirty="0">
                <a:latin typeface="Arial" panose="020B0604020202020204" pitchFamily="34" charset="0"/>
                <a:cs typeface="Arial" panose="020B0604020202020204" pitchFamily="34" charset="0"/>
              </a:rPr>
              <a:t>References</a:t>
            </a:r>
          </a:p>
        </p:txBody>
      </p:sp>
      <p:sp>
        <p:nvSpPr>
          <p:cNvPr id="3" name="Content Placeholder 2">
            <a:extLst>
              <a:ext uri="{FF2B5EF4-FFF2-40B4-BE49-F238E27FC236}">
                <a16:creationId xmlns:a16="http://schemas.microsoft.com/office/drawing/2014/main" id="{5715089E-7DE5-47C8-B650-C607C5313D9D}"/>
              </a:ext>
            </a:extLst>
          </p:cNvPr>
          <p:cNvSpPr>
            <a:spLocks noGrp="1"/>
          </p:cNvSpPr>
          <p:nvPr>
            <p:ph idx="1"/>
          </p:nvPr>
        </p:nvSpPr>
        <p:spPr>
          <a:xfrm>
            <a:off x="1481366" y="1440176"/>
            <a:ext cx="8946541" cy="4195481"/>
          </a:xfrm>
        </p:spPr>
        <p:txBody>
          <a:bodyPr>
            <a:normAutofit lnSpcReduction="10000"/>
          </a:bodyPr>
          <a:lstStyle/>
          <a:p>
            <a:pPr indent="-457200"/>
            <a:r>
              <a:rPr lang="en-US" dirty="0">
                <a:latin typeface="Arial" panose="020B0604020202020204" pitchFamily="34" charset="0"/>
                <a:cs typeface="Arial" panose="020B0604020202020204" pitchFamily="34" charset="0"/>
              </a:rPr>
              <a:t>Brown, T. (2021, March 2). 6 Communication Tips to Keep Employees Engaged During Change. Retrieved from Association for Talent Development: https://www.td.org/insights/6-communication-tips-to-keep-employees-engaged-during-change</a:t>
            </a:r>
          </a:p>
          <a:p>
            <a:pPr indent="-457200"/>
            <a:r>
              <a:rPr lang="en-US" dirty="0" err="1">
                <a:latin typeface="Arial" panose="020B0604020202020204" pitchFamily="34" charset="0"/>
                <a:cs typeface="Arial" panose="020B0604020202020204" pitchFamily="34" charset="0"/>
              </a:rPr>
              <a:t>Kelchner</a:t>
            </a:r>
            <a:r>
              <a:rPr lang="en-US" dirty="0">
                <a:latin typeface="Arial" panose="020B0604020202020204" pitchFamily="34" charset="0"/>
                <a:cs typeface="Arial" panose="020B0604020202020204" pitchFamily="34" charset="0"/>
              </a:rPr>
              <a:t>, L. (2019, April 26). Types of Organizational Change. Retrieved from </a:t>
            </a:r>
            <a:r>
              <a:rPr lang="en-US" dirty="0" err="1">
                <a:latin typeface="Arial" panose="020B0604020202020204" pitchFamily="34" charset="0"/>
                <a:cs typeface="Arial" panose="020B0604020202020204" pitchFamily="34" charset="0"/>
              </a:rPr>
              <a:t>Bizfluent</a:t>
            </a:r>
            <a:r>
              <a:rPr lang="en-US" dirty="0">
                <a:latin typeface="Arial" panose="020B0604020202020204" pitchFamily="34" charset="0"/>
                <a:cs typeface="Arial" panose="020B0604020202020204" pitchFamily="34" charset="0"/>
              </a:rPr>
              <a:t>: https://bizfluent.com/info-7743524-4-types-organizational-change.html</a:t>
            </a:r>
          </a:p>
          <a:p>
            <a:pPr indent="-457200"/>
            <a:r>
              <a:rPr lang="en-US" dirty="0">
                <a:latin typeface="Arial" panose="020B0604020202020204" pitchFamily="34" charset="0"/>
                <a:cs typeface="Arial" panose="020B0604020202020204" pitchFamily="34" charset="0"/>
              </a:rPr>
              <a:t>Michigan State University. (2019, July 15). Organizational Change Management. Retrieved from Michigan State University: https://www.michiganstateuniversityonline.com/resources/leadership/organizational-change-management/#:~:text=Managing%20a%20successful%20organizational%20change,production%20cycles%20and%20reducing%20costs</a:t>
            </a:r>
            <a:r>
              <a:rPr lang="en-US" dirty="0"/>
              <a:t>.</a:t>
            </a:r>
          </a:p>
          <a:p>
            <a:endParaRPr lang="en-US" dirty="0"/>
          </a:p>
          <a:p>
            <a:endParaRPr lang="en-US" dirty="0"/>
          </a:p>
        </p:txBody>
      </p:sp>
    </p:spTree>
    <p:extLst>
      <p:ext uri="{BB962C8B-B14F-4D97-AF65-F5344CB8AC3E}">
        <p14:creationId xmlns:p14="http://schemas.microsoft.com/office/powerpoint/2010/main" val="292430506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TM02836342[[fn=Ion]]</Template>
  <TotalTime>183</TotalTime>
  <Words>1172</Words>
  <Application>Microsoft Office PowerPoint</Application>
  <PresentationFormat>Widescreen</PresentationFormat>
  <Paragraphs>50</Paragraphs>
  <Slides>7</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Century Gothic</vt:lpstr>
      <vt:lpstr>Wingdings 3</vt:lpstr>
      <vt:lpstr>Ion</vt:lpstr>
      <vt:lpstr>Change implementation </vt:lpstr>
      <vt:lpstr>Issues and proposed change</vt:lpstr>
      <vt:lpstr>Justifications for change</vt:lpstr>
      <vt:lpstr>Type and scope of proposed change</vt:lpstr>
      <vt:lpstr>Stakeholders and team</vt:lpstr>
      <vt:lpstr>Communication and risk mitigation</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Change implementation</dc:title>
  <dc:creator>ThiNk</dc:creator>
  <cp:lastModifiedBy>ThiNk</cp:lastModifiedBy>
  <cp:revision>16</cp:revision>
  <dcterms:created xsi:type="dcterms:W3CDTF">2021-05-10T10:14:49Z</dcterms:created>
  <dcterms:modified xsi:type="dcterms:W3CDTF">2021-05-10T13:18:15Z</dcterms:modified>
</cp:coreProperties>
</file>