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
  </p:notesMasterIdLst>
  <p:sldIdLst>
    <p:sldId id="257" r:id="rId2"/>
    <p:sldId id="256"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343" autoAdjust="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32EF0C-B1CA-4F08-8181-25AF7BEC25B5}" type="datetimeFigureOut">
              <a:rPr lang="en-GB" smtClean="0"/>
              <a:t>08/05/2021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108EA-B5DC-4DFD-AC01-E612523665EE}" type="slidenum">
              <a:rPr lang="en-GB" smtClean="0"/>
              <a:t>‹#›</a:t>
            </a:fld>
            <a:endParaRPr lang="en-GB"/>
          </a:p>
        </p:txBody>
      </p:sp>
    </p:spTree>
    <p:extLst>
      <p:ext uri="{BB962C8B-B14F-4D97-AF65-F5344CB8AC3E}">
        <p14:creationId xmlns:p14="http://schemas.microsoft.com/office/powerpoint/2010/main" val="3684698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Teams can use critical thinking in monitoring and controlling how they act and interact with one another. It helps in tracking their concentration and attention on the goals set. A team is usually working on something, for instance, a project, and therefore objectives are set to ensure that everyone is working towards the same goals. The goals help in directing them on deciding the activities to do. Creative problem-solving skills are used by teams in adjusting beliefs about their skills and performance. Perceptions influence attitude, and this determines the effectiveness of one’s work. Thus, it is important to encourage team members so that they are motivated to participate in the different activities. Reflexive thinking helps in avoiding making the same mistakes and make better informed decisions based on their past experiences (Thompson, 2015).</a:t>
            </a:r>
            <a:r>
              <a:rPr lang="en-US" baseline="0" dirty="0" smtClean="0"/>
              <a:t> </a:t>
            </a:r>
            <a:r>
              <a:rPr lang="en-US" dirty="0" smtClean="0"/>
              <a:t>From the past experiences, the team members understand how to go about some issues and are open to embracing new ideas from different points of view (Litchfield et al., 2018).</a:t>
            </a:r>
            <a:endParaRPr lang="en-GB" dirty="0"/>
          </a:p>
        </p:txBody>
      </p:sp>
      <p:sp>
        <p:nvSpPr>
          <p:cNvPr id="4" name="Slide Number Placeholder 3"/>
          <p:cNvSpPr>
            <a:spLocks noGrp="1"/>
          </p:cNvSpPr>
          <p:nvPr>
            <p:ph type="sldNum" sz="quarter" idx="10"/>
          </p:nvPr>
        </p:nvSpPr>
        <p:spPr/>
        <p:txBody>
          <a:bodyPr/>
          <a:lstStyle/>
          <a:p>
            <a:fld id="{917108EA-B5DC-4DFD-AC01-E612523665EE}" type="slidenum">
              <a:rPr lang="en-GB" smtClean="0"/>
              <a:t>2</a:t>
            </a:fld>
            <a:endParaRPr lang="en-GB"/>
          </a:p>
        </p:txBody>
      </p:sp>
    </p:spTree>
    <p:extLst>
      <p:ext uri="{BB962C8B-B14F-4D97-AF65-F5344CB8AC3E}">
        <p14:creationId xmlns:p14="http://schemas.microsoft.com/office/powerpoint/2010/main" val="2478047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3035996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49AADB-C569-4790-95CC-B0B94A83E669}" type="datetimeFigureOut">
              <a:rPr lang="en-GB" smtClean="0"/>
              <a:t>08/05/2021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2717939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4208254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529304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2746895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11499164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56945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18579666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4084477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4053548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2202775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449AADB-C569-4790-95CC-B0B94A83E669}" type="datetimeFigureOut">
              <a:rPr lang="en-GB" smtClean="0"/>
              <a:t>08/05/2021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2395921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449AADB-C569-4790-95CC-B0B94A83E669}" type="datetimeFigureOut">
              <a:rPr lang="en-GB" smtClean="0"/>
              <a:t>08/05/2021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1210944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703479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1474998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1449AADB-C569-4790-95CC-B0B94A83E669}" type="datetimeFigureOut">
              <a:rPr lang="en-GB" smtClean="0"/>
              <a:t>08/05/2021</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1333689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49AADB-C569-4790-95CC-B0B94A83E669}" type="datetimeFigureOut">
              <a:rPr lang="en-GB" smtClean="0"/>
              <a:t>08/05/2021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FC6502-2564-47FA-9FCA-5747298793E5}" type="slidenum">
              <a:rPr lang="en-GB" smtClean="0"/>
              <a:t>‹#›</a:t>
            </a:fld>
            <a:endParaRPr lang="en-GB"/>
          </a:p>
        </p:txBody>
      </p:sp>
    </p:spTree>
    <p:extLst>
      <p:ext uri="{BB962C8B-B14F-4D97-AF65-F5344CB8AC3E}">
        <p14:creationId xmlns:p14="http://schemas.microsoft.com/office/powerpoint/2010/main" val="817585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449AADB-C569-4790-95CC-B0B94A83E669}" type="datetimeFigureOut">
              <a:rPr lang="en-GB" smtClean="0"/>
              <a:t>08/05/2021</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9FC6502-2564-47FA-9FCA-5747298793E5}" type="slidenum">
              <a:rPr lang="en-GB" smtClean="0"/>
              <a:t>‹#›</a:t>
            </a:fld>
            <a:endParaRPr lang="en-GB"/>
          </a:p>
        </p:txBody>
      </p:sp>
    </p:spTree>
    <p:extLst>
      <p:ext uri="{BB962C8B-B14F-4D97-AF65-F5344CB8AC3E}">
        <p14:creationId xmlns:p14="http://schemas.microsoft.com/office/powerpoint/2010/main" val="1130812183"/>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6111" y="1306286"/>
            <a:ext cx="9404723" cy="901336"/>
          </a:xfrm>
        </p:spPr>
        <p:txBody>
          <a:bodyPr/>
          <a:lstStyle/>
          <a:p>
            <a:pPr algn="ctr"/>
            <a:r>
              <a:rPr lang="en-US" sz="3200" dirty="0" smtClean="0">
                <a:latin typeface="Times New Roman" panose="02020603050405020304" pitchFamily="18" charset="0"/>
                <a:cs typeface="Times New Roman" panose="02020603050405020304" pitchFamily="18" charset="0"/>
              </a:rPr>
              <a:t>Teams </a:t>
            </a:r>
            <a:endParaRPr lang="en-US" sz="3200"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pPr marL="0" indent="0" algn="ctr">
              <a:lnSpc>
                <a:spcPct val="200000"/>
              </a:lnSpc>
              <a:buNone/>
            </a:pPr>
            <a:r>
              <a:rPr lang="en-GB" sz="2400" dirty="0" smtClean="0">
                <a:latin typeface="Times New Roman" panose="02020603050405020304" pitchFamily="18" charset="0"/>
                <a:cs typeface="Times New Roman" panose="02020603050405020304" pitchFamily="18" charset="0"/>
              </a:rPr>
              <a:t>Student’s </a:t>
            </a:r>
            <a:r>
              <a:rPr lang="en-GB" sz="2400" dirty="0">
                <a:latin typeface="Times New Roman" panose="02020603050405020304" pitchFamily="18" charset="0"/>
                <a:cs typeface="Times New Roman" panose="02020603050405020304" pitchFamily="18" charset="0"/>
              </a:rPr>
              <a:t>Name</a:t>
            </a:r>
            <a:endParaRPr lang="en-US" sz="2400" dirty="0">
              <a:latin typeface="Times New Roman" panose="02020603050405020304" pitchFamily="18" charset="0"/>
              <a:cs typeface="Times New Roman" panose="02020603050405020304" pitchFamily="18" charset="0"/>
            </a:endParaRPr>
          </a:p>
          <a:p>
            <a:pPr marL="0" indent="0" algn="ctr">
              <a:lnSpc>
                <a:spcPct val="200000"/>
              </a:lnSpc>
              <a:buNone/>
            </a:pPr>
            <a:r>
              <a:rPr lang="en-GB" sz="2400" dirty="0">
                <a:latin typeface="Times New Roman" panose="02020603050405020304" pitchFamily="18" charset="0"/>
                <a:cs typeface="Times New Roman" panose="02020603050405020304" pitchFamily="18" charset="0"/>
              </a:rPr>
              <a:t>Institutional Affiliation</a:t>
            </a:r>
            <a:endParaRPr lang="en-US" sz="2400" dirty="0">
              <a:latin typeface="Times New Roman" panose="02020603050405020304" pitchFamily="18" charset="0"/>
              <a:cs typeface="Times New Roman" panose="02020603050405020304" pitchFamily="18" charset="0"/>
            </a:endParaRPr>
          </a:p>
          <a:p>
            <a:pPr marL="0" indent="0" algn="ctr">
              <a:lnSpc>
                <a:spcPct val="200000"/>
              </a:lnSpc>
              <a:buNone/>
            </a:pPr>
            <a:r>
              <a:rPr lang="en-GB" sz="2400" dirty="0">
                <a:latin typeface="Times New Roman" panose="02020603050405020304" pitchFamily="18" charset="0"/>
                <a:cs typeface="Times New Roman" panose="02020603050405020304" pitchFamily="18" charset="0"/>
              </a:rPr>
              <a:t>Course</a:t>
            </a:r>
            <a:endParaRPr lang="en-US" sz="2400" dirty="0">
              <a:latin typeface="Times New Roman" panose="02020603050405020304" pitchFamily="18" charset="0"/>
              <a:cs typeface="Times New Roman" panose="02020603050405020304" pitchFamily="18" charset="0"/>
            </a:endParaRPr>
          </a:p>
          <a:p>
            <a:pPr marL="0" indent="0" algn="ctr">
              <a:lnSpc>
                <a:spcPct val="200000"/>
              </a:lnSpc>
              <a:buNone/>
            </a:pPr>
            <a:r>
              <a:rPr lang="en-GB" sz="2400" dirty="0">
                <a:latin typeface="Times New Roman" panose="02020603050405020304" pitchFamily="18" charset="0"/>
                <a:cs typeface="Times New Roman" panose="02020603050405020304" pitchFamily="18" charset="0"/>
              </a:rPr>
              <a:t>Date</a:t>
            </a:r>
            <a:endParaRPr lang="en-US" sz="2400" dirty="0">
              <a:latin typeface="Times New Roman" panose="02020603050405020304" pitchFamily="18" charset="0"/>
              <a:cs typeface="Times New Roman" panose="02020603050405020304" pitchFamily="18" charset="0"/>
            </a:endParaRPr>
          </a:p>
          <a:p>
            <a:pPr marL="0" indent="0" algn="ctr">
              <a:lnSpc>
                <a:spcPct val="20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890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3200" b="1" dirty="0">
                <a:latin typeface="Times New Roman" panose="02020603050405020304" pitchFamily="18" charset="0"/>
                <a:cs typeface="Times New Roman" panose="02020603050405020304" pitchFamily="18" charset="0"/>
              </a:rPr>
              <a:t>How teams seek to make use of creative problem-solving and critical and reflexive thinking</a:t>
            </a:r>
            <a:endParaRPr lang="en-GB"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2"/>
          </p:nvPr>
        </p:nvSpPr>
        <p:spPr>
          <a:xfrm>
            <a:off x="4588933" y="1853248"/>
            <a:ext cx="7213599" cy="4750752"/>
          </a:xfrm>
        </p:spPr>
        <p:txBody>
          <a:bodyPr>
            <a:noAutofit/>
          </a:bodyPr>
          <a:lstStyle/>
          <a:p>
            <a:pPr lvl="0">
              <a:lnSpc>
                <a:spcPct val="200000"/>
              </a:lnSpc>
            </a:pPr>
            <a:r>
              <a:rPr lang="en-US" sz="1600" dirty="0">
                <a:latin typeface="Times New Roman" panose="02020603050405020304" pitchFamily="18" charset="0"/>
                <a:cs typeface="Times New Roman" panose="02020603050405020304" pitchFamily="18" charset="0"/>
              </a:rPr>
              <a:t>C</a:t>
            </a:r>
            <a:r>
              <a:rPr lang="en-US" sz="1600" dirty="0" smtClean="0">
                <a:latin typeface="Times New Roman" panose="02020603050405020304" pitchFamily="18" charset="0"/>
                <a:cs typeface="Times New Roman" panose="02020603050405020304" pitchFamily="18" charset="0"/>
              </a:rPr>
              <a:t>ritical thinking</a:t>
            </a:r>
          </a:p>
          <a:p>
            <a:pPr lvl="2">
              <a:lnSpc>
                <a:spcPct val="200000"/>
              </a:lnSpc>
              <a:buFont typeface="Wingdings" panose="05000000000000000000" pitchFamily="2" charset="2"/>
              <a:buChar char="Ø"/>
            </a:pPr>
            <a:r>
              <a:rPr lang="en-US" sz="1600" dirty="0" smtClean="0">
                <a:latin typeface="Times New Roman" panose="02020603050405020304" pitchFamily="18" charset="0"/>
                <a:cs typeface="Times New Roman" panose="02020603050405020304" pitchFamily="18" charset="0"/>
              </a:rPr>
              <a:t>Teams monitor </a:t>
            </a:r>
            <a:r>
              <a:rPr lang="en-US" sz="1600" dirty="0">
                <a:latin typeface="Times New Roman" panose="02020603050405020304" pitchFamily="18" charset="0"/>
                <a:cs typeface="Times New Roman" panose="02020603050405020304" pitchFamily="18" charset="0"/>
              </a:rPr>
              <a:t>and control how they act and </a:t>
            </a:r>
            <a:r>
              <a:rPr lang="en-US" sz="1600" dirty="0" smtClean="0">
                <a:latin typeface="Times New Roman" panose="02020603050405020304" pitchFamily="18" charset="0"/>
                <a:cs typeface="Times New Roman" panose="02020603050405020304" pitchFamily="18" charset="0"/>
              </a:rPr>
              <a:t>interact.</a:t>
            </a:r>
          </a:p>
          <a:p>
            <a:pPr lvl="2">
              <a:lnSpc>
                <a:spcPct val="200000"/>
              </a:lnSpc>
              <a:buFont typeface="Wingdings" panose="05000000000000000000" pitchFamily="2" charset="2"/>
              <a:buChar char="Ø"/>
            </a:pPr>
            <a:r>
              <a:rPr lang="en-US" sz="1600" dirty="0" smtClean="0">
                <a:latin typeface="Times New Roman" panose="02020603050405020304" pitchFamily="18" charset="0"/>
                <a:cs typeface="Times New Roman" panose="02020603050405020304" pitchFamily="18" charset="0"/>
              </a:rPr>
              <a:t>Teams can track </a:t>
            </a:r>
            <a:r>
              <a:rPr lang="en-US" sz="1600" dirty="0">
                <a:latin typeface="Times New Roman" panose="02020603050405020304" pitchFamily="18" charset="0"/>
                <a:cs typeface="Times New Roman" panose="02020603050405020304" pitchFamily="18" charset="0"/>
              </a:rPr>
              <a:t>their concentration and attention on  goals.</a:t>
            </a:r>
          </a:p>
          <a:p>
            <a:pPr lvl="0">
              <a:lnSpc>
                <a:spcPct val="200000"/>
              </a:lnSpc>
            </a:pPr>
            <a:r>
              <a:rPr lang="en-US" sz="1600" dirty="0" smtClean="0">
                <a:latin typeface="Times New Roman" panose="02020603050405020304" pitchFamily="18" charset="0"/>
                <a:cs typeface="Times New Roman" panose="02020603050405020304" pitchFamily="18" charset="0"/>
              </a:rPr>
              <a:t>Creative problem solving skills</a:t>
            </a:r>
          </a:p>
          <a:p>
            <a:pPr lvl="2">
              <a:lnSpc>
                <a:spcPct val="200000"/>
              </a:lnSpc>
            </a:pPr>
            <a:r>
              <a:rPr lang="en-US" sz="1600" dirty="0" smtClean="0">
                <a:latin typeface="Times New Roman" panose="02020603050405020304" pitchFamily="18" charset="0"/>
                <a:cs typeface="Times New Roman" panose="02020603050405020304" pitchFamily="18" charset="0"/>
              </a:rPr>
              <a:t>They </a:t>
            </a:r>
            <a:r>
              <a:rPr lang="en-US" sz="1600" dirty="0">
                <a:latin typeface="Times New Roman" panose="02020603050405020304" pitchFamily="18" charset="0"/>
                <a:cs typeface="Times New Roman" panose="02020603050405020304" pitchFamily="18" charset="0"/>
              </a:rPr>
              <a:t>help in adjusting beliefs about </a:t>
            </a:r>
            <a:r>
              <a:rPr lang="en-US" sz="1600" dirty="0" smtClean="0">
                <a:latin typeface="Times New Roman" panose="02020603050405020304" pitchFamily="18" charset="0"/>
                <a:cs typeface="Times New Roman" panose="02020603050405020304" pitchFamily="18" charset="0"/>
              </a:rPr>
              <a:t>the team’s </a:t>
            </a:r>
            <a:r>
              <a:rPr lang="en-US" sz="1600" dirty="0">
                <a:latin typeface="Times New Roman" panose="02020603050405020304" pitchFamily="18" charset="0"/>
                <a:cs typeface="Times New Roman" panose="02020603050405020304" pitchFamily="18" charset="0"/>
              </a:rPr>
              <a:t>skills and performance.</a:t>
            </a:r>
          </a:p>
          <a:p>
            <a:pPr>
              <a:lnSpc>
                <a:spcPct val="200000"/>
              </a:lnSpc>
            </a:pPr>
            <a:r>
              <a:rPr lang="en-US" sz="1600" dirty="0" smtClean="0">
                <a:latin typeface="Times New Roman" panose="02020603050405020304" pitchFamily="18" charset="0"/>
                <a:cs typeface="Times New Roman" panose="02020603050405020304" pitchFamily="18" charset="0"/>
              </a:rPr>
              <a:t>Reflexive thinking</a:t>
            </a:r>
          </a:p>
          <a:p>
            <a:pPr lvl="2">
              <a:lnSpc>
                <a:spcPct val="200000"/>
              </a:lnSpc>
            </a:pP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Teams review previous decisions help make better decisions in the future</a:t>
            </a:r>
            <a:endParaRPr lang="en-US" sz="1600" dirty="0">
              <a:latin typeface="Times New Roman" panose="02020603050405020304" pitchFamily="18" charset="0"/>
              <a:cs typeface="Times New Roman" panose="02020603050405020304" pitchFamily="18" charset="0"/>
            </a:endParaRPr>
          </a:p>
        </p:txBody>
      </p:sp>
      <p:pic>
        <p:nvPicPr>
          <p:cNvPr id="1026" name="Picture 2" descr="Continuing Education for Nurses &amp; Healthcare Professionals"/>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880534" y="2387601"/>
            <a:ext cx="3708399" cy="2861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173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GB" sz="3200" b="1" dirty="0" smtClean="0">
                <a:latin typeface="Times New Roman" panose="02020603050405020304" pitchFamily="18" charset="0"/>
                <a:cs typeface="Times New Roman" panose="02020603050405020304" pitchFamily="18" charset="0"/>
              </a:rPr>
              <a:t>References</a:t>
            </a:r>
            <a:endParaRPr lang="en-US" sz="32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103312" y="1423852"/>
            <a:ext cx="8946541" cy="4824548"/>
          </a:xfrm>
        </p:spPr>
        <p:txBody>
          <a:bodyPr>
            <a:normAutofit fontScale="92500"/>
          </a:bodyPr>
          <a:lstStyle/>
          <a:p>
            <a:pPr marL="0" indent="0">
              <a:lnSpc>
                <a:spcPct val="200000"/>
              </a:lnSpc>
              <a:buNone/>
            </a:pPr>
            <a:r>
              <a:rPr lang="en-GB" sz="2400" dirty="0" smtClean="0">
                <a:latin typeface="Times New Roman" panose="02020603050405020304" pitchFamily="18" charset="0"/>
                <a:cs typeface="Times New Roman" panose="02020603050405020304" pitchFamily="18" charset="0"/>
              </a:rPr>
              <a:t>Litchfield</a:t>
            </a:r>
            <a:r>
              <a:rPr lang="en-GB" sz="2400" dirty="0">
                <a:latin typeface="Times New Roman" panose="02020603050405020304" pitchFamily="18" charset="0"/>
                <a:cs typeface="Times New Roman" panose="02020603050405020304" pitchFamily="18" charset="0"/>
              </a:rPr>
              <a:t>, R. C., </a:t>
            </a:r>
            <a:r>
              <a:rPr lang="en-GB" sz="2400" dirty="0" err="1">
                <a:latin typeface="Times New Roman" panose="02020603050405020304" pitchFamily="18" charset="0"/>
                <a:cs typeface="Times New Roman" panose="02020603050405020304" pitchFamily="18" charset="0"/>
              </a:rPr>
              <a:t>Karakitapoğlu‐Aygün</a:t>
            </a:r>
            <a:r>
              <a:rPr lang="en-GB" sz="2400" dirty="0">
                <a:latin typeface="Times New Roman" panose="02020603050405020304" pitchFamily="18" charset="0"/>
                <a:cs typeface="Times New Roman" panose="02020603050405020304" pitchFamily="18" charset="0"/>
              </a:rPr>
              <a:t>, Z., </a:t>
            </a:r>
            <a:r>
              <a:rPr lang="en-GB" sz="2400" dirty="0" err="1">
                <a:latin typeface="Times New Roman" panose="02020603050405020304" pitchFamily="18" charset="0"/>
                <a:cs typeface="Times New Roman" panose="02020603050405020304" pitchFamily="18" charset="0"/>
              </a:rPr>
              <a:t>Gumusluoglu</a:t>
            </a:r>
            <a:r>
              <a:rPr lang="en-GB" sz="2400" dirty="0">
                <a:latin typeface="Times New Roman" panose="02020603050405020304" pitchFamily="18" charset="0"/>
                <a:cs typeface="Times New Roman" panose="02020603050405020304" pitchFamily="18" charset="0"/>
              </a:rPr>
              <a:t>, L., Carter, M., &amp; </a:t>
            </a:r>
            <a:r>
              <a:rPr lang="en-GB" sz="2400" dirty="0" err="1">
                <a:latin typeface="Times New Roman" panose="02020603050405020304" pitchFamily="18" charset="0"/>
                <a:cs typeface="Times New Roman" panose="02020603050405020304" pitchFamily="18" charset="0"/>
              </a:rPr>
              <a:t>Hirst</a:t>
            </a:r>
            <a:r>
              <a:rPr lang="en-GB" sz="2400" dirty="0">
                <a:latin typeface="Times New Roman" panose="02020603050405020304" pitchFamily="18" charset="0"/>
                <a:cs typeface="Times New Roman" panose="02020603050405020304" pitchFamily="18" charset="0"/>
              </a:rPr>
              <a:t>, G. (2018). </a:t>
            </a:r>
            <a:r>
              <a:rPr lang="en-GB" sz="2400" dirty="0" smtClean="0">
                <a:latin typeface="Times New Roman" panose="02020603050405020304" pitchFamily="18" charset="0"/>
                <a:cs typeface="Times New Roman" panose="02020603050405020304" pitchFamily="18" charset="0"/>
              </a:rPr>
              <a:t>When </a:t>
            </a:r>
            <a:r>
              <a:rPr lang="en-GB" sz="2400" dirty="0">
                <a:latin typeface="Times New Roman" panose="02020603050405020304" pitchFamily="18" charset="0"/>
                <a:cs typeface="Times New Roman" panose="02020603050405020304" pitchFamily="18" charset="0"/>
              </a:rPr>
              <a:t>team identity helps innovation and when it hurts: team identity and its relationship to team and cross‐team innovative </a:t>
            </a:r>
            <a:r>
              <a:rPr lang="en-GB" sz="2400" dirty="0" err="1">
                <a:latin typeface="Times New Roman" panose="02020603050405020304" pitchFamily="18" charset="0"/>
                <a:cs typeface="Times New Roman" panose="02020603050405020304" pitchFamily="18" charset="0"/>
              </a:rPr>
              <a:t>behavior</a:t>
            </a:r>
            <a:r>
              <a:rPr lang="en-GB" sz="2400" dirty="0">
                <a:latin typeface="Times New Roman" panose="02020603050405020304" pitchFamily="18" charset="0"/>
                <a:cs typeface="Times New Roman" panose="02020603050405020304" pitchFamily="18" charset="0"/>
              </a:rPr>
              <a:t>. </a:t>
            </a:r>
            <a:r>
              <a:rPr lang="en-GB" sz="2400" i="1" dirty="0">
                <a:latin typeface="Times New Roman" panose="02020603050405020304" pitchFamily="18" charset="0"/>
                <a:cs typeface="Times New Roman" panose="02020603050405020304" pitchFamily="18" charset="0"/>
              </a:rPr>
              <a:t>Journal of Product Innovation Management</a:t>
            </a:r>
            <a:r>
              <a:rPr lang="en-GB" sz="2400" dirty="0">
                <a:latin typeface="Times New Roman" panose="02020603050405020304" pitchFamily="18" charset="0"/>
                <a:cs typeface="Times New Roman" panose="02020603050405020304" pitchFamily="18" charset="0"/>
              </a:rPr>
              <a:t>, </a:t>
            </a:r>
            <a:r>
              <a:rPr lang="en-GB" sz="2400" i="1" dirty="0">
                <a:latin typeface="Times New Roman" panose="02020603050405020304" pitchFamily="18" charset="0"/>
                <a:cs typeface="Times New Roman" panose="02020603050405020304" pitchFamily="18" charset="0"/>
              </a:rPr>
              <a:t>35</a:t>
            </a:r>
            <a:r>
              <a:rPr lang="en-GB" sz="2400" dirty="0">
                <a:latin typeface="Times New Roman" panose="02020603050405020304" pitchFamily="18" charset="0"/>
                <a:cs typeface="Times New Roman" panose="02020603050405020304" pitchFamily="18" charset="0"/>
              </a:rPr>
              <a:t>(3), 350-366.</a:t>
            </a:r>
            <a:endParaRPr lang="en-US" sz="2400" dirty="0">
              <a:latin typeface="Times New Roman" panose="02020603050405020304" pitchFamily="18" charset="0"/>
              <a:cs typeface="Times New Roman" panose="02020603050405020304" pitchFamily="18" charset="0"/>
            </a:endParaRPr>
          </a:p>
          <a:p>
            <a:pPr marL="0" indent="0">
              <a:lnSpc>
                <a:spcPct val="200000"/>
              </a:lnSpc>
              <a:buNone/>
            </a:pPr>
            <a:r>
              <a:rPr lang="en-GB" sz="2400" dirty="0">
                <a:latin typeface="Times New Roman" panose="02020603050405020304" pitchFamily="18" charset="0"/>
                <a:cs typeface="Times New Roman" panose="02020603050405020304" pitchFamily="18" charset="0"/>
              </a:rPr>
              <a:t>Thompson, L.L. (2015) Making the team: A guide for managers (5th ed.) (pp. 231-259). </a:t>
            </a:r>
            <a:r>
              <a:rPr lang="en-GB" sz="2400" dirty="0" err="1">
                <a:latin typeface="Times New Roman" panose="02020603050405020304" pitchFamily="18" charset="0"/>
                <a:cs typeface="Times New Roman" panose="02020603050405020304" pitchFamily="18" charset="0"/>
              </a:rPr>
              <a:t>Boston:Pearson</a:t>
            </a:r>
            <a:r>
              <a:rPr lang="en-GB" sz="2400" dirty="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0" indent="0">
              <a:lnSpc>
                <a:spcPct val="20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30634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144</TotalTime>
  <Words>305</Words>
  <Application>Microsoft Office PowerPoint</Application>
  <PresentationFormat>Widescreen</PresentationFormat>
  <Paragraphs>18</Paragraphs>
  <Slides>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Arial</vt:lpstr>
      <vt:lpstr>Calibri</vt:lpstr>
      <vt:lpstr>Century Gothic</vt:lpstr>
      <vt:lpstr>Times New Roman</vt:lpstr>
      <vt:lpstr>Wingdings</vt:lpstr>
      <vt:lpstr>Wingdings 3</vt:lpstr>
      <vt:lpstr>Ion</vt:lpstr>
      <vt:lpstr>Teams </vt:lpstr>
      <vt:lpstr>How teams seek to make use of creative problem-solving and critical and reflexive thinking</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Leadership</dc:title>
  <dc:creator>ANTO</dc:creator>
  <cp:lastModifiedBy>Windows User</cp:lastModifiedBy>
  <cp:revision>15</cp:revision>
  <dcterms:created xsi:type="dcterms:W3CDTF">2021-05-08T09:52:55Z</dcterms:created>
  <dcterms:modified xsi:type="dcterms:W3CDTF">2021-05-08T17:44:19Z</dcterms:modified>
</cp:coreProperties>
</file>