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71" r:id="rId2"/>
    <p:sldId id="270" r:id="rId3"/>
    <p:sldId id="257" r:id="rId4"/>
    <p:sldId id="258" r:id="rId5"/>
    <p:sldId id="259" r:id="rId6"/>
    <p:sldId id="260" r:id="rId7"/>
    <p:sldId id="269" r:id="rId8"/>
    <p:sldId id="264" r:id="rId9"/>
    <p:sldId id="265" r:id="rId10"/>
    <p:sldId id="261" r:id="rId11"/>
    <p:sldId id="263" r:id="rId12"/>
    <p:sldId id="266" r:id="rId13"/>
    <p:sldId id="267"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2386" autoAdjust="0"/>
  </p:normalViewPr>
  <p:slideViewPr>
    <p:cSldViewPr snapToGrid="0">
      <p:cViewPr varScale="1">
        <p:scale>
          <a:sx n="58" d="100"/>
          <a:sy n="58" d="100"/>
        </p:scale>
        <p:origin x="121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B82C2-0961-41E5-A0E6-9366CA500452}" type="datetimeFigureOut">
              <a:rPr lang="en-US" smtClean="0"/>
              <a:t>5/10/2021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600BB9-60F3-496E-8208-B8E11CD710F7}" type="slidenum">
              <a:rPr lang="en-US" smtClean="0"/>
              <a:t>‹#›</a:t>
            </a:fld>
            <a:endParaRPr lang="en-US"/>
          </a:p>
        </p:txBody>
      </p:sp>
    </p:spTree>
    <p:extLst>
      <p:ext uri="{BB962C8B-B14F-4D97-AF65-F5344CB8AC3E}">
        <p14:creationId xmlns:p14="http://schemas.microsoft.com/office/powerpoint/2010/main" val="4014429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44546A"/>
                </a:solidFill>
                <a:effectLst/>
                <a:uLnTx/>
                <a:uFillTx/>
                <a:latin typeface="Times New Roman" panose="02020603050405020304" pitchFamily="18" charset="0"/>
                <a:cs typeface="Times New Roman" panose="02020603050405020304" pitchFamily="18" charset="0"/>
              </a:rPr>
              <a:t>Every organization, business, firm or company is always pursuing client satisfaction. Consumers are one of the most crucial stakeholders of an organizations. Consumers are capable of heavily influencing the success or failure of a business. The association of consumer satisfaction to consumer’s loyalty is one of the vital aspect of marketing theory and practice (</a:t>
            </a:r>
            <a:r>
              <a:rPr kumimoji="0" lang="en-US" sz="1200" b="0" i="0" u="none" strike="noStrike" kern="1200" cap="none" spc="0" normalizeH="0" baseline="0" noProof="0" dirty="0" err="1" smtClean="0">
                <a:ln>
                  <a:noFill/>
                </a:ln>
                <a:solidFill>
                  <a:srgbClr val="44546A"/>
                </a:solidFill>
                <a:effectLst/>
                <a:uLnTx/>
                <a:uFillTx/>
                <a:latin typeface="Times New Roman" panose="02020603050405020304" pitchFamily="18" charset="0"/>
                <a:cs typeface="Times New Roman" panose="02020603050405020304" pitchFamily="18" charset="0"/>
              </a:rPr>
              <a:t>Bae</a:t>
            </a:r>
            <a:r>
              <a:rPr kumimoji="0" lang="en-US" sz="1200" b="0" i="0" u="none" strike="noStrike" kern="1200" cap="none" spc="0" normalizeH="0" baseline="0" noProof="0" dirty="0" smtClean="0">
                <a:ln>
                  <a:noFill/>
                </a:ln>
                <a:solidFill>
                  <a:srgbClr val="44546A"/>
                </a:solidFill>
                <a:effectLst/>
                <a:uLnTx/>
                <a:uFillTx/>
                <a:latin typeface="Times New Roman" panose="02020603050405020304" pitchFamily="18" charset="0"/>
                <a:cs typeface="Times New Roman" panose="02020603050405020304" pitchFamily="18" charset="0"/>
              </a:rPr>
              <a:t>, 2012). Further, a client is considered an invaluable source of recommendation to other clients. Thus, client satisfaction ensures that an organization can retain current clients and attract new ones simultaneously. </a:t>
            </a:r>
          </a:p>
          <a:p>
            <a:endParaRPr lang="en-US" dirty="0"/>
          </a:p>
        </p:txBody>
      </p:sp>
      <p:sp>
        <p:nvSpPr>
          <p:cNvPr id="4" name="Slide Number Placeholder 3"/>
          <p:cNvSpPr>
            <a:spLocks noGrp="1"/>
          </p:cNvSpPr>
          <p:nvPr>
            <p:ph type="sldNum" sz="quarter" idx="10"/>
          </p:nvPr>
        </p:nvSpPr>
        <p:spPr/>
        <p:txBody>
          <a:bodyPr/>
          <a:lstStyle/>
          <a:p>
            <a:fld id="{E1600BB9-60F3-496E-8208-B8E11CD710F7}" type="slidenum">
              <a:rPr lang="en-US" smtClean="0"/>
              <a:t>2</a:t>
            </a:fld>
            <a:endParaRPr lang="en-US"/>
          </a:p>
        </p:txBody>
      </p:sp>
    </p:spTree>
    <p:extLst>
      <p:ext uri="{BB962C8B-B14F-4D97-AF65-F5344CB8AC3E}">
        <p14:creationId xmlns:p14="http://schemas.microsoft.com/office/powerpoint/2010/main" val="255218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In the 21</a:t>
            </a:r>
            <a:r>
              <a:rPr kumimoji="0" lang="en-US" sz="1200" b="0" i="0" u="none" strike="noStrike" kern="1200" cap="none" spc="0" normalizeH="0" baseline="30000" noProof="0" dirty="0" smtClean="0">
                <a:ln>
                  <a:noFill/>
                </a:ln>
                <a:solidFill>
                  <a:prstClr val="black"/>
                </a:solidFill>
                <a:effectLst/>
                <a:uLnTx/>
                <a:uFillTx/>
                <a:latin typeface="+mn-lt"/>
              </a:rPr>
              <a:t>st</a:t>
            </a:r>
            <a:r>
              <a:rPr kumimoji="0" lang="en-US" sz="1200" b="0" i="0" u="none" strike="noStrike" kern="1200" cap="none" spc="0" normalizeH="0" baseline="0" noProof="0" dirty="0" smtClean="0">
                <a:ln>
                  <a:noFill/>
                </a:ln>
                <a:solidFill>
                  <a:prstClr val="black"/>
                </a:solidFill>
                <a:effectLst/>
                <a:uLnTx/>
                <a:uFillTx/>
                <a:latin typeface="+mn-lt"/>
              </a:rPr>
              <a:t> century, consumer satisfaction is vital aspect of many businesses and organizations. The success of a business is determined by the level of satisfaction among consumers. There are various methods organization invest in to collect data regarding the level of satisfaction among their clients. For example, organizations invest in quantitative and qualitative methods to conduct research on customers satisfaction. They employ techniques such as observation, surveys or interviews to get information on how clients perceive their services or products. </a:t>
            </a:r>
          </a:p>
          <a:p>
            <a:endParaRPr lang="en-US" dirty="0"/>
          </a:p>
        </p:txBody>
      </p:sp>
      <p:sp>
        <p:nvSpPr>
          <p:cNvPr id="4" name="Slide Number Placeholder 3"/>
          <p:cNvSpPr>
            <a:spLocks noGrp="1"/>
          </p:cNvSpPr>
          <p:nvPr>
            <p:ph type="sldNum" sz="quarter" idx="10"/>
          </p:nvPr>
        </p:nvSpPr>
        <p:spPr/>
        <p:txBody>
          <a:bodyPr/>
          <a:lstStyle/>
          <a:p>
            <a:fld id="{E1600BB9-60F3-496E-8208-B8E11CD710F7}" type="slidenum">
              <a:rPr lang="en-US" smtClean="0"/>
              <a:t>3</a:t>
            </a:fld>
            <a:endParaRPr lang="en-US"/>
          </a:p>
        </p:txBody>
      </p:sp>
    </p:spTree>
    <p:extLst>
      <p:ext uri="{BB962C8B-B14F-4D97-AF65-F5344CB8AC3E}">
        <p14:creationId xmlns:p14="http://schemas.microsoft.com/office/powerpoint/2010/main" val="281822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a:t>
            </a:r>
            <a:r>
              <a:rPr lang="en-US" baseline="0" dirty="0"/>
              <a:t> an individual is satisfied with something, then the likelihood of them wanting to repeat the same experience or use the same product again is high. This is the main reason organizations invest on customer satisfaction. Clients who are satisfied remain loyal to a brand and they spread positive messages about the brand. If an organization is able to identify unhappy consumers, they find ways to rectify the experience that they were satisfied with. Additionally, many organization have established customer support system so that </a:t>
            </a:r>
            <a:r>
              <a:rPr lang="en-US" baseline="0" dirty="0" smtClean="0"/>
              <a:t>clients </a:t>
            </a:r>
            <a:r>
              <a:rPr lang="en-US" baseline="0" dirty="0"/>
              <a:t>who have issue with their products or services can contact them. </a:t>
            </a:r>
            <a:endParaRPr lang="en-US" dirty="0"/>
          </a:p>
        </p:txBody>
      </p:sp>
      <p:sp>
        <p:nvSpPr>
          <p:cNvPr id="4" name="Slide Number Placeholder 3"/>
          <p:cNvSpPr>
            <a:spLocks noGrp="1"/>
          </p:cNvSpPr>
          <p:nvPr>
            <p:ph type="sldNum" sz="quarter" idx="10"/>
          </p:nvPr>
        </p:nvSpPr>
        <p:spPr/>
        <p:txBody>
          <a:bodyPr/>
          <a:lstStyle/>
          <a:p>
            <a:fld id="{E1600BB9-60F3-496E-8208-B8E11CD710F7}" type="slidenum">
              <a:rPr lang="en-US" smtClean="0"/>
              <a:t>4</a:t>
            </a:fld>
            <a:endParaRPr lang="en-US"/>
          </a:p>
        </p:txBody>
      </p:sp>
    </p:spTree>
    <p:extLst>
      <p:ext uri="{BB962C8B-B14F-4D97-AF65-F5344CB8AC3E}">
        <p14:creationId xmlns:p14="http://schemas.microsoft.com/office/powerpoint/2010/main" val="4014886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rPr>
              <a:t>Customer services are associated with values of customers. Many clients perceive the quality of customer services in an organization as the measure of how the organization value them. Customer service is the support that an organization offers to clients before and after they us the organization’s service or products. Customer services ensure that clients can have an easy and enjoyable encounter. Customer services can be done in person or through digital means such email or social media platforms. Regardless of the means chosen, customer services should be professional, employees should exercise patience and a positive attitudes towards each client.  </a:t>
            </a:r>
          </a:p>
          <a:p>
            <a:endParaRPr lang="en-US" dirty="0"/>
          </a:p>
        </p:txBody>
      </p:sp>
      <p:sp>
        <p:nvSpPr>
          <p:cNvPr id="4" name="Slide Number Placeholder 3"/>
          <p:cNvSpPr>
            <a:spLocks noGrp="1"/>
          </p:cNvSpPr>
          <p:nvPr>
            <p:ph type="sldNum" sz="quarter" idx="10"/>
          </p:nvPr>
        </p:nvSpPr>
        <p:spPr/>
        <p:txBody>
          <a:bodyPr/>
          <a:lstStyle/>
          <a:p>
            <a:fld id="{E1600BB9-60F3-496E-8208-B8E11CD710F7}" type="slidenum">
              <a:rPr lang="en-US" smtClean="0"/>
              <a:t>5</a:t>
            </a:fld>
            <a:endParaRPr lang="en-US"/>
          </a:p>
        </p:txBody>
      </p:sp>
    </p:spTree>
    <p:extLst>
      <p:ext uri="{BB962C8B-B14F-4D97-AF65-F5344CB8AC3E}">
        <p14:creationId xmlns:p14="http://schemas.microsoft.com/office/powerpoint/2010/main" val="3271871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Quantitative methods employs use of numbers and statistics which allows a researcher to test a hypothesis. On the other hand qualitative methods are focused on the exploration of ideas and experiences. Therefore the best method to employ in identifying the level among client satisfaction is quantitative. Whereas qualitative methods use focus groups and, in- depth interviews Quantitative methods utilize surveys, observation and structured interview.</a:t>
            </a:r>
          </a:p>
        </p:txBody>
      </p:sp>
      <p:sp>
        <p:nvSpPr>
          <p:cNvPr id="4" name="Slide Number Placeholder 3"/>
          <p:cNvSpPr>
            <a:spLocks noGrp="1"/>
          </p:cNvSpPr>
          <p:nvPr>
            <p:ph type="sldNum" sz="quarter" idx="5"/>
          </p:nvPr>
        </p:nvSpPr>
        <p:spPr/>
        <p:txBody>
          <a:bodyPr/>
          <a:lstStyle/>
          <a:p>
            <a:fld id="{E1600BB9-60F3-496E-8208-B8E11CD710F7}" type="slidenum">
              <a:rPr lang="en-US" smtClean="0"/>
              <a:t>6</a:t>
            </a:fld>
            <a:endParaRPr lang="en-US"/>
          </a:p>
        </p:txBody>
      </p:sp>
    </p:spTree>
    <p:extLst>
      <p:ext uri="{BB962C8B-B14F-4D97-AF65-F5344CB8AC3E}">
        <p14:creationId xmlns:p14="http://schemas.microsoft.com/office/powerpoint/2010/main" val="1024929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choosing</a:t>
            </a:r>
            <a:r>
              <a:rPr lang="en-US" baseline="0" dirty="0" smtClean="0"/>
              <a:t> a method to conduct research on customer satisfaction, an organization should weigh the advantages and disadvantages of the method. The research method used to determine client satisfaction must be consistent; quantitative research is able to guarantee numerical reliable and consistent data. Therefore, with the results acquired an organization can make informed decisions. Quantitative methods allow collection of data such as consumers preferences, market size and demographics. </a:t>
            </a:r>
            <a:endParaRPr lang="en-US" dirty="0"/>
          </a:p>
        </p:txBody>
      </p:sp>
      <p:sp>
        <p:nvSpPr>
          <p:cNvPr id="4" name="Slide Number Placeholder 3"/>
          <p:cNvSpPr>
            <a:spLocks noGrp="1"/>
          </p:cNvSpPr>
          <p:nvPr>
            <p:ph type="sldNum" sz="quarter" idx="10"/>
          </p:nvPr>
        </p:nvSpPr>
        <p:spPr/>
        <p:txBody>
          <a:bodyPr/>
          <a:lstStyle/>
          <a:p>
            <a:fld id="{E1600BB9-60F3-496E-8208-B8E11CD710F7}" type="slidenum">
              <a:rPr lang="en-US" smtClean="0"/>
              <a:t>7</a:t>
            </a:fld>
            <a:endParaRPr lang="en-US"/>
          </a:p>
        </p:txBody>
      </p:sp>
    </p:spTree>
    <p:extLst>
      <p:ext uri="{BB962C8B-B14F-4D97-AF65-F5344CB8AC3E}">
        <p14:creationId xmlns:p14="http://schemas.microsoft.com/office/powerpoint/2010/main" val="3965031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Cross-sectional study design is a form of observational design. The researchers use this method to measure the outcome and exposure in the study simultaneously. As a business research method, it aims to identify specific characteristics that is found within a group. It aids in identifying what satisfies clients. Further, it saved on time as far is collected in a specific point in time instead of over a long period. For example this design can help identify what type of services clients prefer in different age groups within the same geographical area.</a:t>
            </a:r>
          </a:p>
        </p:txBody>
      </p:sp>
      <p:sp>
        <p:nvSpPr>
          <p:cNvPr id="4" name="Slide Number Placeholder 3"/>
          <p:cNvSpPr>
            <a:spLocks noGrp="1"/>
          </p:cNvSpPr>
          <p:nvPr>
            <p:ph type="sldNum" sz="quarter" idx="5"/>
          </p:nvPr>
        </p:nvSpPr>
        <p:spPr/>
        <p:txBody>
          <a:bodyPr/>
          <a:lstStyle/>
          <a:p>
            <a:fld id="{E1600BB9-60F3-496E-8208-B8E11CD710F7}" type="slidenum">
              <a:rPr lang="en-US" smtClean="0"/>
              <a:t>8</a:t>
            </a:fld>
            <a:endParaRPr lang="en-US"/>
          </a:p>
        </p:txBody>
      </p:sp>
    </p:spTree>
    <p:extLst>
      <p:ext uri="{BB962C8B-B14F-4D97-AF65-F5344CB8AC3E}">
        <p14:creationId xmlns:p14="http://schemas.microsoft.com/office/powerpoint/2010/main" val="1124632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major issues that tend to arise in the process of conducting a research: Informed consent, respect for anonymity and confidentiality, respect for privacy and beneficence/ do not </a:t>
            </a:r>
            <a:r>
              <a:rPr lang="en-US" dirty="0" smtClean="0"/>
              <a:t>harm.</a:t>
            </a:r>
            <a:r>
              <a:rPr lang="en-US" baseline="0" dirty="0" smtClean="0"/>
              <a:t> </a:t>
            </a:r>
            <a:r>
              <a:rPr lang="en-US" dirty="0" smtClean="0"/>
              <a:t>It </a:t>
            </a:r>
            <a:r>
              <a:rPr lang="en-US" dirty="0"/>
              <a:t>is vital to adhere to ethical concerns because these norms promote the objectives of research which is to promote knowledge </a:t>
            </a:r>
            <a:r>
              <a:rPr lang="en-US" dirty="0" err="1"/>
              <a:t>btruth</a:t>
            </a:r>
            <a:r>
              <a:rPr lang="en-US" dirty="0"/>
              <a:t> and to avoid error. Further Norma support moral and social values such as the </a:t>
            </a:r>
            <a:r>
              <a:rPr lang="en-US" dirty="0" err="1"/>
              <a:t>principle.of</a:t>
            </a:r>
            <a:r>
              <a:rPr lang="en-US" dirty="0"/>
              <a:t> not harming others. </a:t>
            </a:r>
          </a:p>
        </p:txBody>
      </p:sp>
      <p:sp>
        <p:nvSpPr>
          <p:cNvPr id="4" name="Slide Number Placeholder 3"/>
          <p:cNvSpPr>
            <a:spLocks noGrp="1"/>
          </p:cNvSpPr>
          <p:nvPr>
            <p:ph type="sldNum" sz="quarter" idx="5"/>
          </p:nvPr>
        </p:nvSpPr>
        <p:spPr/>
        <p:txBody>
          <a:bodyPr/>
          <a:lstStyle/>
          <a:p>
            <a:fld id="{E1600BB9-60F3-496E-8208-B8E11CD710F7}" type="slidenum">
              <a:rPr lang="en-US" smtClean="0"/>
              <a:t>9</a:t>
            </a:fld>
            <a:endParaRPr lang="en-US"/>
          </a:p>
        </p:txBody>
      </p:sp>
    </p:spTree>
    <p:extLst>
      <p:ext uri="{BB962C8B-B14F-4D97-AF65-F5344CB8AC3E}">
        <p14:creationId xmlns:p14="http://schemas.microsoft.com/office/powerpoint/2010/main" val="11154116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Interviews are advantageous to use when conducting an interview because it is flexible, researchers are able to control the answers by asking yes or no questions, and a researcher will acquire mostly could completed answers to the question asked. However the downside of using interviews is that they are time consuming and there is the risk that the participants may give biased or incorrect information.</a:t>
            </a:r>
          </a:p>
        </p:txBody>
      </p:sp>
      <p:sp>
        <p:nvSpPr>
          <p:cNvPr id="4" name="Slide Number Placeholder 3"/>
          <p:cNvSpPr>
            <a:spLocks noGrp="1"/>
          </p:cNvSpPr>
          <p:nvPr>
            <p:ph type="sldNum" sz="quarter" idx="5"/>
          </p:nvPr>
        </p:nvSpPr>
        <p:spPr/>
        <p:txBody>
          <a:bodyPr/>
          <a:lstStyle/>
          <a:p>
            <a:fld id="{E1600BB9-60F3-496E-8208-B8E11CD710F7}" type="slidenum">
              <a:rPr lang="en-US" smtClean="0"/>
              <a:t>10</a:t>
            </a:fld>
            <a:endParaRPr lang="en-US"/>
          </a:p>
        </p:txBody>
      </p:sp>
    </p:spTree>
    <p:extLst>
      <p:ext uri="{BB962C8B-B14F-4D97-AF65-F5344CB8AC3E}">
        <p14:creationId xmlns:p14="http://schemas.microsoft.com/office/powerpoint/2010/main" val="1161101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Surveys help estimate customer satisfaction through collection of data of their experiences and perception. They provide data on people’s opinions and behavior which enables an organization to make crucial </a:t>
            </a:r>
            <a:r>
              <a:rPr lang="en-US" dirty="0" smtClean="0"/>
              <a:t>decisions. </a:t>
            </a:r>
            <a:r>
              <a:rPr lang="en-US" dirty="0"/>
              <a:t>Surveys are advantageous because they save on cost, the results are more accurate and they provide the characteristics of a large population</a:t>
            </a:r>
            <a:r>
              <a:rPr lang="en-US" dirty="0" smtClean="0"/>
              <a:t>. Surveys can be done online, on paper, through</a:t>
            </a:r>
            <a:r>
              <a:rPr lang="en-US" baseline="0" dirty="0" smtClean="0"/>
              <a:t> interviews and telephonic means</a:t>
            </a:r>
            <a:r>
              <a:rPr lang="en-US" dirty="0" smtClean="0"/>
              <a:t>. The information collected from surveys is general</a:t>
            </a:r>
            <a:r>
              <a:rPr lang="en-US" baseline="0" dirty="0" smtClean="0"/>
              <a:t> and indicates the perceptions and behaviors of a larger population. </a:t>
            </a:r>
            <a:endParaRPr lang="en-US" dirty="0"/>
          </a:p>
        </p:txBody>
      </p:sp>
      <p:sp>
        <p:nvSpPr>
          <p:cNvPr id="4" name="Slide Number Placeholder 3"/>
          <p:cNvSpPr>
            <a:spLocks noGrp="1"/>
          </p:cNvSpPr>
          <p:nvPr>
            <p:ph type="sldNum" sz="quarter" idx="5"/>
          </p:nvPr>
        </p:nvSpPr>
        <p:spPr/>
        <p:txBody>
          <a:bodyPr/>
          <a:lstStyle/>
          <a:p>
            <a:fld id="{E1600BB9-60F3-496E-8208-B8E11CD710F7}" type="slidenum">
              <a:rPr lang="en-US" smtClean="0"/>
              <a:t>11</a:t>
            </a:fld>
            <a:endParaRPr lang="en-US"/>
          </a:p>
        </p:txBody>
      </p:sp>
    </p:spTree>
    <p:extLst>
      <p:ext uri="{BB962C8B-B14F-4D97-AF65-F5344CB8AC3E}">
        <p14:creationId xmlns:p14="http://schemas.microsoft.com/office/powerpoint/2010/main" val="3068346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spcBef>
                <a:spcPts val="0"/>
              </a:spcBef>
              <a:spcAft>
                <a:spcPts val="0"/>
              </a:spcAft>
            </a:pPr>
            <a:r>
              <a:rPr lang="en-US" dirty="0" smtClean="0"/>
              <a:t>When</a:t>
            </a:r>
            <a:r>
              <a:rPr lang="en-US" baseline="0" dirty="0" smtClean="0"/>
              <a:t> collecting data on client satisfaction, the investigator must ask the right questions when conducting the research to get relevant and accurate research. </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Asking the right questions makes it easier to uncover the challenges that an organization is facing and to create solutions best suited to those challenges. Therefore questions such as with the recent interaction with our service team how satisfied or dissatisfied were you with the service. And, is there anything you would like the agency to improve on? asking question in the process of research is important as it allows</a:t>
            </a:r>
            <a:r>
              <a:rPr lang="en-US" sz="1200" baseline="0" dirty="0" smtClean="0">
                <a:effectLst/>
                <a:latin typeface="Calibri" panose="020F0502020204030204" pitchFamily="34" charset="0"/>
                <a:ea typeface="Calibri" panose="020F0502020204030204" pitchFamily="34" charset="0"/>
                <a:cs typeface="Times New Roman" panose="02020603050405020304" pitchFamily="18" charset="0"/>
              </a:rPr>
              <a:t> a challenge to be understood efficiently. </a:t>
            </a: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1600BB9-60F3-496E-8208-B8E11CD710F7}" type="slidenum">
              <a:rPr lang="en-US" smtClean="0"/>
              <a:t>12</a:t>
            </a:fld>
            <a:endParaRPr lang="en-US"/>
          </a:p>
        </p:txBody>
      </p:sp>
    </p:spTree>
    <p:extLst>
      <p:ext uri="{BB962C8B-B14F-4D97-AF65-F5344CB8AC3E}">
        <p14:creationId xmlns:p14="http://schemas.microsoft.com/office/powerpoint/2010/main" val="2154258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18" charset="0"/>
                <a:cs typeface="Times New Roman" panose="02020603050405020304" pitchFamily="18" charset="0"/>
              </a:rPr>
              <a:t>A customer satisfaction survey is a questionnaire designed to help organizations understand what client perceive about their brand, product or services. customer satisfaction score which contains yes or no questions. The Net Promoter Score which clients use to rate how likely they would recommend the service of the organization to friends. The customer effort score measure how much effort a client uses on a product or to solve an issue through customer support.</a:t>
            </a: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18" charset="0"/>
                <a:cs typeface="Times New Roman" panose="02020603050405020304" pitchFamily="18" charset="0"/>
              </a:rPr>
              <a:t>Finally, the milestone survey which helps an organization understand the overall experiences of a client from the interaction with the agency. </a:t>
            </a: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1600BB9-60F3-496E-8208-B8E11CD710F7}" type="slidenum">
              <a:rPr lang="en-US" smtClean="0"/>
              <a:t>13</a:t>
            </a:fld>
            <a:endParaRPr lang="en-US"/>
          </a:p>
        </p:txBody>
      </p:sp>
    </p:spTree>
    <p:extLst>
      <p:ext uri="{BB962C8B-B14F-4D97-AF65-F5344CB8AC3E}">
        <p14:creationId xmlns:p14="http://schemas.microsoft.com/office/powerpoint/2010/main" val="2792412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chemeClr val="tx2"/>
              </a:solidFill>
            </a:endParaRPr>
          </a:p>
        </p:txBody>
      </p:sp>
      <p:sp>
        <p:nvSpPr>
          <p:cNvPr id="4" name="Slide Number Placeholder 3"/>
          <p:cNvSpPr>
            <a:spLocks noGrp="1"/>
          </p:cNvSpPr>
          <p:nvPr>
            <p:ph type="sldNum" sz="quarter" idx="10"/>
          </p:nvPr>
        </p:nvSpPr>
        <p:spPr/>
        <p:txBody>
          <a:bodyPr/>
          <a:lstStyle/>
          <a:p>
            <a:fld id="{E1600BB9-60F3-496E-8208-B8E11CD710F7}" type="slidenum">
              <a:rPr lang="en-US" smtClean="0"/>
              <a:t>14</a:t>
            </a:fld>
            <a:endParaRPr lang="en-US"/>
          </a:p>
        </p:txBody>
      </p:sp>
    </p:spTree>
    <p:extLst>
      <p:ext uri="{BB962C8B-B14F-4D97-AF65-F5344CB8AC3E}">
        <p14:creationId xmlns:p14="http://schemas.microsoft.com/office/powerpoint/2010/main" val="1621123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5/10/2021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1656" y="609599"/>
            <a:ext cx="7750630" cy="5820230"/>
          </a:xfrm>
        </p:spPr>
        <p:txBody>
          <a:bodyPr>
            <a:noAutofit/>
          </a:bodyPr>
          <a:lstStyle/>
          <a:p>
            <a:pPr algn="ctr">
              <a:lnSpc>
                <a:spcPct val="200000"/>
              </a:lnSpc>
            </a:pPr>
            <a:r>
              <a:rPr lang="en-US" b="1" dirty="0" smtClean="0">
                <a:solidFill>
                  <a:schemeClr val="tx1"/>
                </a:solidFill>
              </a:rPr>
              <a:t>Presentation on Client </a:t>
            </a:r>
            <a:r>
              <a:rPr lang="en-US" b="1" dirty="0">
                <a:solidFill>
                  <a:schemeClr val="tx1"/>
                </a:solidFill>
              </a:rPr>
              <a:t>Satisfaction</a:t>
            </a:r>
            <a:r>
              <a:rPr lang="en-US" dirty="0">
                <a:solidFill>
                  <a:schemeClr val="tx1"/>
                </a:solidFill>
              </a:rPr>
              <a:t/>
            </a:r>
            <a:br>
              <a:rPr lang="en-US" dirty="0">
                <a:solidFill>
                  <a:schemeClr val="tx1"/>
                </a:solidFill>
              </a:rPr>
            </a:br>
            <a:r>
              <a:rPr lang="en-US" dirty="0" smtClean="0">
                <a:solidFill>
                  <a:schemeClr val="tx1"/>
                </a:solidFill>
              </a:rPr>
              <a:t>Student’s </a:t>
            </a:r>
            <a:r>
              <a:rPr lang="en-US" dirty="0">
                <a:solidFill>
                  <a:schemeClr val="tx1"/>
                </a:solidFill>
              </a:rPr>
              <a:t>Name</a:t>
            </a:r>
            <a:br>
              <a:rPr lang="en-US" dirty="0">
                <a:solidFill>
                  <a:schemeClr val="tx1"/>
                </a:solidFill>
              </a:rPr>
            </a:br>
            <a:r>
              <a:rPr lang="en-US" dirty="0" smtClean="0">
                <a:solidFill>
                  <a:schemeClr val="tx1"/>
                </a:solidFill>
              </a:rPr>
              <a:t>Institution </a:t>
            </a:r>
            <a:r>
              <a:rPr lang="en-US" dirty="0">
                <a:solidFill>
                  <a:schemeClr val="tx1"/>
                </a:solidFill>
              </a:rPr>
              <a:t>Affiliation </a:t>
            </a:r>
            <a:br>
              <a:rPr lang="en-US" dirty="0">
                <a:solidFill>
                  <a:schemeClr val="tx1"/>
                </a:solidFill>
              </a:rPr>
            </a:br>
            <a:r>
              <a:rPr lang="en-US" dirty="0" smtClean="0">
                <a:solidFill>
                  <a:schemeClr val="tx1"/>
                </a:solidFill>
              </a:rPr>
              <a:t>Course Name</a:t>
            </a:r>
            <a:r>
              <a:rPr lang="en-US" dirty="0">
                <a:solidFill>
                  <a:schemeClr val="tx1"/>
                </a:solidFill>
              </a:rPr>
              <a:t/>
            </a:r>
            <a:br>
              <a:rPr lang="en-US" dirty="0">
                <a:solidFill>
                  <a:schemeClr val="tx1"/>
                </a:solidFill>
              </a:rPr>
            </a:br>
            <a:r>
              <a:rPr lang="en-US" dirty="0">
                <a:solidFill>
                  <a:schemeClr val="tx1"/>
                </a:solidFill>
              </a:rPr>
              <a:t>Date</a:t>
            </a:r>
          </a:p>
        </p:txBody>
      </p:sp>
    </p:spTree>
    <p:extLst>
      <p:ext uri="{BB962C8B-B14F-4D97-AF65-F5344CB8AC3E}">
        <p14:creationId xmlns:p14="http://schemas.microsoft.com/office/powerpoint/2010/main" val="910805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3542" y="609600"/>
            <a:ext cx="6690459" cy="1320800"/>
          </a:xfrm>
        </p:spPr>
        <p:txBody>
          <a:bodyPr/>
          <a:lstStyle/>
          <a:p>
            <a:pPr algn="ctr"/>
            <a:r>
              <a:rPr lang="en-US" sz="6000" b="1" dirty="0">
                <a:solidFill>
                  <a:prstClr val="black"/>
                </a:solidFill>
                <a:latin typeface="Times New Roman" panose="02020603050405020304" pitchFamily="18" charset="0"/>
                <a:cs typeface="Times New Roman" panose="02020603050405020304" pitchFamily="18" charset="0"/>
              </a:rPr>
              <a:t>Client Satisfaction</a:t>
            </a:r>
            <a:endParaRPr lang="en-US" dirty="0"/>
          </a:p>
        </p:txBody>
      </p:sp>
      <p:pic>
        <p:nvPicPr>
          <p:cNvPr id="4" name="Content Placeholder 3"/>
          <p:cNvPicPr>
            <a:picLocks noGrp="1" noChangeAspect="1"/>
          </p:cNvPicPr>
          <p:nvPr>
            <p:ph idx="1"/>
          </p:nvPr>
        </p:nvPicPr>
        <p:blipFill>
          <a:blip r:embed="rId3"/>
          <a:stretch>
            <a:fillRect/>
          </a:stretch>
        </p:blipFill>
        <p:spPr>
          <a:xfrm>
            <a:off x="825994" y="2289377"/>
            <a:ext cx="3122742" cy="3881437"/>
          </a:xfrm>
          <a:prstGeom prst="rect">
            <a:avLst/>
          </a:prstGeom>
        </p:spPr>
      </p:pic>
      <p:pic>
        <p:nvPicPr>
          <p:cNvPr id="5" name="Picture 4"/>
          <p:cNvPicPr>
            <a:picLocks noChangeAspect="1"/>
          </p:cNvPicPr>
          <p:nvPr/>
        </p:nvPicPr>
        <p:blipFill>
          <a:blip r:embed="rId4"/>
          <a:stretch>
            <a:fillRect/>
          </a:stretch>
        </p:blipFill>
        <p:spPr>
          <a:xfrm>
            <a:off x="4800028" y="2289377"/>
            <a:ext cx="3261643" cy="4200508"/>
          </a:xfrm>
          <a:prstGeom prst="rect">
            <a:avLst/>
          </a:prstGeom>
        </p:spPr>
      </p:pic>
    </p:spTree>
    <p:extLst>
      <p:ext uri="{BB962C8B-B14F-4D97-AF65-F5344CB8AC3E}">
        <p14:creationId xmlns:p14="http://schemas.microsoft.com/office/powerpoint/2010/main" val="3074224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Definition of Customer Satisfaction</a:t>
            </a:r>
          </a:p>
        </p:txBody>
      </p:sp>
      <p:sp>
        <p:nvSpPr>
          <p:cNvPr id="3" name="Content Placeholder 2"/>
          <p:cNvSpPr>
            <a:spLocks noGrp="1"/>
          </p:cNvSpPr>
          <p:nvPr>
            <p:ph sz="half" idx="1"/>
          </p:nvPr>
        </p:nvSpPr>
        <p:spPr>
          <a:xfrm>
            <a:off x="677334" y="1300766"/>
            <a:ext cx="4184035" cy="4740595"/>
          </a:xfrm>
        </p:spPr>
        <p:txBody>
          <a:bodyPr>
            <a:normAutofit fontScale="92500" lnSpcReduction="20000"/>
          </a:bodyPr>
          <a:lstStyle/>
          <a:p>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Customer satisfaction is the measurement which determines how happy consumers are with an organizations products or services. </a:t>
            </a:r>
          </a:p>
          <a:p>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Information collected using methods such as ratings and surveys from clients reveals how customers perceive the services or products of an organization. </a:t>
            </a:r>
          </a:p>
          <a:p>
            <a:r>
              <a:rPr lang="en-US" sz="2400" dirty="0">
                <a:latin typeface="Times New Roman" panose="02020603050405020304" pitchFamily="18" charset="0"/>
                <a:cs typeface="Times New Roman" panose="02020603050405020304" pitchFamily="18" charset="0"/>
              </a:rPr>
              <a:t>Customer satisfaction can also be a clients overall experience, the experience either falls short, meets or exceeds the expectation of the client. </a:t>
            </a:r>
          </a:p>
        </p:txBody>
      </p:sp>
      <p:pic>
        <p:nvPicPr>
          <p:cNvPr id="6" name="Content Placeholder 5"/>
          <p:cNvPicPr>
            <a:picLocks noGrp="1" noChangeAspect="1"/>
          </p:cNvPicPr>
          <p:nvPr>
            <p:ph sz="half" idx="2"/>
          </p:nvPr>
        </p:nvPicPr>
        <p:blipFill>
          <a:blip r:embed="rId3"/>
          <a:stretch>
            <a:fillRect/>
          </a:stretch>
        </p:blipFill>
        <p:spPr>
          <a:xfrm>
            <a:off x="4861370" y="1532586"/>
            <a:ext cx="3630168" cy="4508775"/>
          </a:xfrm>
          <a:prstGeom prst="rect">
            <a:avLst/>
          </a:prstGeom>
        </p:spPr>
      </p:pic>
    </p:spTree>
    <p:extLst>
      <p:ext uri="{BB962C8B-B14F-4D97-AF65-F5344CB8AC3E}">
        <p14:creationId xmlns:p14="http://schemas.microsoft.com/office/powerpoint/2010/main" val="2940051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68440"/>
          </a:xfrm>
        </p:spPr>
        <p:txBody>
          <a:bodyPr>
            <a:normAutofit/>
          </a:bodyPr>
          <a:lstStyle/>
          <a:p>
            <a:pPr algn="ctr"/>
            <a:r>
              <a:rPr lang="en-US" sz="4000" b="1" dirty="0">
                <a:solidFill>
                  <a:schemeClr val="tx1"/>
                </a:solidFill>
                <a:latin typeface="Times New Roman" panose="02020603050405020304" pitchFamily="18" charset="0"/>
                <a:cs typeface="Times New Roman" panose="02020603050405020304" pitchFamily="18" charset="0"/>
              </a:rPr>
              <a:t>Importance of Client Satisfaction</a:t>
            </a:r>
          </a:p>
        </p:txBody>
      </p:sp>
      <p:sp>
        <p:nvSpPr>
          <p:cNvPr id="3" name="Content Placeholder 2"/>
          <p:cNvSpPr>
            <a:spLocks noGrp="1"/>
          </p:cNvSpPr>
          <p:nvPr>
            <p:ph sz="half" idx="1"/>
          </p:nvPr>
        </p:nvSpPr>
        <p:spPr>
          <a:xfrm>
            <a:off x="677334" y="1378040"/>
            <a:ext cx="4184035" cy="5318974"/>
          </a:xfrm>
        </p:spPr>
        <p:txBody>
          <a:bodyPr>
            <a:normAutofit fontScale="92500" lnSpcReduction="20000"/>
          </a:bodyPr>
          <a:lstStyle/>
          <a:p>
            <a:pPr lvl="0">
              <a:buClr>
                <a:srgbClr val="90C226"/>
              </a:buClr>
            </a:pPr>
            <a:r>
              <a:rPr lang="en-US" sz="2400" dirty="0">
                <a:solidFill>
                  <a:prstClr val="black"/>
                </a:solidFill>
                <a:latin typeface="Times New Roman" panose="02020603050405020304" pitchFamily="18" charset="0"/>
                <a:cs typeface="Times New Roman" panose="02020603050405020304" pitchFamily="18" charset="0"/>
              </a:rPr>
              <a:t>Customer satisfaction and loyalty is associated with the success of a business (</a:t>
            </a:r>
            <a:r>
              <a:rPr lang="en-US" sz="2400" dirty="0" err="1">
                <a:solidFill>
                  <a:prstClr val="black"/>
                </a:solidFill>
                <a:latin typeface="Times New Roman" panose="02020603050405020304" pitchFamily="18" charset="0"/>
                <a:cs typeface="Times New Roman" panose="02020603050405020304" pitchFamily="18" charset="0"/>
              </a:rPr>
              <a:t>Khadka</a:t>
            </a:r>
            <a:r>
              <a:rPr lang="en-US" sz="2400" dirty="0">
                <a:solidFill>
                  <a:prstClr val="black"/>
                </a:solidFill>
                <a:latin typeface="Times New Roman" panose="02020603050405020304" pitchFamily="18" charset="0"/>
                <a:cs typeface="Times New Roman" panose="02020603050405020304" pitchFamily="18" charset="0"/>
              </a:rPr>
              <a:t> &amp;</a:t>
            </a:r>
            <a:r>
              <a:rPr lang="en-US" sz="2400" dirty="0" err="1">
                <a:solidFill>
                  <a:prstClr val="black"/>
                </a:solidFill>
                <a:latin typeface="Times New Roman" panose="02020603050405020304" pitchFamily="18" charset="0"/>
                <a:cs typeface="Times New Roman" panose="02020603050405020304" pitchFamily="18" charset="0"/>
              </a:rPr>
              <a:t>Maharjan</a:t>
            </a:r>
            <a:r>
              <a:rPr lang="en-US" sz="2400" dirty="0">
                <a:solidFill>
                  <a:prstClr val="black"/>
                </a:solidFill>
                <a:latin typeface="Times New Roman" panose="02020603050405020304" pitchFamily="18" charset="0"/>
                <a:cs typeface="Times New Roman" panose="02020603050405020304" pitchFamily="18" charset="0"/>
              </a:rPr>
              <a:t>, 2017).</a:t>
            </a:r>
          </a:p>
          <a:p>
            <a:pPr lvl="0">
              <a:buClr>
                <a:srgbClr val="90C226"/>
              </a:buClr>
            </a:pPr>
            <a:r>
              <a:rPr lang="en-US" sz="2400" dirty="0">
                <a:solidFill>
                  <a:prstClr val="black"/>
                </a:solidFill>
                <a:latin typeface="Times New Roman" panose="02020603050405020304" pitchFamily="18" charset="0"/>
                <a:cs typeface="Times New Roman" panose="02020603050405020304" pitchFamily="18" charset="0"/>
              </a:rPr>
              <a:t>This information is vital as it helps organization identify their weaknesses and areas that need improvement. </a:t>
            </a:r>
          </a:p>
          <a:p>
            <a:pPr lvl="0">
              <a:buClr>
                <a:srgbClr val="90C226"/>
              </a:buClr>
            </a:pPr>
            <a:r>
              <a:rPr lang="en-US" sz="24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Consumer satisfaction information is used to measure customer loyalty and retention </a:t>
            </a:r>
          </a:p>
          <a:p>
            <a:pPr lvl="0">
              <a:buClr>
                <a:srgbClr val="90C226"/>
              </a:buClr>
            </a:pPr>
            <a:r>
              <a:rPr lang="en-US" sz="24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Enables a business to pick out unhappy clients. Helps to reduce customer loss</a:t>
            </a:r>
          </a:p>
          <a:p>
            <a:pPr lvl="0">
              <a:buClr>
                <a:srgbClr val="90C226"/>
              </a:buClr>
            </a:pPr>
            <a:r>
              <a:rPr lang="en-US" sz="24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Prevents association of a brand   with negativity instead popularizing it. </a:t>
            </a:r>
          </a:p>
          <a:p>
            <a:endParaRPr lang="en-US" dirty="0"/>
          </a:p>
        </p:txBody>
      </p:sp>
      <p:pic>
        <p:nvPicPr>
          <p:cNvPr id="6" name="Content Placeholder 5"/>
          <p:cNvPicPr>
            <a:picLocks noGrp="1" noChangeAspect="1"/>
          </p:cNvPicPr>
          <p:nvPr>
            <p:ph sz="half" idx="2"/>
          </p:nvPr>
        </p:nvPicPr>
        <p:blipFill>
          <a:blip r:embed="rId3"/>
          <a:stretch>
            <a:fillRect/>
          </a:stretch>
        </p:blipFill>
        <p:spPr>
          <a:xfrm>
            <a:off x="4861370" y="1700011"/>
            <a:ext cx="4900816" cy="4584879"/>
          </a:xfrm>
          <a:prstGeom prst="rect">
            <a:avLst/>
          </a:prstGeom>
        </p:spPr>
      </p:pic>
    </p:spTree>
    <p:extLst>
      <p:ext uri="{BB962C8B-B14F-4D97-AF65-F5344CB8AC3E}">
        <p14:creationId xmlns:p14="http://schemas.microsoft.com/office/powerpoint/2010/main" val="4238207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07076"/>
          </a:xfrm>
        </p:spPr>
        <p:txBody>
          <a:bodyPr>
            <a:normAutofit fontScale="90000"/>
          </a:bodyPr>
          <a:lstStyle/>
          <a:p>
            <a:r>
              <a:rPr lang="en-US" sz="4000" b="1" dirty="0">
                <a:solidFill>
                  <a:schemeClr val="tx1"/>
                </a:solidFill>
                <a:latin typeface="Times New Roman" panose="02020603050405020304" pitchFamily="18" charset="0"/>
                <a:cs typeface="Times New Roman" panose="02020603050405020304" pitchFamily="18" charset="0"/>
              </a:rPr>
              <a:t>Ways to Improve Customer Satisfaction</a:t>
            </a:r>
          </a:p>
        </p:txBody>
      </p:sp>
      <p:pic>
        <p:nvPicPr>
          <p:cNvPr id="5" name="Content Placeholder 4"/>
          <p:cNvPicPr>
            <a:picLocks noGrp="1" noChangeAspect="1"/>
          </p:cNvPicPr>
          <p:nvPr>
            <p:ph sz="half" idx="1"/>
          </p:nvPr>
        </p:nvPicPr>
        <p:blipFill>
          <a:blip r:embed="rId3"/>
          <a:stretch>
            <a:fillRect/>
          </a:stretch>
        </p:blipFill>
        <p:spPr>
          <a:xfrm>
            <a:off x="658275" y="1828801"/>
            <a:ext cx="3694784" cy="4212562"/>
          </a:xfrm>
          <a:prstGeom prst="rect">
            <a:avLst/>
          </a:prstGeom>
        </p:spPr>
      </p:pic>
      <p:sp>
        <p:nvSpPr>
          <p:cNvPr id="4" name="Content Placeholder 3"/>
          <p:cNvSpPr>
            <a:spLocks noGrp="1"/>
          </p:cNvSpPr>
          <p:nvPr>
            <p:ph sz="half" idx="2"/>
          </p:nvPr>
        </p:nvSpPr>
        <p:spPr>
          <a:xfrm>
            <a:off x="4481848" y="1725769"/>
            <a:ext cx="4792156" cy="4636394"/>
          </a:xfrm>
        </p:spPr>
        <p:txBody>
          <a:bodyPr>
            <a:normAutofit/>
          </a:bodyPr>
          <a:lstStyle/>
          <a:p>
            <a:pPr marL="0" indent="457200">
              <a:spcBef>
                <a:spcPts val="0"/>
              </a:spcBef>
            </a:pPr>
            <a:r>
              <a:rPr lang="en-US" sz="2400" dirty="0">
                <a:latin typeface="Times New Roman" panose="02020603050405020304" pitchFamily="18" charset="0"/>
                <a:ea typeface="Calibri" panose="020F0502020204030204" pitchFamily="34" charset="0"/>
                <a:cs typeface="Times New Roman" panose="02020603050405020304" pitchFamily="18" charset="0"/>
              </a:rPr>
              <a:t>There are various ways an organization can improve its customer satisfaction; </a:t>
            </a:r>
          </a:p>
          <a:p>
            <a:pPr marL="0" indent="457200">
              <a:spcBef>
                <a:spcPts val="0"/>
              </a:spcBef>
            </a:pPr>
            <a:r>
              <a:rPr lang="en-US" sz="2400" dirty="0">
                <a:latin typeface="Times New Roman" panose="02020603050405020304" pitchFamily="18" charset="0"/>
                <a:ea typeface="Calibri" panose="020F0502020204030204" pitchFamily="34" charset="0"/>
                <a:cs typeface="Times New Roman" panose="02020603050405020304" pitchFamily="18" charset="0"/>
              </a:rPr>
              <a:t>Listening to customers will inform the organization of what the client wants or needs. </a:t>
            </a:r>
          </a:p>
          <a:p>
            <a:pPr marL="0" indent="457200">
              <a:spcBef>
                <a:spcPts val="0"/>
              </a:spcBef>
            </a:pPr>
            <a:r>
              <a:rPr lang="en-US" sz="2400" dirty="0">
                <a:latin typeface="Times New Roman" panose="02020603050405020304" pitchFamily="18" charset="0"/>
                <a:ea typeface="Calibri" panose="020F0502020204030204" pitchFamily="34" charset="0"/>
                <a:cs typeface="Times New Roman" panose="02020603050405020304" pitchFamily="18" charset="0"/>
              </a:rPr>
              <a:t>Reaching out to clients to ask about their experiences. </a:t>
            </a:r>
          </a:p>
          <a:p>
            <a:pPr marL="0" indent="457200">
              <a:spcBef>
                <a:spcPts val="0"/>
              </a:spcBef>
            </a:pPr>
            <a:r>
              <a:rPr lang="en-US" sz="2400" dirty="0">
                <a:latin typeface="Times New Roman" panose="02020603050405020304" pitchFamily="18" charset="0"/>
                <a:ea typeface="Calibri" panose="020F0502020204030204" pitchFamily="34" charset="0"/>
                <a:cs typeface="Times New Roman" panose="02020603050405020304" pitchFamily="18" charset="0"/>
              </a:rPr>
              <a:t>Infusing honesty and transparency in business to build clients trust </a:t>
            </a:r>
          </a:p>
          <a:p>
            <a:pPr marL="0" indent="457200">
              <a:spcBef>
                <a:spcPts val="0"/>
              </a:spcBef>
            </a:pPr>
            <a:r>
              <a:rPr lang="en-US" sz="2400" dirty="0">
                <a:latin typeface="Times New Roman" panose="02020603050405020304" pitchFamily="18" charset="0"/>
                <a:ea typeface="Calibri" panose="020F0502020204030204" pitchFamily="34" charset="0"/>
                <a:cs typeface="Times New Roman" panose="02020603050405020304" pitchFamily="18" charset="0"/>
              </a:rPr>
              <a:t>Understanding clients needs</a:t>
            </a:r>
          </a:p>
          <a:p>
            <a:endParaRPr lang="en-US" dirty="0"/>
          </a:p>
        </p:txBody>
      </p:sp>
    </p:spTree>
    <p:extLst>
      <p:ext uri="{BB962C8B-B14F-4D97-AF65-F5344CB8AC3E}">
        <p14:creationId xmlns:p14="http://schemas.microsoft.com/office/powerpoint/2010/main" val="54984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639" y="218941"/>
            <a:ext cx="4855335" cy="927279"/>
          </a:xfrm>
        </p:spPr>
        <p:txBody>
          <a:bodyPr>
            <a:normAutofit/>
          </a:bodyPr>
          <a:lstStyle/>
          <a:p>
            <a:pPr algn="ctr"/>
            <a:r>
              <a:rPr lang="en-US" sz="3600" b="1" dirty="0">
                <a:solidFill>
                  <a:schemeClr val="tx1"/>
                </a:solidFill>
                <a:latin typeface="Times New Roman" panose="02020603050405020304" pitchFamily="18" charset="0"/>
                <a:cs typeface="Times New Roman" panose="02020603050405020304" pitchFamily="18" charset="0"/>
              </a:rPr>
              <a:t>Quantitative Methods</a:t>
            </a:r>
          </a:p>
        </p:txBody>
      </p:sp>
      <p:pic>
        <p:nvPicPr>
          <p:cNvPr id="5" name="Content Placeholder 4"/>
          <p:cNvPicPr>
            <a:picLocks noGrp="1" noChangeAspect="1"/>
          </p:cNvPicPr>
          <p:nvPr>
            <p:ph idx="1"/>
          </p:nvPr>
        </p:nvPicPr>
        <p:blipFill>
          <a:blip r:embed="rId3"/>
          <a:stretch>
            <a:fillRect/>
          </a:stretch>
        </p:blipFill>
        <p:spPr>
          <a:xfrm>
            <a:off x="5112913" y="1326524"/>
            <a:ext cx="4275786" cy="4572000"/>
          </a:xfrm>
          <a:prstGeom prst="rect">
            <a:avLst/>
          </a:prstGeom>
        </p:spPr>
      </p:pic>
      <p:sp>
        <p:nvSpPr>
          <p:cNvPr id="4" name="Text Placeholder 3"/>
          <p:cNvSpPr>
            <a:spLocks noGrp="1"/>
          </p:cNvSpPr>
          <p:nvPr>
            <p:ph type="body" sz="half" idx="2"/>
          </p:nvPr>
        </p:nvSpPr>
        <p:spPr>
          <a:xfrm>
            <a:off x="677333" y="1146220"/>
            <a:ext cx="4435579" cy="4971245"/>
          </a:xfrm>
        </p:spPr>
        <p:txBody>
          <a:bodyPr>
            <a:normAutofit fontScale="92500" lnSpcReduction="10000"/>
          </a:bodyPr>
          <a:lstStyle/>
          <a:p>
            <a:r>
              <a:rPr lang="en-US" sz="2000" dirty="0">
                <a:latin typeface="Times New Roman" panose="02020603050405020304" pitchFamily="18" charset="0"/>
                <a:ea typeface="Calibri" panose="020F0502020204030204" pitchFamily="34" charset="0"/>
                <a:cs typeface="Times New Roman" panose="02020603050405020304" pitchFamily="18" charset="0"/>
              </a:rPr>
              <a:t>Quantitative method focuses on the numerical aspect of data collection.</a:t>
            </a:r>
          </a:p>
          <a:p>
            <a:r>
              <a:rPr lang="en-US" sz="2000" dirty="0">
                <a:latin typeface="Times New Roman" panose="02020603050405020304" pitchFamily="18" charset="0"/>
                <a:ea typeface="Calibri" panose="020F0502020204030204" pitchFamily="34" charset="0"/>
                <a:cs typeface="Times New Roman" panose="02020603050405020304" pitchFamily="18" charset="0"/>
              </a:rPr>
              <a:t>It involves collecting data through surveys, questionnaires or polls. </a:t>
            </a:r>
          </a:p>
          <a:p>
            <a:r>
              <a:rPr lang="en-US" sz="2000" dirty="0">
                <a:latin typeface="Times New Roman" panose="02020603050405020304" pitchFamily="18" charset="0"/>
                <a:ea typeface="Calibri" panose="020F0502020204030204" pitchFamily="34" charset="0"/>
                <a:cs typeface="Times New Roman" panose="02020603050405020304" pitchFamily="18" charset="0"/>
              </a:rPr>
              <a:t>Quantitative studies provides information from a sample group which is a representation of the larger population (</a:t>
            </a:r>
            <a:r>
              <a:rPr lang="en-US" sz="2000" dirty="0" err="1">
                <a:latin typeface="Times New Roman" panose="02020603050405020304" pitchFamily="18" charset="0"/>
                <a:ea typeface="Calibri" panose="020F0502020204030204" pitchFamily="34" charset="0"/>
                <a:cs typeface="Times New Roman" panose="02020603050405020304" pitchFamily="18" charset="0"/>
              </a:rPr>
              <a:t>Yegidis</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Weinbach</a:t>
            </a:r>
            <a:r>
              <a:rPr lang="en-US" sz="2000" dirty="0">
                <a:latin typeface="Times New Roman" panose="02020603050405020304" pitchFamily="18" charset="0"/>
                <a:ea typeface="Calibri" panose="020F0502020204030204" pitchFamily="34" charset="0"/>
                <a:cs typeface="Times New Roman" panose="02020603050405020304" pitchFamily="18" charset="0"/>
              </a:rPr>
              <a:t>, &amp; Myers, 2012).</a:t>
            </a:r>
          </a:p>
          <a:p>
            <a:r>
              <a:rPr lang="en-US" sz="2000" dirty="0">
                <a:latin typeface="Times New Roman" panose="02020603050405020304" pitchFamily="18" charset="0"/>
                <a:ea typeface="Calibri" panose="020F0502020204030204" pitchFamily="34" charset="0"/>
                <a:cs typeface="Times New Roman" panose="02020603050405020304" pitchFamily="18" charset="0"/>
              </a:rPr>
              <a:t>Pre-existing statistical data can be manipulated by use of computational techniques to get information. </a:t>
            </a:r>
          </a:p>
          <a:p>
            <a:pPr>
              <a:spcBef>
                <a:spcPts val="0"/>
              </a:spcBef>
            </a:pPr>
            <a:r>
              <a:rPr lang="en-US" sz="2000" dirty="0">
                <a:latin typeface="Times New Roman" panose="02020603050405020304" pitchFamily="18" charset="0"/>
                <a:ea typeface="Calibri" panose="020F0502020204030204" pitchFamily="34" charset="0"/>
                <a:cs typeface="Times New Roman" panose="02020603050405020304" pitchFamily="18" charset="0"/>
              </a:rPr>
              <a:t>Interviews, surveys and questionnaires and observations are the most popular quantitative methods to use to collect information regarding customer satisfaction.</a:t>
            </a:r>
          </a:p>
          <a:p>
            <a:pPr>
              <a:spcBef>
                <a:spcPts val="0"/>
              </a:spcBef>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15110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1" dirty="0">
                <a:solidFill>
                  <a:schemeClr val="tx1"/>
                </a:solidFill>
                <a:latin typeface="Times New Roman" panose="02020603050405020304" pitchFamily="18" charset="0"/>
                <a:cs typeface="Times New Roman" panose="02020603050405020304" pitchFamily="18" charset="0"/>
              </a:rPr>
              <a:t>Quantitative Methods</a:t>
            </a:r>
          </a:p>
        </p:txBody>
      </p:sp>
      <p:sp>
        <p:nvSpPr>
          <p:cNvPr id="3" name="Text Placeholder 2"/>
          <p:cNvSpPr>
            <a:spLocks noGrp="1"/>
          </p:cNvSpPr>
          <p:nvPr>
            <p:ph type="body" idx="1"/>
          </p:nvPr>
        </p:nvSpPr>
        <p:spPr>
          <a:xfrm>
            <a:off x="675745" y="1339403"/>
            <a:ext cx="4185623" cy="437882"/>
          </a:xfrm>
        </p:spPr>
        <p:txBody>
          <a:bodyPr/>
          <a:lstStyle/>
          <a:p>
            <a:r>
              <a:rPr lang="en-US" sz="2800" b="1" dirty="0">
                <a:latin typeface="Times New Roman" panose="02020603050405020304" pitchFamily="18" charset="0"/>
                <a:cs typeface="Times New Roman" panose="02020603050405020304" pitchFamily="18" charset="0"/>
              </a:rPr>
              <a:t>Advantages</a:t>
            </a:r>
            <a:r>
              <a:rPr lang="en-US" dirty="0"/>
              <a:t> </a:t>
            </a:r>
          </a:p>
        </p:txBody>
      </p:sp>
      <p:sp>
        <p:nvSpPr>
          <p:cNvPr id="4" name="Content Placeholder 3"/>
          <p:cNvSpPr>
            <a:spLocks noGrp="1"/>
          </p:cNvSpPr>
          <p:nvPr>
            <p:ph sz="half" idx="2"/>
          </p:nvPr>
        </p:nvSpPr>
        <p:spPr>
          <a:xfrm>
            <a:off x="675745" y="1930400"/>
            <a:ext cx="4185623" cy="4444641"/>
          </a:xfrm>
        </p:spPr>
        <p:txBody>
          <a:bodyPr>
            <a:noAutofit/>
          </a:bodyPr>
          <a:lstStyle/>
          <a:p>
            <a:r>
              <a:rPr lang="en-US" sz="2000" dirty="0">
                <a:latin typeface="Times New Roman" panose="02020603050405020304" pitchFamily="18" charset="0"/>
                <a:cs typeface="Times New Roman" panose="02020603050405020304" pitchFamily="18" charset="0"/>
              </a:rPr>
              <a:t>Saves on time and resources  (</a:t>
            </a:r>
            <a:r>
              <a:rPr lang="en-US" sz="2000" dirty="0" err="1">
                <a:latin typeface="Times New Roman" panose="02020603050405020304" pitchFamily="18" charset="0"/>
                <a:cs typeface="Times New Roman" panose="02020603050405020304" pitchFamily="18" charset="0"/>
              </a:rPr>
              <a:t>Bryman</a:t>
            </a:r>
            <a:r>
              <a:rPr lang="en-US" sz="2000" dirty="0">
                <a:latin typeface="Times New Roman" panose="02020603050405020304" pitchFamily="18" charset="0"/>
                <a:cs typeface="Times New Roman" panose="02020603050405020304" pitchFamily="18" charset="0"/>
              </a:rPr>
              <a:t>, 2001). This is because it is scientific in nature dealing with facts, numbers and figures.  </a:t>
            </a:r>
          </a:p>
          <a:p>
            <a:r>
              <a:rPr lang="en-US" sz="2000" dirty="0">
                <a:latin typeface="Times New Roman" panose="02020603050405020304" pitchFamily="18" charset="0"/>
                <a:cs typeface="Times New Roman" panose="02020603050405020304" pitchFamily="18" charset="0"/>
              </a:rPr>
              <a:t>The data collected from a small sample group is reflective of the wider population ( </a:t>
            </a:r>
            <a:r>
              <a:rPr lang="en-US" sz="2000" dirty="0" err="1">
                <a:latin typeface="Times New Roman" panose="02020603050405020304" pitchFamily="18" charset="0"/>
                <a:cs typeface="Times New Roman" panose="02020603050405020304" pitchFamily="18" charset="0"/>
              </a:rPr>
              <a:t>Eyisi</a:t>
            </a:r>
            <a:r>
              <a:rPr lang="en-US" sz="2000" dirty="0">
                <a:latin typeface="Times New Roman" panose="02020603050405020304" pitchFamily="18" charset="0"/>
                <a:cs typeface="Times New Roman" panose="02020603050405020304" pitchFamily="18" charset="0"/>
              </a:rPr>
              <a:t>, 2006)</a:t>
            </a:r>
          </a:p>
          <a:p>
            <a:r>
              <a:rPr lang="en-US" sz="2000" dirty="0">
                <a:latin typeface="Times New Roman" panose="02020603050405020304" pitchFamily="18" charset="0"/>
                <a:cs typeface="Times New Roman" panose="02020603050405020304" pitchFamily="18" charset="0"/>
              </a:rPr>
              <a:t>Has clear objectives and guidelines hence, can be repeated any other time. </a:t>
            </a:r>
          </a:p>
          <a:p>
            <a:r>
              <a:rPr lang="en-US" sz="2000" dirty="0">
                <a:latin typeface="Times New Roman" panose="02020603050405020304" pitchFamily="18" charset="0"/>
                <a:cs typeface="Times New Roman" panose="02020603050405020304" pitchFamily="18" charset="0"/>
              </a:rPr>
              <a:t>The objectivity of the researcher will not be compromised (</a:t>
            </a:r>
            <a:r>
              <a:rPr lang="en-US" sz="2000" dirty="0" err="1">
                <a:latin typeface="Times New Roman" panose="02020603050405020304" pitchFamily="18" charset="0"/>
                <a:cs typeface="Times New Roman" panose="02020603050405020304" pitchFamily="18" charset="0"/>
              </a:rPr>
              <a:t>Eyisi</a:t>
            </a:r>
            <a:r>
              <a:rPr lang="en-US" sz="2000" dirty="0">
                <a:latin typeface="Times New Roman" panose="02020603050405020304" pitchFamily="18" charset="0"/>
                <a:cs typeface="Times New Roman" panose="02020603050405020304" pitchFamily="18" charset="0"/>
              </a:rPr>
              <a:t>, 2006)</a:t>
            </a:r>
          </a:p>
        </p:txBody>
      </p:sp>
      <p:sp>
        <p:nvSpPr>
          <p:cNvPr id="5" name="Text Placeholder 4"/>
          <p:cNvSpPr>
            <a:spLocks noGrp="1"/>
          </p:cNvSpPr>
          <p:nvPr>
            <p:ph type="body" sz="quarter" idx="3"/>
          </p:nvPr>
        </p:nvSpPr>
        <p:spPr>
          <a:xfrm>
            <a:off x="5088383" y="1339403"/>
            <a:ext cx="4185618" cy="590997"/>
          </a:xfrm>
        </p:spPr>
        <p:txBody>
          <a:bodyPr/>
          <a:lstStyle/>
          <a:p>
            <a:r>
              <a:rPr lang="en-US" sz="2800" b="1" dirty="0">
                <a:latin typeface="Times New Roman" panose="02020603050405020304" pitchFamily="18" charset="0"/>
                <a:cs typeface="Times New Roman" panose="02020603050405020304" pitchFamily="18" charset="0"/>
              </a:rPr>
              <a:t>Disadvantages</a:t>
            </a:r>
          </a:p>
        </p:txBody>
      </p:sp>
      <p:sp>
        <p:nvSpPr>
          <p:cNvPr id="6" name="Content Placeholder 5"/>
          <p:cNvSpPr>
            <a:spLocks noGrp="1"/>
          </p:cNvSpPr>
          <p:nvPr>
            <p:ph sz="quarter" idx="4"/>
          </p:nvPr>
        </p:nvSpPr>
        <p:spPr>
          <a:xfrm>
            <a:off x="5088384" y="2073499"/>
            <a:ext cx="4185617" cy="3967863"/>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Objectivity can also be a weakness as researcher will fail to get in-depth analysis of research group. </a:t>
            </a:r>
          </a:p>
          <a:p>
            <a:pPr marL="0" indent="0">
              <a:buNone/>
            </a:pPr>
            <a:r>
              <a:rPr lang="en-US" sz="2000" dirty="0">
                <a:latin typeface="Times New Roman" panose="02020603050405020304" pitchFamily="18" charset="0"/>
                <a:cs typeface="Times New Roman" panose="02020603050405020304" pitchFamily="18" charset="0"/>
              </a:rPr>
              <a:t>It is non flexible as it follows a particular structure</a:t>
            </a:r>
          </a:p>
          <a:p>
            <a:pPr marL="0" indent="0">
              <a:buNone/>
            </a:pPr>
            <a:r>
              <a:rPr lang="en-US" sz="2000" dirty="0">
                <a:latin typeface="Times New Roman" panose="02020603050405020304" pitchFamily="18" charset="0"/>
                <a:cs typeface="Times New Roman" panose="02020603050405020304" pitchFamily="18" charset="0"/>
              </a:rPr>
              <a:t>It does not encourage or require innovative and critical thinking (De </a:t>
            </a:r>
            <a:r>
              <a:rPr lang="en-US" sz="2000" dirty="0" err="1">
                <a:latin typeface="Times New Roman" panose="02020603050405020304" pitchFamily="18" charset="0"/>
                <a:cs typeface="Times New Roman" panose="02020603050405020304" pitchFamily="18" charset="0"/>
              </a:rPr>
              <a:t>Vaus</a:t>
            </a:r>
            <a:r>
              <a:rPr lang="en-US" sz="2000" dirty="0">
                <a:latin typeface="Times New Roman" panose="02020603050405020304" pitchFamily="18" charset="0"/>
                <a:cs typeface="Times New Roman" panose="02020603050405020304" pitchFamily="18" charset="0"/>
              </a:rPr>
              <a:t>, 2019)</a:t>
            </a:r>
          </a:p>
        </p:txBody>
      </p:sp>
    </p:spTree>
    <p:extLst>
      <p:ext uri="{BB962C8B-B14F-4D97-AF65-F5344CB8AC3E}">
        <p14:creationId xmlns:p14="http://schemas.microsoft.com/office/powerpoint/2010/main" val="2565644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941" y="17172"/>
            <a:ext cx="8596668" cy="1320800"/>
          </a:xfrm>
        </p:spPr>
        <p:txBody>
          <a:bodyPr>
            <a:normAutofit/>
          </a:bodyPr>
          <a:lstStyle/>
          <a:p>
            <a:pPr algn="ctr"/>
            <a:r>
              <a:rPr lang="en-US" sz="4000" b="1" dirty="0">
                <a:solidFill>
                  <a:schemeClr val="tx1"/>
                </a:solidFill>
                <a:latin typeface="Times New Roman" panose="02020603050405020304" pitchFamily="18" charset="0"/>
                <a:cs typeface="Times New Roman" panose="02020603050405020304" pitchFamily="18" charset="0"/>
              </a:rPr>
              <a:t>Cross-Sectional Study Design</a:t>
            </a:r>
            <a:r>
              <a:rPr lang="en-US" sz="4000" b="1" dirty="0">
                <a:latin typeface="Times New Roman" panose="02020603050405020304" pitchFamily="18" charset="0"/>
                <a:cs typeface="Times New Roman" panose="02020603050405020304" pitchFamily="18" charset="0"/>
              </a:rPr>
              <a:t> </a:t>
            </a:r>
          </a:p>
        </p:txBody>
      </p:sp>
      <p:sp>
        <p:nvSpPr>
          <p:cNvPr id="3" name="Text Placeholder 2"/>
          <p:cNvSpPr>
            <a:spLocks noGrp="1"/>
          </p:cNvSpPr>
          <p:nvPr>
            <p:ph type="body" idx="1"/>
          </p:nvPr>
        </p:nvSpPr>
        <p:spPr>
          <a:xfrm>
            <a:off x="675745" y="1287887"/>
            <a:ext cx="4185623" cy="605307"/>
          </a:xfrm>
        </p:spPr>
        <p:txBody>
          <a:bodyPr/>
          <a:lstStyle/>
          <a:p>
            <a:pPr algn="ctr"/>
            <a:r>
              <a:rPr lang="en-US" sz="3200" b="1" dirty="0">
                <a:latin typeface="Times New Roman" panose="02020603050405020304" pitchFamily="18" charset="0"/>
                <a:cs typeface="Times New Roman" panose="02020603050405020304" pitchFamily="18" charset="0"/>
              </a:rPr>
              <a:t>Definition</a:t>
            </a:r>
          </a:p>
        </p:txBody>
      </p:sp>
      <p:sp>
        <p:nvSpPr>
          <p:cNvPr id="4" name="Content Placeholder 3"/>
          <p:cNvSpPr>
            <a:spLocks noGrp="1"/>
          </p:cNvSpPr>
          <p:nvPr>
            <p:ph sz="half" idx="2"/>
          </p:nvPr>
        </p:nvSpPr>
        <p:spPr>
          <a:xfrm>
            <a:off x="675745" y="2009105"/>
            <a:ext cx="4185623" cy="4032258"/>
          </a:xfrm>
        </p:spPr>
        <p:txBody>
          <a:bodyPr>
            <a:normAutofit/>
          </a:bodyPr>
          <a:lstStyle/>
          <a:p>
            <a:pPr marL="228600" indent="0">
              <a:spcBef>
                <a:spcPts val="0"/>
              </a:spcBef>
            </a:pPr>
            <a:r>
              <a:rPr lang="en-US" sz="2400" dirty="0">
                <a:latin typeface="Times New Roman" panose="02020603050405020304" pitchFamily="18" charset="0"/>
                <a:ea typeface="Calibri" panose="020F0502020204030204" pitchFamily="34" charset="0"/>
                <a:cs typeface="Times New Roman" panose="02020603050405020304" pitchFamily="18" charset="0"/>
              </a:rPr>
              <a:t>This is a type of observational study design</a:t>
            </a:r>
          </a:p>
          <a:p>
            <a:pPr marL="228600" indent="0">
              <a:spcBef>
                <a:spcPts val="0"/>
              </a:spcBef>
            </a:pPr>
            <a:r>
              <a:rPr lang="en-US" sz="2400" dirty="0">
                <a:latin typeface="Times New Roman" panose="02020603050405020304" pitchFamily="18" charset="0"/>
                <a:ea typeface="Calibri" panose="020F0502020204030204" pitchFamily="34" charset="0"/>
                <a:cs typeface="Times New Roman" panose="02020603050405020304" pitchFamily="18" charset="0"/>
              </a:rPr>
              <a:t>The researcher measures the outcomes and exposures in the study subject simultaneously. </a:t>
            </a:r>
          </a:p>
          <a:p>
            <a:pPr marL="228600" indent="0">
              <a:spcBef>
                <a:spcPts val="0"/>
              </a:spcBef>
            </a:pPr>
            <a:r>
              <a:rPr lang="en-US" sz="2400" dirty="0">
                <a:latin typeface="Times New Roman" panose="02020603050405020304" pitchFamily="18" charset="0"/>
                <a:ea typeface="Calibri" panose="020F0502020204030204" pitchFamily="34" charset="0"/>
                <a:cs typeface="Times New Roman" panose="02020603050405020304" pitchFamily="18" charset="0"/>
              </a:rPr>
              <a:t>Thus, customer satisfaction can be estimated through cross-sectional study design</a:t>
            </a:r>
          </a:p>
          <a:p>
            <a:endParaRPr lang="en-US" sz="2400" dirty="0"/>
          </a:p>
        </p:txBody>
      </p:sp>
      <p:sp>
        <p:nvSpPr>
          <p:cNvPr id="5" name="Text Placeholder 4"/>
          <p:cNvSpPr>
            <a:spLocks noGrp="1"/>
          </p:cNvSpPr>
          <p:nvPr>
            <p:ph type="body" sz="quarter" idx="3"/>
          </p:nvPr>
        </p:nvSpPr>
        <p:spPr>
          <a:xfrm>
            <a:off x="5088383" y="1378039"/>
            <a:ext cx="4185618" cy="515156"/>
          </a:xfrm>
        </p:spPr>
        <p:txBody>
          <a:bodyPr/>
          <a:lstStyle/>
          <a:p>
            <a:r>
              <a:rPr lang="en-US" sz="3200" b="1" dirty="0">
                <a:latin typeface="Times New Roman" panose="02020603050405020304" pitchFamily="18" charset="0"/>
                <a:cs typeface="Times New Roman" panose="02020603050405020304" pitchFamily="18" charset="0"/>
              </a:rPr>
              <a:t>Methods</a:t>
            </a:r>
          </a:p>
        </p:txBody>
      </p:sp>
      <p:sp>
        <p:nvSpPr>
          <p:cNvPr id="6" name="Content Placeholder 5"/>
          <p:cNvSpPr>
            <a:spLocks noGrp="1"/>
          </p:cNvSpPr>
          <p:nvPr>
            <p:ph sz="quarter" idx="4"/>
          </p:nvPr>
        </p:nvSpPr>
        <p:spPr>
          <a:xfrm>
            <a:off x="5088384" y="2009105"/>
            <a:ext cx="4185617" cy="4032257"/>
          </a:xfrm>
        </p:spPr>
        <p:txBody>
          <a:bodyPr>
            <a:normAutofit/>
          </a:bodyPr>
          <a:lstStyle/>
          <a:p>
            <a:r>
              <a:rPr lang="en-US" sz="2000" dirty="0">
                <a:latin typeface="Times New Roman" panose="02020603050405020304" pitchFamily="18" charset="0"/>
                <a:cs typeface="Times New Roman" panose="02020603050405020304" pitchFamily="18" charset="0"/>
              </a:rPr>
              <a:t>The best method to undertake in a cross-sectional design will be observation. Observation is done without influencing variables which can be done under quantitative methods. </a:t>
            </a:r>
          </a:p>
          <a:p>
            <a:r>
              <a:rPr lang="en-US" sz="2000" dirty="0">
                <a:latin typeface="Times New Roman" panose="02020603050405020304" pitchFamily="18" charset="0"/>
                <a:cs typeface="Times New Roman" panose="02020603050405020304" pitchFamily="18" charset="0"/>
              </a:rPr>
              <a:t>It in this case it will be used to determine how clients respond to the services offered by the agency. </a:t>
            </a:r>
          </a:p>
        </p:txBody>
      </p:sp>
    </p:spTree>
    <p:extLst>
      <p:ext uri="{BB962C8B-B14F-4D97-AF65-F5344CB8AC3E}">
        <p14:creationId xmlns:p14="http://schemas.microsoft.com/office/powerpoint/2010/main" val="174175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124" y="277812"/>
            <a:ext cx="8596668" cy="908214"/>
          </a:xfrm>
        </p:spPr>
        <p:txBody>
          <a:bodyPr>
            <a:normAutofit fontScale="90000"/>
          </a:bodyPr>
          <a:lstStyle/>
          <a:p>
            <a:pPr algn="ctr"/>
            <a:r>
              <a:rPr lang="en-US" sz="5400" b="1" dirty="0">
                <a:solidFill>
                  <a:schemeClr val="tx1"/>
                </a:solidFill>
                <a:latin typeface="Times New Roman" panose="02020603050405020304" pitchFamily="18" charset="0"/>
                <a:cs typeface="Times New Roman" panose="02020603050405020304" pitchFamily="18" charset="0"/>
              </a:rPr>
              <a:t>Ethical Concerns</a:t>
            </a:r>
          </a:p>
        </p:txBody>
      </p:sp>
      <p:sp>
        <p:nvSpPr>
          <p:cNvPr id="3" name="Content Placeholder 2"/>
          <p:cNvSpPr>
            <a:spLocks noGrp="1"/>
          </p:cNvSpPr>
          <p:nvPr>
            <p:ph sz="half" idx="1"/>
          </p:nvPr>
        </p:nvSpPr>
        <p:spPr>
          <a:xfrm>
            <a:off x="677334" y="1186026"/>
            <a:ext cx="4184035" cy="4855335"/>
          </a:xfrm>
        </p:spPr>
        <p:txBody>
          <a:bodyPr>
            <a:normAutofit/>
          </a:bodyPr>
          <a:lstStyle/>
          <a:p>
            <a:r>
              <a:rPr lang="en-US" sz="2000" dirty="0">
                <a:latin typeface="Times New Roman" panose="02020603050405020304" pitchFamily="18" charset="0"/>
                <a:cs typeface="Times New Roman" panose="02020603050405020304" pitchFamily="18" charset="0"/>
              </a:rPr>
              <a:t>During data collection, ethical issue may arise such as respect for anonymity, confidentiality and privacy.</a:t>
            </a:r>
          </a:p>
          <a:p>
            <a:endParaRPr lang="en-US" dirty="0"/>
          </a:p>
        </p:txBody>
      </p:sp>
      <p:sp>
        <p:nvSpPr>
          <p:cNvPr id="4" name="Content Placeholder 3"/>
          <p:cNvSpPr>
            <a:spLocks noGrp="1"/>
          </p:cNvSpPr>
          <p:nvPr>
            <p:ph sz="half" idx="2"/>
          </p:nvPr>
        </p:nvSpPr>
        <p:spPr>
          <a:xfrm>
            <a:off x="5331854" y="1300767"/>
            <a:ext cx="3942150" cy="4740594"/>
          </a:xfrm>
        </p:spPr>
        <p:txBody>
          <a:bodyPr>
            <a:normAutofit/>
          </a:bodyPr>
          <a:lstStyle/>
          <a:p>
            <a:pPr marL="228600" indent="0">
              <a:spcBef>
                <a:spcPts val="0"/>
              </a:spcBef>
            </a:pPr>
            <a:r>
              <a:rPr lang="en-US" sz="2000" dirty="0">
                <a:latin typeface="Times New Roman" panose="02020603050405020304" pitchFamily="18" charset="0"/>
                <a:ea typeface="Calibri" panose="020F0502020204030204" pitchFamily="34" charset="0"/>
                <a:cs typeface="Times New Roman" panose="02020603050405020304" pitchFamily="18" charset="0"/>
              </a:rPr>
              <a:t>During the data collection process, a researcher should exercise caution in the following ways:</a:t>
            </a:r>
          </a:p>
          <a:p>
            <a:pPr marL="228600" indent="0">
              <a:spcBef>
                <a:spcPts val="0"/>
              </a:spcBef>
            </a:pPr>
            <a:r>
              <a:rPr lang="en-US" sz="2000" dirty="0">
                <a:latin typeface="Times New Roman" panose="02020603050405020304" pitchFamily="18" charset="0"/>
                <a:ea typeface="Calibri" panose="020F0502020204030204" pitchFamily="34" charset="0"/>
                <a:cs typeface="Times New Roman" panose="02020603050405020304" pitchFamily="18" charset="0"/>
              </a:rPr>
              <a:t>Avoid or mitigate factors that will cause mental, emotional and physical harm to participants</a:t>
            </a:r>
          </a:p>
          <a:p>
            <a:pPr marL="228600" indent="0">
              <a:spcBef>
                <a:spcPts val="0"/>
              </a:spcBef>
            </a:pPr>
            <a:r>
              <a:rPr lang="en-US" sz="2000" dirty="0">
                <a:latin typeface="Times New Roman" panose="02020603050405020304" pitchFamily="18" charset="0"/>
                <a:ea typeface="Calibri" panose="020F0502020204030204" pitchFamily="34" charset="0"/>
                <a:cs typeface="Times New Roman" panose="02020603050405020304" pitchFamily="18" charset="0"/>
              </a:rPr>
              <a:t>Obtain consent of participants</a:t>
            </a:r>
          </a:p>
          <a:p>
            <a:pPr marL="228600" indent="0">
              <a:spcBef>
                <a:spcPts val="0"/>
              </a:spcBef>
            </a:pPr>
            <a:r>
              <a:rPr lang="en-US" sz="2000" dirty="0">
                <a:latin typeface="Times New Roman" panose="02020603050405020304" pitchFamily="18" charset="0"/>
                <a:ea typeface="Calibri" panose="020F0502020204030204" pitchFamily="34" charset="0"/>
                <a:cs typeface="Times New Roman" panose="02020603050405020304" pitchFamily="18" charset="0"/>
              </a:rPr>
              <a:t>Inform participants of all crucial information</a:t>
            </a:r>
          </a:p>
          <a:p>
            <a:pPr marL="228600" indent="0">
              <a:spcBef>
                <a:spcPts val="0"/>
              </a:spcBef>
            </a:pPr>
            <a:r>
              <a:rPr lang="en-US" sz="2000" dirty="0">
                <a:latin typeface="Times New Roman" panose="02020603050405020304" pitchFamily="18" charset="0"/>
                <a:ea typeface="Calibri" panose="020F0502020204030204" pitchFamily="34" charset="0"/>
                <a:cs typeface="Times New Roman" panose="02020603050405020304" pitchFamily="18" charset="0"/>
              </a:rPr>
              <a:t>Strive to remain impartial and unbiased</a:t>
            </a:r>
          </a:p>
          <a:p>
            <a:pPr marL="228600" indent="0">
              <a:spcBef>
                <a:spcPts val="0"/>
              </a:spcBef>
            </a:pPr>
            <a:r>
              <a:rPr lang="en-US" sz="2000" dirty="0">
                <a:latin typeface="Times New Roman" panose="02020603050405020304" pitchFamily="18" charset="0"/>
                <a:ea typeface="Calibri" panose="020F0502020204030204" pitchFamily="34" charset="0"/>
                <a:cs typeface="Times New Roman" panose="02020603050405020304" pitchFamily="18" charset="0"/>
              </a:rPr>
              <a:t>Avoid mixing personal opinions with data collection process</a:t>
            </a:r>
          </a:p>
          <a:p>
            <a:endParaRPr lang="en-US" dirty="0"/>
          </a:p>
        </p:txBody>
      </p:sp>
      <p:pic>
        <p:nvPicPr>
          <p:cNvPr id="5" name="Picture 4"/>
          <p:cNvPicPr>
            <a:picLocks noChangeAspect="1"/>
          </p:cNvPicPr>
          <p:nvPr/>
        </p:nvPicPr>
        <p:blipFill>
          <a:blip r:embed="rId3"/>
          <a:stretch>
            <a:fillRect/>
          </a:stretch>
        </p:blipFill>
        <p:spPr>
          <a:xfrm>
            <a:off x="412124" y="2421228"/>
            <a:ext cx="4919729" cy="4262908"/>
          </a:xfrm>
          <a:prstGeom prst="rect">
            <a:avLst/>
          </a:prstGeom>
        </p:spPr>
      </p:pic>
    </p:spTree>
    <p:extLst>
      <p:ext uri="{BB962C8B-B14F-4D97-AF65-F5344CB8AC3E}">
        <p14:creationId xmlns:p14="http://schemas.microsoft.com/office/powerpoint/2010/main" val="2824895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a:solidFill>
                  <a:schemeClr val="tx1"/>
                </a:solidFill>
                <a:latin typeface="Times New Roman" panose="02020603050405020304" pitchFamily="18" charset="0"/>
                <a:cs typeface="Times New Roman" panose="02020603050405020304" pitchFamily="18" charset="0"/>
              </a:rPr>
              <a:t>Interviews</a:t>
            </a:r>
          </a:p>
        </p:txBody>
      </p:sp>
      <p:sp>
        <p:nvSpPr>
          <p:cNvPr id="4" name="Content Placeholder 3"/>
          <p:cNvSpPr>
            <a:spLocks noGrp="1"/>
          </p:cNvSpPr>
          <p:nvPr>
            <p:ph sz="half" idx="2"/>
          </p:nvPr>
        </p:nvSpPr>
        <p:spPr>
          <a:xfrm>
            <a:off x="4211392" y="1738648"/>
            <a:ext cx="4856549" cy="4404575"/>
          </a:xfrm>
        </p:spPr>
        <p:txBody>
          <a:bodyPr>
            <a:normAutofit/>
          </a:bodyPr>
          <a:lstStyle/>
          <a:p>
            <a:pPr marL="228600" indent="0">
              <a:spcBef>
                <a:spcPts val="0"/>
              </a:spcBef>
            </a:pPr>
            <a:r>
              <a:rPr lang="en-US" sz="2400" dirty="0">
                <a:latin typeface="Times New Roman" panose="02020603050405020304" pitchFamily="18" charset="0"/>
                <a:ea typeface="Calibri" panose="020F0502020204030204" pitchFamily="34" charset="0"/>
                <a:cs typeface="Times New Roman" panose="02020603050405020304" pitchFamily="18" charset="0"/>
              </a:rPr>
              <a:t>Interviews as a method to collect data is used on a small group on a broad range of topics. In this case, a small group of the clients will be interviewed to acquire information on their satisfaction with the services of the agency. Interviews can be open ended where a client is asked to give their opinion about the services or a client can be asked to give only yes or no questions.</a:t>
            </a:r>
          </a:p>
          <a:p>
            <a:endParaRPr lang="en-US" dirty="0"/>
          </a:p>
        </p:txBody>
      </p:sp>
      <p:pic>
        <p:nvPicPr>
          <p:cNvPr id="6" name="Content Placeholder 5"/>
          <p:cNvPicPr>
            <a:picLocks noGrp="1" noChangeAspect="1"/>
          </p:cNvPicPr>
          <p:nvPr>
            <p:ph sz="half" idx="1"/>
          </p:nvPr>
        </p:nvPicPr>
        <p:blipFill>
          <a:blip r:embed="rId3"/>
          <a:stretch>
            <a:fillRect/>
          </a:stretch>
        </p:blipFill>
        <p:spPr>
          <a:xfrm>
            <a:off x="309092" y="1326526"/>
            <a:ext cx="4224269" cy="4919728"/>
          </a:xfrm>
          <a:prstGeom prst="rect">
            <a:avLst/>
          </a:prstGeom>
        </p:spPr>
      </p:pic>
    </p:spTree>
    <p:extLst>
      <p:ext uri="{BB962C8B-B14F-4D97-AF65-F5344CB8AC3E}">
        <p14:creationId xmlns:p14="http://schemas.microsoft.com/office/powerpoint/2010/main" val="510847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1" dirty="0">
                <a:solidFill>
                  <a:schemeClr val="tx1"/>
                </a:solidFill>
                <a:latin typeface="Times New Roman" panose="02020603050405020304" pitchFamily="18" charset="0"/>
                <a:cs typeface="Times New Roman" panose="02020603050405020304" pitchFamily="18" charset="0"/>
              </a:rPr>
              <a:t>Surveys and Questionnaires</a:t>
            </a:r>
          </a:p>
        </p:txBody>
      </p:sp>
      <p:sp>
        <p:nvSpPr>
          <p:cNvPr id="3" name="Content Placeholder 2"/>
          <p:cNvSpPr>
            <a:spLocks noGrp="1"/>
          </p:cNvSpPr>
          <p:nvPr>
            <p:ph sz="half" idx="1"/>
          </p:nvPr>
        </p:nvSpPr>
        <p:spPr>
          <a:xfrm>
            <a:off x="334852" y="1545465"/>
            <a:ext cx="4526518" cy="4778062"/>
          </a:xfrm>
        </p:spPr>
        <p:txBody>
          <a:bodyPr>
            <a:normAutofit lnSpcReduction="10000"/>
          </a:bodyPr>
          <a:lstStyle/>
          <a:p>
            <a:pPr marL="228600" indent="0">
              <a:spcBef>
                <a:spcPts val="0"/>
              </a:spcBef>
            </a:pP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Questionnaires are a collection of written or printed questions where the subject under study fill to conduct a survey. Therefore, a survey is an examination of experiences and opinions through questions. </a:t>
            </a:r>
          </a:p>
          <a:p>
            <a:endParaRPr lang="en-US" dirty="0"/>
          </a:p>
        </p:txBody>
      </p:sp>
      <p:sp>
        <p:nvSpPr>
          <p:cNvPr id="4" name="Content Placeholder 3"/>
          <p:cNvSpPr>
            <a:spLocks noGrp="1"/>
          </p:cNvSpPr>
          <p:nvPr>
            <p:ph sz="half" idx="2"/>
          </p:nvPr>
        </p:nvSpPr>
        <p:spPr>
          <a:xfrm>
            <a:off x="5089970" y="1674255"/>
            <a:ext cx="4184034" cy="4367108"/>
          </a:xfrm>
        </p:spPr>
        <p:txBody>
          <a:bodyPr>
            <a:normAutofit lnSpcReduction="10000"/>
          </a:bodyPr>
          <a:lstStyle/>
          <a:p>
            <a:r>
              <a:rPr lang="en-US" sz="2400" dirty="0">
                <a:latin typeface="Times New Roman" panose="02020603050405020304" pitchFamily="18" charset="0"/>
                <a:cs typeface="Times New Roman" panose="02020603050405020304" pitchFamily="18" charset="0"/>
              </a:rPr>
              <a:t>The advantages of survey is that they represent a large population hence the probability of collecting reliable data is increased.</a:t>
            </a:r>
          </a:p>
          <a:p>
            <a:r>
              <a:rPr lang="en-US" sz="2400" dirty="0">
                <a:latin typeface="Times New Roman" panose="02020603050405020304" pitchFamily="18" charset="0"/>
                <a:cs typeface="Times New Roman" panose="02020603050405020304" pitchFamily="18" charset="0"/>
              </a:rPr>
              <a:t>Surveys and questionnaires also save on time and costs. </a:t>
            </a:r>
          </a:p>
          <a:p>
            <a:r>
              <a:rPr lang="en-US" sz="2400" dirty="0">
                <a:latin typeface="Times New Roman" panose="02020603050405020304" pitchFamily="18" charset="0"/>
                <a:cs typeface="Times New Roman" panose="02020603050405020304" pitchFamily="18" charset="0"/>
              </a:rPr>
              <a:t>The disadvantages is that it has an inflexible design and cannot be changed in the process of data collection.</a:t>
            </a:r>
          </a:p>
        </p:txBody>
      </p:sp>
      <p:pic>
        <p:nvPicPr>
          <p:cNvPr id="5" name="Picture 4"/>
          <p:cNvPicPr>
            <a:picLocks noChangeAspect="1"/>
          </p:cNvPicPr>
          <p:nvPr/>
        </p:nvPicPr>
        <p:blipFill>
          <a:blip r:embed="rId3"/>
          <a:stretch>
            <a:fillRect/>
          </a:stretch>
        </p:blipFill>
        <p:spPr>
          <a:xfrm>
            <a:off x="404707" y="4224270"/>
            <a:ext cx="4456663" cy="2633730"/>
          </a:xfrm>
          <a:prstGeom prst="rect">
            <a:avLst/>
          </a:prstGeom>
        </p:spPr>
      </p:pic>
    </p:spTree>
    <p:extLst>
      <p:ext uri="{BB962C8B-B14F-4D97-AF65-F5344CB8AC3E}">
        <p14:creationId xmlns:p14="http://schemas.microsoft.com/office/powerpoint/2010/main" val="564759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400" b="1" dirty="0">
                <a:solidFill>
                  <a:schemeClr val="tx1"/>
                </a:solidFill>
                <a:latin typeface="Times New Roman" panose="02020603050405020304" pitchFamily="18" charset="0"/>
                <a:cs typeface="Times New Roman" panose="02020603050405020304" pitchFamily="18" charset="0"/>
              </a:rPr>
              <a:t>Question to Ask in Data Collection Process</a:t>
            </a:r>
          </a:p>
        </p:txBody>
      </p:sp>
      <p:sp>
        <p:nvSpPr>
          <p:cNvPr id="3" name="Content Placeholder 2"/>
          <p:cNvSpPr>
            <a:spLocks noGrp="1"/>
          </p:cNvSpPr>
          <p:nvPr>
            <p:ph sz="half" idx="1"/>
          </p:nvPr>
        </p:nvSpPr>
        <p:spPr>
          <a:xfrm>
            <a:off x="677334" y="2047741"/>
            <a:ext cx="4184035" cy="4391696"/>
          </a:xfrm>
        </p:spPr>
        <p:txBody>
          <a:bodyPr>
            <a:noAutofit/>
          </a:bodyPr>
          <a:lstStyle/>
          <a:p>
            <a:r>
              <a:rPr lang="en-US" sz="3200" dirty="0">
                <a:latin typeface="Times New Roman" panose="02020603050405020304" pitchFamily="18" charset="0"/>
                <a:cs typeface="Times New Roman" panose="02020603050405020304" pitchFamily="18" charset="0"/>
              </a:rPr>
              <a:t>In the pursuit to knowing if clients are satisfied with the services of the agency they need to ask various question in order to get accurate answers. </a:t>
            </a:r>
          </a:p>
        </p:txBody>
      </p:sp>
      <p:sp>
        <p:nvSpPr>
          <p:cNvPr id="4" name="Content Placeholder 3"/>
          <p:cNvSpPr>
            <a:spLocks noGrp="1"/>
          </p:cNvSpPr>
          <p:nvPr>
            <p:ph sz="half" idx="2"/>
          </p:nvPr>
        </p:nvSpPr>
        <p:spPr>
          <a:xfrm>
            <a:off x="5067946" y="2047740"/>
            <a:ext cx="5579390" cy="4678523"/>
          </a:xfrm>
        </p:spPr>
        <p:txBody>
          <a:bodyPr>
            <a:noAutofit/>
          </a:bodyPr>
          <a:lstStyle/>
          <a:p>
            <a:pPr marL="0" lvl="0" indent="0">
              <a:lnSpc>
                <a:spcPct val="150000"/>
              </a:lnSpc>
              <a:buClr>
                <a:srgbClr val="90C226"/>
              </a:buClr>
              <a:buNone/>
            </a:pPr>
            <a:r>
              <a:rPr lang="en-US" sz="2800" dirty="0">
                <a:solidFill>
                  <a:prstClr val="black">
                    <a:lumMod val="75000"/>
                    <a:lumOff val="25000"/>
                  </a:prstClr>
                </a:solidFill>
                <a:latin typeface="Times New Roman" panose="02020603050405020304" pitchFamily="18" charset="0"/>
                <a:cs typeface="Times New Roman" panose="02020603050405020304" pitchFamily="18" charset="0"/>
              </a:rPr>
              <a:t>Client feedback allows an organization to identify areas that need improvement. Thus, the following questions can be asked: </a:t>
            </a:r>
            <a:endParaRPr lang="en-US" sz="2800" dirty="0" smtClean="0">
              <a:latin typeface="Times New Roman" panose="02020603050405020304" pitchFamily="18" charset="0"/>
              <a:ea typeface="Calibri" panose="020F0502020204030204" pitchFamily="34" charset="0"/>
              <a:cs typeface="Times New Roman" panose="02020603050405020304" pitchFamily="18" charset="0"/>
            </a:endParaRPr>
          </a:p>
          <a:p>
            <a:pPr marL="228600" indent="0">
              <a:lnSpc>
                <a:spcPct val="150000"/>
              </a:lnSpc>
              <a:spcBef>
                <a:spcPts val="0"/>
              </a:spcBef>
            </a:pPr>
            <a:r>
              <a:rPr lang="en-US" sz="2800" dirty="0" smtClean="0">
                <a:latin typeface="Times New Roman" panose="02020603050405020304" pitchFamily="18" charset="0"/>
                <a:ea typeface="Calibri" panose="020F0502020204030204" pitchFamily="34" charset="0"/>
                <a:cs typeface="Times New Roman" panose="02020603050405020304" pitchFamily="18" charset="0"/>
              </a:rPr>
              <a:t>Were your </a:t>
            </a:r>
            <a:r>
              <a:rPr lang="en-US" sz="2800" dirty="0">
                <a:latin typeface="Times New Roman" panose="02020603050405020304" pitchFamily="18" charset="0"/>
                <a:ea typeface="Calibri" panose="020F0502020204030204" pitchFamily="34" charset="0"/>
                <a:cs typeface="Times New Roman" panose="02020603050405020304" pitchFamily="18" charset="0"/>
              </a:rPr>
              <a:t>expectations unmet, meet or exceeded</a:t>
            </a:r>
          </a:p>
          <a:p>
            <a:pPr marL="228600" indent="0">
              <a:lnSpc>
                <a:spcPct val="150000"/>
              </a:lnSpc>
              <a:spcBef>
                <a:spcPts val="0"/>
              </a:spcBef>
            </a:pPr>
            <a:r>
              <a:rPr lang="en-US" sz="2800" dirty="0">
                <a:latin typeface="Times New Roman" panose="02020603050405020304" pitchFamily="18" charset="0"/>
                <a:ea typeface="Calibri" panose="020F0502020204030204" pitchFamily="34" charset="0"/>
                <a:cs typeface="Times New Roman" panose="02020603050405020304" pitchFamily="18" charset="0"/>
              </a:rPr>
              <a:t>Do you like our services</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45532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solidFill>
                  <a:schemeClr val="tx1"/>
                </a:solidFill>
              </a:rPr>
              <a:t>Customer Satisfaction Survey</a:t>
            </a:r>
          </a:p>
        </p:txBody>
      </p:sp>
      <p:sp>
        <p:nvSpPr>
          <p:cNvPr id="3" name="Content Placeholder 2"/>
          <p:cNvSpPr>
            <a:spLocks noGrp="1"/>
          </p:cNvSpPr>
          <p:nvPr>
            <p:ph idx="1"/>
          </p:nvPr>
        </p:nvSpPr>
        <p:spPr>
          <a:xfrm>
            <a:off x="677334" y="2160589"/>
            <a:ext cx="10650308" cy="3880773"/>
          </a:xfrm>
        </p:spPr>
        <p:txBody>
          <a:bodyPr>
            <a:noAutofit/>
          </a:bodyPr>
          <a:lstStyle/>
          <a:p>
            <a:pPr marL="0" indent="0">
              <a:buNone/>
            </a:pPr>
            <a:r>
              <a:rPr lang="en-US" sz="4000" dirty="0">
                <a:latin typeface="Times New Roman" panose="02020603050405020304" pitchFamily="18" charset="0"/>
                <a:cs typeface="Times New Roman" panose="02020603050405020304" pitchFamily="18" charset="0"/>
              </a:rPr>
              <a:t>Tools used in client surveys are:</a:t>
            </a:r>
          </a:p>
          <a:p>
            <a:r>
              <a:rPr lang="en-US" sz="4000" dirty="0">
                <a:latin typeface="Times New Roman" panose="02020603050405020304" pitchFamily="18" charset="0"/>
                <a:cs typeface="Times New Roman" panose="02020603050405020304" pitchFamily="18" charset="0"/>
              </a:rPr>
              <a:t>customer satisfaction.</a:t>
            </a:r>
          </a:p>
          <a:p>
            <a:r>
              <a:rPr lang="en-US" sz="4000" dirty="0">
                <a:latin typeface="Times New Roman" panose="02020603050405020304" pitchFamily="18" charset="0"/>
                <a:cs typeface="Times New Roman" panose="02020603050405020304" pitchFamily="18" charset="0"/>
              </a:rPr>
              <a:t>The Net Promoter Score</a:t>
            </a:r>
          </a:p>
          <a:p>
            <a:r>
              <a:rPr lang="en-US" sz="4000" dirty="0">
                <a:latin typeface="Times New Roman" panose="02020603050405020304" pitchFamily="18" charset="0"/>
                <a:cs typeface="Times New Roman" panose="02020603050405020304" pitchFamily="18" charset="0"/>
              </a:rPr>
              <a:t>The Customer effort score</a:t>
            </a:r>
          </a:p>
          <a:p>
            <a:r>
              <a:rPr lang="en-US" sz="4000" dirty="0">
                <a:latin typeface="Times New Roman" panose="02020603050405020304" pitchFamily="18" charset="0"/>
                <a:cs typeface="Times New Roman" panose="02020603050405020304" pitchFamily="18" charset="0"/>
              </a:rPr>
              <a:t>The milestone Survey</a:t>
            </a:r>
          </a:p>
        </p:txBody>
      </p:sp>
      <p:sp>
        <p:nvSpPr>
          <p:cNvPr id="4" name="Content Placeholder 3"/>
          <p:cNvSpPr>
            <a:spLocks noGrp="1"/>
          </p:cNvSpPr>
          <p:nvPr>
            <p:ph sz="half" idx="4294967295"/>
          </p:nvPr>
        </p:nvSpPr>
        <p:spPr>
          <a:xfrm>
            <a:off x="8007350" y="2022475"/>
            <a:ext cx="4184650" cy="4262438"/>
          </a:xfrm>
        </p:spPr>
        <p:txBody>
          <a:bodyPr>
            <a:noAutofit/>
          </a:bodyPr>
          <a:lstStyle/>
          <a:p>
            <a:pPr marL="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829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836908"/>
          </a:xfrm>
        </p:spPr>
        <p:txBody>
          <a:bodyPr>
            <a:normAutofit/>
          </a:bodyPr>
          <a:lstStyle/>
          <a:p>
            <a:pPr algn="ctr"/>
            <a:r>
              <a:rPr lang="en-US" sz="4400" dirty="0">
                <a:solidFill>
                  <a:schemeClr val="tx1"/>
                </a:solidFill>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677334" y="1115878"/>
            <a:ext cx="10478346" cy="5742122"/>
          </a:xfrm>
        </p:spPr>
        <p:txBody>
          <a:bodyPr>
            <a:noAutofit/>
          </a:bodyPr>
          <a:lstStyle/>
          <a:p>
            <a:r>
              <a:rPr lang="en-US" sz="2400" dirty="0" err="1">
                <a:solidFill>
                  <a:srgbClr val="222222"/>
                </a:solidFill>
                <a:latin typeface="Times New Roman" panose="02020603050405020304" pitchFamily="18" charset="0"/>
                <a:cs typeface="Times New Roman" panose="02020603050405020304" pitchFamily="18" charset="0"/>
              </a:rPr>
              <a:t>Bae</a:t>
            </a:r>
            <a:r>
              <a:rPr lang="en-US" sz="2400" dirty="0">
                <a:solidFill>
                  <a:srgbClr val="222222"/>
                </a:solidFill>
                <a:latin typeface="Times New Roman" panose="02020603050405020304" pitchFamily="18" charset="0"/>
                <a:cs typeface="Times New Roman" panose="02020603050405020304" pitchFamily="18" charset="0"/>
              </a:rPr>
              <a:t>, Y. H. (2012). Three essays on the customer satisfaction-customer loyalty association.</a:t>
            </a:r>
          </a:p>
          <a:p>
            <a:r>
              <a:rPr lang="en-US" sz="2400" dirty="0" err="1" smtClean="0">
                <a:solidFill>
                  <a:srgbClr val="222222"/>
                </a:solidFill>
                <a:latin typeface="Times New Roman" panose="02020603050405020304" pitchFamily="18" charset="0"/>
                <a:cs typeface="Times New Roman" panose="02020603050405020304" pitchFamily="18" charset="0"/>
              </a:rPr>
              <a:t>Bryman</a:t>
            </a:r>
            <a:r>
              <a:rPr lang="en-US" sz="2400" dirty="0">
                <a:solidFill>
                  <a:srgbClr val="222222"/>
                </a:solidFill>
                <a:latin typeface="Times New Roman" panose="02020603050405020304" pitchFamily="18" charset="0"/>
                <a:cs typeface="Times New Roman" panose="02020603050405020304" pitchFamily="18" charset="0"/>
              </a:rPr>
              <a:t>, A. (2016). </a:t>
            </a:r>
            <a:r>
              <a:rPr lang="en-US" sz="2400" i="1" dirty="0">
                <a:solidFill>
                  <a:srgbClr val="222222"/>
                </a:solidFill>
                <a:latin typeface="Times New Roman" panose="02020603050405020304" pitchFamily="18" charset="0"/>
                <a:cs typeface="Times New Roman" panose="02020603050405020304" pitchFamily="18" charset="0"/>
              </a:rPr>
              <a:t>Social research methods</a:t>
            </a:r>
            <a:r>
              <a:rPr lang="en-US" sz="2400" dirty="0">
                <a:solidFill>
                  <a:srgbClr val="222222"/>
                </a:solidFill>
                <a:latin typeface="Times New Roman" panose="02020603050405020304" pitchFamily="18" charset="0"/>
                <a:cs typeface="Times New Roman" panose="02020603050405020304" pitchFamily="18" charset="0"/>
              </a:rPr>
              <a:t>. Oxford university press.</a:t>
            </a:r>
          </a:p>
          <a:p>
            <a:r>
              <a:rPr lang="en-US" sz="2400" dirty="0">
                <a:solidFill>
                  <a:srgbClr val="222222"/>
                </a:solidFill>
                <a:latin typeface="Times New Roman" panose="02020603050405020304" pitchFamily="18" charset="0"/>
                <a:cs typeface="Times New Roman" panose="02020603050405020304" pitchFamily="18" charset="0"/>
              </a:rPr>
              <a:t>De </a:t>
            </a:r>
            <a:r>
              <a:rPr lang="en-US" sz="2400" dirty="0" err="1">
                <a:solidFill>
                  <a:srgbClr val="222222"/>
                </a:solidFill>
                <a:latin typeface="Times New Roman" panose="02020603050405020304" pitchFamily="18" charset="0"/>
                <a:cs typeface="Times New Roman" panose="02020603050405020304" pitchFamily="18" charset="0"/>
              </a:rPr>
              <a:t>Vaus</a:t>
            </a:r>
            <a:r>
              <a:rPr lang="en-US" sz="2400" dirty="0">
                <a:solidFill>
                  <a:srgbClr val="222222"/>
                </a:solidFill>
                <a:latin typeface="Times New Roman" panose="02020603050405020304" pitchFamily="18" charset="0"/>
                <a:cs typeface="Times New Roman" panose="02020603050405020304" pitchFamily="18" charset="0"/>
              </a:rPr>
              <a:t>, D., &amp; de </a:t>
            </a:r>
            <a:r>
              <a:rPr lang="en-US" sz="2400" dirty="0" err="1">
                <a:solidFill>
                  <a:srgbClr val="222222"/>
                </a:solidFill>
                <a:latin typeface="Times New Roman" panose="02020603050405020304" pitchFamily="18" charset="0"/>
                <a:cs typeface="Times New Roman" panose="02020603050405020304" pitchFamily="18" charset="0"/>
              </a:rPr>
              <a:t>Vaus</a:t>
            </a:r>
            <a:r>
              <a:rPr lang="en-US" sz="2400" dirty="0">
                <a:solidFill>
                  <a:srgbClr val="222222"/>
                </a:solidFill>
                <a:latin typeface="Times New Roman" panose="02020603050405020304" pitchFamily="18" charset="0"/>
                <a:cs typeface="Times New Roman" panose="02020603050405020304" pitchFamily="18" charset="0"/>
              </a:rPr>
              <a:t>, D. (2019). </a:t>
            </a:r>
            <a:r>
              <a:rPr lang="en-US" sz="2400" i="1" dirty="0">
                <a:solidFill>
                  <a:srgbClr val="222222"/>
                </a:solidFill>
                <a:latin typeface="Times New Roman" panose="02020603050405020304" pitchFamily="18" charset="0"/>
                <a:cs typeface="Times New Roman" panose="02020603050405020304" pitchFamily="18" charset="0"/>
              </a:rPr>
              <a:t>Surveys in social research</a:t>
            </a:r>
            <a:r>
              <a:rPr lang="en-US" sz="2400" dirty="0">
                <a:solidFill>
                  <a:srgbClr val="222222"/>
                </a:solidFill>
                <a:latin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cs typeface="Times New Roman" panose="02020603050405020304" pitchFamily="18" charset="0"/>
              </a:rPr>
              <a:t>Routledge</a:t>
            </a:r>
            <a:r>
              <a:rPr lang="en-US" sz="2400" dirty="0">
                <a:solidFill>
                  <a:srgbClr val="222222"/>
                </a:solidFill>
                <a:latin typeface="Times New Roman" panose="02020603050405020304" pitchFamily="18" charset="0"/>
                <a:cs typeface="Times New Roman" panose="02020603050405020304" pitchFamily="18" charset="0"/>
              </a:rPr>
              <a:t>.</a:t>
            </a:r>
          </a:p>
          <a:p>
            <a:r>
              <a:rPr lang="en-US" sz="2400" dirty="0" err="1">
                <a:solidFill>
                  <a:srgbClr val="222222"/>
                </a:solidFill>
                <a:latin typeface="Times New Roman" panose="02020603050405020304" pitchFamily="18" charset="0"/>
                <a:cs typeface="Times New Roman" panose="02020603050405020304" pitchFamily="18" charset="0"/>
              </a:rPr>
              <a:t>Eyisi</a:t>
            </a:r>
            <a:r>
              <a:rPr lang="en-US" sz="2400" dirty="0">
                <a:solidFill>
                  <a:srgbClr val="222222"/>
                </a:solidFill>
                <a:latin typeface="Times New Roman" panose="02020603050405020304" pitchFamily="18" charset="0"/>
                <a:cs typeface="Times New Roman" panose="02020603050405020304" pitchFamily="18" charset="0"/>
              </a:rPr>
              <a:t>, D. (2016). The usefulness of qualitative and quantitative approaches and methods in researching problem-solving ability in science education curriculum. </a:t>
            </a:r>
            <a:r>
              <a:rPr lang="en-US" sz="2400" i="1" dirty="0">
                <a:solidFill>
                  <a:srgbClr val="222222"/>
                </a:solidFill>
                <a:latin typeface="Times New Roman" panose="02020603050405020304" pitchFamily="18" charset="0"/>
                <a:cs typeface="Times New Roman" panose="02020603050405020304" pitchFamily="18" charset="0"/>
              </a:rPr>
              <a:t>Journal of Education and Practice</a:t>
            </a:r>
            <a:r>
              <a:rPr lang="en-US" sz="2400" dirty="0">
                <a:solidFill>
                  <a:srgbClr val="222222"/>
                </a:solidFill>
                <a:latin typeface="Times New Roman" panose="02020603050405020304" pitchFamily="18" charset="0"/>
                <a:cs typeface="Times New Roman" panose="02020603050405020304" pitchFamily="18" charset="0"/>
              </a:rPr>
              <a:t>, </a:t>
            </a:r>
            <a:r>
              <a:rPr lang="en-US" sz="2400" i="1" dirty="0">
                <a:solidFill>
                  <a:srgbClr val="222222"/>
                </a:solidFill>
                <a:latin typeface="Times New Roman" panose="02020603050405020304" pitchFamily="18" charset="0"/>
                <a:cs typeface="Times New Roman" panose="02020603050405020304" pitchFamily="18" charset="0"/>
              </a:rPr>
              <a:t>7</a:t>
            </a:r>
            <a:r>
              <a:rPr lang="en-US" sz="2400" dirty="0">
                <a:solidFill>
                  <a:srgbClr val="222222"/>
                </a:solidFill>
                <a:latin typeface="Times New Roman" panose="02020603050405020304" pitchFamily="18" charset="0"/>
                <a:cs typeface="Times New Roman" panose="02020603050405020304" pitchFamily="18" charset="0"/>
              </a:rPr>
              <a:t>(15), 91-100.</a:t>
            </a:r>
          </a:p>
          <a:p>
            <a:r>
              <a:rPr lang="en-US" sz="2400" dirty="0" err="1">
                <a:solidFill>
                  <a:srgbClr val="222222"/>
                </a:solidFill>
                <a:latin typeface="Times New Roman" panose="02020603050405020304" pitchFamily="18" charset="0"/>
                <a:cs typeface="Times New Roman" panose="02020603050405020304" pitchFamily="18" charset="0"/>
              </a:rPr>
              <a:t>Khadka</a:t>
            </a:r>
            <a:r>
              <a:rPr lang="en-US" sz="2400" dirty="0">
                <a:solidFill>
                  <a:srgbClr val="222222"/>
                </a:solidFill>
                <a:latin typeface="Times New Roman" panose="02020603050405020304" pitchFamily="18" charset="0"/>
                <a:cs typeface="Times New Roman" panose="02020603050405020304" pitchFamily="18" charset="0"/>
              </a:rPr>
              <a:t>, K., &amp; </a:t>
            </a:r>
            <a:r>
              <a:rPr lang="en-US" sz="2400" dirty="0" err="1">
                <a:solidFill>
                  <a:srgbClr val="222222"/>
                </a:solidFill>
                <a:latin typeface="Times New Roman" panose="02020603050405020304" pitchFamily="18" charset="0"/>
                <a:cs typeface="Times New Roman" panose="02020603050405020304" pitchFamily="18" charset="0"/>
              </a:rPr>
              <a:t>Maharjan</a:t>
            </a:r>
            <a:r>
              <a:rPr lang="en-US" sz="2400" dirty="0">
                <a:solidFill>
                  <a:srgbClr val="222222"/>
                </a:solidFill>
                <a:latin typeface="Times New Roman" panose="02020603050405020304" pitchFamily="18" charset="0"/>
                <a:cs typeface="Times New Roman" panose="02020603050405020304" pitchFamily="18" charset="0"/>
              </a:rPr>
              <a:t>, S. (2017). Customer satisfaction and customer loyalty: Case </a:t>
            </a:r>
            <a:r>
              <a:rPr lang="en-US" sz="2400" dirty="0" err="1">
                <a:solidFill>
                  <a:srgbClr val="222222"/>
                </a:solidFill>
                <a:latin typeface="Times New Roman" panose="02020603050405020304" pitchFamily="18" charset="0"/>
                <a:cs typeface="Times New Roman" panose="02020603050405020304" pitchFamily="18" charset="0"/>
              </a:rPr>
              <a:t>trivsel</a:t>
            </a:r>
            <a:r>
              <a:rPr lang="en-US" sz="2400" dirty="0">
                <a:solidFill>
                  <a:srgbClr val="222222"/>
                </a:solidFill>
                <a:latin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cs typeface="Times New Roman" panose="02020603050405020304" pitchFamily="18" charset="0"/>
              </a:rPr>
              <a:t>städtjänster</a:t>
            </a:r>
            <a:r>
              <a:rPr lang="en-US" sz="2400" dirty="0">
                <a:solidFill>
                  <a:srgbClr val="222222"/>
                </a:solidFill>
                <a:latin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cs typeface="Times New Roman" panose="02020603050405020304" pitchFamily="18" charset="0"/>
              </a:rPr>
              <a:t>trivsel</a:t>
            </a:r>
            <a:r>
              <a:rPr lang="en-US" sz="2400" dirty="0">
                <a:solidFill>
                  <a:srgbClr val="222222"/>
                </a:solidFill>
                <a:latin typeface="Times New Roman" panose="02020603050405020304" pitchFamily="18" charset="0"/>
                <a:cs typeface="Times New Roman" panose="02020603050405020304" pitchFamily="18" charset="0"/>
              </a:rPr>
              <a:t> </a:t>
            </a:r>
            <a:r>
              <a:rPr lang="en-US" sz="2400" dirty="0" err="1">
                <a:solidFill>
                  <a:srgbClr val="222222"/>
                </a:solidFill>
                <a:latin typeface="Times New Roman" panose="02020603050405020304" pitchFamily="18" charset="0"/>
                <a:cs typeface="Times New Roman" panose="02020603050405020304" pitchFamily="18" charset="0"/>
              </a:rPr>
              <a:t>siivouspalvelut</a:t>
            </a:r>
            <a:r>
              <a:rPr lang="en-US" sz="2400" dirty="0">
                <a:solidFill>
                  <a:srgbClr val="222222"/>
                </a:solidFill>
                <a:latin typeface="Times New Roman" panose="02020603050405020304" pitchFamily="18" charset="0"/>
                <a:cs typeface="Times New Roman" panose="02020603050405020304" pitchFamily="18" charset="0"/>
              </a:rPr>
              <a:t>).</a:t>
            </a:r>
          </a:p>
          <a:p>
            <a:r>
              <a:rPr lang="en-US" sz="2400" dirty="0" err="1">
                <a:solidFill>
                  <a:srgbClr val="222222"/>
                </a:solidFill>
                <a:latin typeface="Times New Roman" panose="02020603050405020304" pitchFamily="18" charset="0"/>
                <a:cs typeface="Times New Roman" panose="02020603050405020304" pitchFamily="18" charset="0"/>
              </a:rPr>
              <a:t>Yegidis</a:t>
            </a:r>
            <a:r>
              <a:rPr lang="en-US" sz="2400" dirty="0">
                <a:solidFill>
                  <a:srgbClr val="222222"/>
                </a:solidFill>
                <a:latin typeface="Times New Roman" panose="02020603050405020304" pitchFamily="18" charset="0"/>
                <a:cs typeface="Times New Roman" panose="02020603050405020304" pitchFamily="18" charset="0"/>
              </a:rPr>
              <a:t>, B. L., </a:t>
            </a:r>
            <a:r>
              <a:rPr lang="en-US" sz="2400" dirty="0" err="1">
                <a:solidFill>
                  <a:srgbClr val="222222"/>
                </a:solidFill>
                <a:latin typeface="Times New Roman" panose="02020603050405020304" pitchFamily="18" charset="0"/>
                <a:cs typeface="Times New Roman" panose="02020603050405020304" pitchFamily="18" charset="0"/>
              </a:rPr>
              <a:t>Weinbach</a:t>
            </a:r>
            <a:r>
              <a:rPr lang="en-US" sz="2400" dirty="0">
                <a:solidFill>
                  <a:srgbClr val="222222"/>
                </a:solidFill>
                <a:latin typeface="Times New Roman" panose="02020603050405020304" pitchFamily="18" charset="0"/>
                <a:cs typeface="Times New Roman" panose="02020603050405020304" pitchFamily="18" charset="0"/>
              </a:rPr>
              <a:t>, R. W., &amp; Myers, L. L. (2017). </a:t>
            </a:r>
            <a:r>
              <a:rPr lang="en-US" sz="2400" i="1" dirty="0">
                <a:solidFill>
                  <a:srgbClr val="222222"/>
                </a:solidFill>
                <a:latin typeface="Times New Roman" panose="02020603050405020304" pitchFamily="18" charset="0"/>
                <a:cs typeface="Times New Roman" panose="02020603050405020304" pitchFamily="18" charset="0"/>
              </a:rPr>
              <a:t>Research methods for social workers</a:t>
            </a:r>
            <a:r>
              <a:rPr lang="en-US" sz="2400" dirty="0">
                <a:solidFill>
                  <a:srgbClr val="222222"/>
                </a:solidFill>
                <a:latin typeface="Times New Roman" panose="02020603050405020304" pitchFamily="18" charset="0"/>
                <a:cs typeface="Times New Roman" panose="02020603050405020304" pitchFamily="18" charset="0"/>
              </a:rPr>
              <a:t>. Pearson</a:t>
            </a:r>
            <a:r>
              <a:rPr lang="en-US" sz="2400" dirty="0" smtClean="0">
                <a:solidFill>
                  <a:srgbClr val="222222"/>
                </a:solidFill>
                <a:latin typeface="Times New Roman" panose="02020603050405020304" pitchFamily="18" charset="0"/>
                <a:cs typeface="Times New Roman" panose="02020603050405020304" pitchFamily="18" charset="0"/>
              </a:rPr>
              <a:t>.</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441234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322</TotalTime>
  <Words>1960</Words>
  <Application>Microsoft Office PowerPoint</Application>
  <PresentationFormat>Widescreen</PresentationFormat>
  <Paragraphs>101</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Times New Roman</vt:lpstr>
      <vt:lpstr>Trebuchet MS</vt:lpstr>
      <vt:lpstr>Wingdings 3</vt:lpstr>
      <vt:lpstr>Facet</vt:lpstr>
      <vt:lpstr>Presentation on Client Satisfaction Student’s Name Institution Affiliation  Course Name Date</vt:lpstr>
      <vt:lpstr>Client Satisfaction</vt:lpstr>
      <vt:lpstr>Definition of Customer Satisfaction</vt:lpstr>
      <vt:lpstr>Importance of Client Satisfaction</vt:lpstr>
      <vt:lpstr>Ways to Improve Customer Satisfaction</vt:lpstr>
      <vt:lpstr>Quantitative Methods</vt:lpstr>
      <vt:lpstr>Quantitative Methods</vt:lpstr>
      <vt:lpstr>Cross-Sectional Study Design </vt:lpstr>
      <vt:lpstr>Ethical Concerns</vt:lpstr>
      <vt:lpstr>Interviews</vt:lpstr>
      <vt:lpstr>Surveys and Questionnaires</vt:lpstr>
      <vt:lpstr>Question to Ask in Data Collection Process</vt:lpstr>
      <vt:lpstr>Customer Satisfaction Survey</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Client Satisfaction</dc:title>
  <dc:creator>user</dc:creator>
  <cp:lastModifiedBy>user</cp:lastModifiedBy>
  <cp:revision>35</cp:revision>
  <dcterms:created xsi:type="dcterms:W3CDTF">2021-05-05T16:42:46Z</dcterms:created>
  <dcterms:modified xsi:type="dcterms:W3CDTF">2021-05-10T04:12:16Z</dcterms:modified>
</cp:coreProperties>
</file>