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134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4B99A8-F078-40C3-9D93-A717EA285055}" type="datetimeFigureOut">
              <a:rPr lang="en-US" smtClean="0"/>
              <a:t>5/6/2021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41BCDB-DC9D-4575-92F4-F1EF1DFB925E}" type="slidenum">
              <a:rPr lang="en-US" smtClean="0"/>
              <a:t>‹#›</a:t>
            </a:fld>
            <a:endParaRPr lang="en-US"/>
          </a:p>
        </p:txBody>
      </p:sp>
    </p:spTree>
    <p:extLst>
      <p:ext uri="{BB962C8B-B14F-4D97-AF65-F5344CB8AC3E}">
        <p14:creationId xmlns:p14="http://schemas.microsoft.com/office/powerpoint/2010/main" val="1744834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current mainstream criminal justice is mainly concerned with retribution against the offender. In this case, the offender is punished according to the established laws and regulations. There is no room for change for the offender; thus, he or she receives the full length of the law. However, retributive justice focuses on the needs of the victims when it comes to changing and being an upright member of the society. Secondly, retributive practices focus on compensating the community against the crime committed; however, mainstream criminal justice is primarily focused on </a:t>
            </a:r>
            <a:r>
              <a:rPr lang="en-GB" sz="1200" kern="1200" dirty="0" err="1" smtClean="0">
                <a:solidFill>
                  <a:schemeClr val="tx1"/>
                </a:solidFill>
                <a:effectLst/>
                <a:latin typeface="+mn-lt"/>
                <a:ea typeface="+mn-ea"/>
                <a:cs typeface="+mn-cs"/>
              </a:rPr>
              <a:t>fulfiling</a:t>
            </a:r>
            <a:r>
              <a:rPr lang="en-GB" sz="1200" kern="1200" dirty="0" smtClean="0">
                <a:solidFill>
                  <a:schemeClr val="tx1"/>
                </a:solidFill>
                <a:effectLst/>
                <a:latin typeface="+mn-lt"/>
                <a:ea typeface="+mn-ea"/>
                <a:cs typeface="+mn-cs"/>
              </a:rPr>
              <a:t> the state responsibility as they control crime. The offender takes accountability by being punished and sentenced according to the established laws and regulations.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F41BCDB-DC9D-4575-92F4-F1EF1DFB925E}" type="slidenum">
              <a:rPr lang="en-US" smtClean="0"/>
              <a:t>2</a:t>
            </a:fld>
            <a:endParaRPr lang="en-US"/>
          </a:p>
        </p:txBody>
      </p:sp>
    </p:spTree>
    <p:extLst>
      <p:ext uri="{BB962C8B-B14F-4D97-AF65-F5344CB8AC3E}">
        <p14:creationId xmlns:p14="http://schemas.microsoft.com/office/powerpoint/2010/main" val="3219415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Restorative justice practices are focused on indemnifying the plaintiff. In this case, it aims at returning them to the situation they were in before the crime occurred. There is room for change as the offender is subjected to punishment that affects their psychological and physical wellbeing. In this case, the offender can be referred to therapy or community services; it essentially aims at imparting the community positively by correcting criminal offenders. However, for someone harmed by a crime, these practices may not seem enough. This is because he or she might be concerned with seeing the prisoner suffer rather than change.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F41BCDB-DC9D-4575-92F4-F1EF1DFB925E}" type="slidenum">
              <a:rPr lang="en-US" smtClean="0"/>
              <a:t>3</a:t>
            </a:fld>
            <a:endParaRPr lang="en-US"/>
          </a:p>
        </p:txBody>
      </p:sp>
    </p:spTree>
    <p:extLst>
      <p:ext uri="{BB962C8B-B14F-4D97-AF65-F5344CB8AC3E}">
        <p14:creationId xmlns:p14="http://schemas.microsoft.com/office/powerpoint/2010/main" val="2050588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peace-making program aims at promoting peace throughout the community. It purposes at changing the traditional approaches implemented by Native Americans when it comes to seeking justice. Healing is an essential part of the project; rather than punishment, it focuses on establishing a neutral ground between the offender and the victim. In some cases, a prosecutor is consulted and explains the whole process to parties, the laws broken and how they can resolve their conflicts.</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F41BCDB-DC9D-4575-92F4-F1EF1DFB925E}" type="slidenum">
              <a:rPr lang="en-US" smtClean="0"/>
              <a:t>4</a:t>
            </a:fld>
            <a:endParaRPr lang="en-US"/>
          </a:p>
        </p:txBody>
      </p:sp>
    </p:spTree>
    <p:extLst>
      <p:ext uri="{BB962C8B-B14F-4D97-AF65-F5344CB8AC3E}">
        <p14:creationId xmlns:p14="http://schemas.microsoft.com/office/powerpoint/2010/main" val="3120589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025C5CF6-E0A8-415E-807B-14B6C9F02D8B}" type="datetimeFigureOut">
              <a:rPr lang="en-US" smtClean="0"/>
              <a:t>5/6/2021</a:t>
            </a:fld>
            <a:endParaRPr lang="en-US"/>
          </a:p>
        </p:txBody>
      </p:sp>
      <p:sp>
        <p:nvSpPr>
          <p:cNvPr id="17" name="Slide Number Placeholder 16"/>
          <p:cNvSpPr>
            <a:spLocks noGrp="1"/>
          </p:cNvSpPr>
          <p:nvPr>
            <p:ph type="sldNum" sz="quarter" idx="11"/>
          </p:nvPr>
        </p:nvSpPr>
        <p:spPr/>
        <p:txBody>
          <a:bodyPr/>
          <a:lstStyle/>
          <a:p>
            <a:fld id="{3B8348DC-442E-4274-BA1D-362B57947917}" type="slidenum">
              <a:rPr lang="en-US" smtClean="0"/>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025C5CF6-E0A8-415E-807B-14B6C9F02D8B}" type="datetimeFigureOut">
              <a:rPr lang="en-US" smtClean="0"/>
              <a:t>5/6/2021</a:t>
            </a:fld>
            <a:endParaRPr lang="en-US"/>
          </a:p>
        </p:txBody>
      </p:sp>
      <p:sp>
        <p:nvSpPr>
          <p:cNvPr id="12" name="Slide Number Placeholder 11"/>
          <p:cNvSpPr>
            <a:spLocks noGrp="1"/>
          </p:cNvSpPr>
          <p:nvPr>
            <p:ph type="sldNum" sz="quarter" idx="15"/>
          </p:nvPr>
        </p:nvSpPr>
        <p:spPr/>
        <p:txBody>
          <a:bodyPr/>
          <a:lstStyle/>
          <a:p>
            <a:fld id="{3B8348DC-442E-4274-BA1D-362B57947917}" type="slidenum">
              <a:rPr lang="en-US" smtClean="0"/>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025C5CF6-E0A8-415E-807B-14B6C9F02D8B}" type="datetimeFigureOut">
              <a:rPr lang="en-US" smtClean="0"/>
              <a:t>5/6/2021</a:t>
            </a:fld>
            <a:endParaRPr lang="en-US"/>
          </a:p>
        </p:txBody>
      </p:sp>
      <p:sp>
        <p:nvSpPr>
          <p:cNvPr id="14" name="Slide Number Placeholder 13"/>
          <p:cNvSpPr>
            <a:spLocks noGrp="1"/>
          </p:cNvSpPr>
          <p:nvPr>
            <p:ph type="sldNum" sz="quarter" idx="11"/>
          </p:nvPr>
        </p:nvSpPr>
        <p:spPr/>
        <p:txBody>
          <a:bodyPr/>
          <a:lstStyle/>
          <a:p>
            <a:fld id="{3B8348DC-442E-4274-BA1D-362B57947917}"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025C5CF6-E0A8-415E-807B-14B6C9F02D8B}" type="datetimeFigureOut">
              <a:rPr lang="en-US" smtClean="0"/>
              <a:t>5/6/2021</a:t>
            </a:fld>
            <a:endParaRPr lang="en-US"/>
          </a:p>
        </p:txBody>
      </p:sp>
      <p:sp>
        <p:nvSpPr>
          <p:cNvPr id="12" name="Slide Number Placeholder 11"/>
          <p:cNvSpPr>
            <a:spLocks noGrp="1"/>
          </p:cNvSpPr>
          <p:nvPr>
            <p:ph type="sldNum" sz="quarter" idx="16"/>
          </p:nvPr>
        </p:nvSpPr>
        <p:spPr/>
        <p:txBody>
          <a:bodyPr/>
          <a:lstStyle/>
          <a:p>
            <a:fld id="{3B8348DC-442E-4274-BA1D-362B57947917}" type="slidenum">
              <a:rPr lang="en-US" smtClean="0"/>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025C5CF6-E0A8-415E-807B-14B6C9F02D8B}" type="datetimeFigureOut">
              <a:rPr lang="en-US" smtClean="0"/>
              <a:t>5/6/2021</a:t>
            </a:fld>
            <a:endParaRPr lang="en-US"/>
          </a:p>
        </p:txBody>
      </p:sp>
      <p:sp>
        <p:nvSpPr>
          <p:cNvPr id="12" name="Slide Number Placeholder 11"/>
          <p:cNvSpPr>
            <a:spLocks noGrp="1"/>
          </p:cNvSpPr>
          <p:nvPr>
            <p:ph type="sldNum" sz="quarter" idx="17"/>
          </p:nvPr>
        </p:nvSpPr>
        <p:spPr/>
        <p:txBody>
          <a:bodyPr/>
          <a:lstStyle/>
          <a:p>
            <a:fld id="{3B8348DC-442E-4274-BA1D-362B57947917}" type="slidenum">
              <a:rPr lang="en-US" smtClean="0"/>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025C5CF6-E0A8-415E-807B-14B6C9F02D8B}" type="datetimeFigureOut">
              <a:rPr lang="en-US" smtClean="0"/>
              <a:t>5/6/2021</a:t>
            </a:fld>
            <a:endParaRPr lang="en-US"/>
          </a:p>
        </p:txBody>
      </p:sp>
      <p:sp>
        <p:nvSpPr>
          <p:cNvPr id="16" name="Slide Number Placeholder 15"/>
          <p:cNvSpPr>
            <a:spLocks noGrp="1"/>
          </p:cNvSpPr>
          <p:nvPr>
            <p:ph type="sldNum" sz="quarter" idx="11"/>
          </p:nvPr>
        </p:nvSpPr>
        <p:spPr/>
        <p:txBody>
          <a:bodyPr/>
          <a:lstStyle/>
          <a:p>
            <a:fld id="{3B8348DC-442E-4274-BA1D-362B57947917}"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025C5CF6-E0A8-415E-807B-14B6C9F02D8B}" type="datetimeFigureOut">
              <a:rPr lang="en-US" smtClean="0"/>
              <a:t>5/6/2021</a:t>
            </a:fld>
            <a:endParaRPr lang="en-US"/>
          </a:p>
        </p:txBody>
      </p:sp>
      <p:sp>
        <p:nvSpPr>
          <p:cNvPr id="8" name="Slide Number Placeholder 7"/>
          <p:cNvSpPr>
            <a:spLocks noGrp="1"/>
          </p:cNvSpPr>
          <p:nvPr>
            <p:ph type="sldNum" sz="quarter" idx="11"/>
          </p:nvPr>
        </p:nvSpPr>
        <p:spPr/>
        <p:txBody>
          <a:bodyPr/>
          <a:lstStyle/>
          <a:p>
            <a:fld id="{3B8348DC-442E-4274-BA1D-362B57947917}"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025C5CF6-E0A8-415E-807B-14B6C9F02D8B}" type="datetimeFigureOut">
              <a:rPr lang="en-US" smtClean="0"/>
              <a:t>5/6/2021</a:t>
            </a:fld>
            <a:endParaRPr lang="en-US"/>
          </a:p>
        </p:txBody>
      </p:sp>
      <p:sp>
        <p:nvSpPr>
          <p:cNvPr id="19" name="Slide Number Placeholder 18"/>
          <p:cNvSpPr>
            <a:spLocks noGrp="1"/>
          </p:cNvSpPr>
          <p:nvPr>
            <p:ph type="sldNum" sz="quarter" idx="16"/>
          </p:nvPr>
        </p:nvSpPr>
        <p:spPr/>
        <p:txBody>
          <a:bodyPr/>
          <a:lstStyle/>
          <a:p>
            <a:fld id="{3B8348DC-442E-4274-BA1D-362B57947917}" type="slidenum">
              <a:rPr lang="en-US" smtClean="0"/>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025C5CF6-E0A8-415E-807B-14B6C9F02D8B}" type="datetimeFigureOut">
              <a:rPr lang="en-US" smtClean="0"/>
              <a:t>5/6/2021</a:t>
            </a:fld>
            <a:endParaRPr lang="en-US"/>
          </a:p>
        </p:txBody>
      </p:sp>
      <p:sp>
        <p:nvSpPr>
          <p:cNvPr id="14" name="Slide Number Placeholder 13"/>
          <p:cNvSpPr>
            <a:spLocks noGrp="1"/>
          </p:cNvSpPr>
          <p:nvPr>
            <p:ph type="sldNum" sz="quarter" idx="15"/>
          </p:nvPr>
        </p:nvSpPr>
        <p:spPr>
          <a:xfrm>
            <a:off x="4038600" y="6172200"/>
            <a:ext cx="1066800" cy="304800"/>
          </a:xfrm>
        </p:spPr>
        <p:txBody>
          <a:bodyPr/>
          <a:lstStyle/>
          <a:p>
            <a:fld id="{3B8348DC-442E-4274-BA1D-362B57947917}" type="slidenum">
              <a:rPr lang="en-US" smtClean="0"/>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5C5CF6-E0A8-415E-807B-14B6C9F02D8B}" type="datetimeFigureOut">
              <a:rPr lang="en-US" smtClean="0"/>
              <a:t>5/6/2021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8348DC-442E-4274-BA1D-362B5794791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5C5CF6-E0A8-415E-807B-14B6C9F02D8B}" type="datetimeFigureOut">
              <a:rPr lang="en-US" smtClean="0"/>
              <a:t>5/6/2021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8348DC-442E-4274-BA1D-362B57947917}" type="slidenum">
              <a:rPr lang="en-US" smtClean="0"/>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025C5CF6-E0A8-415E-807B-14B6C9F02D8B}" type="datetimeFigureOut">
              <a:rPr lang="en-US" smtClean="0"/>
              <a:t>5/6/2021</a:t>
            </a:fld>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3B8348DC-442E-4274-BA1D-362B57947917}" type="slidenum">
              <a:rPr lang="en-US" smtClean="0"/>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amazon.com/Crime-Behavior-Sylvia-Valenzuela/dp/162131539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sz="2800" b="1" dirty="0" smtClean="0">
                <a:latin typeface="Times New Roman" panose="02020603050405020304" pitchFamily="18" charset="0"/>
                <a:cs typeface="Times New Roman" panose="02020603050405020304" pitchFamily="18" charset="0"/>
              </a:rPr>
              <a:t>Crime and behaviour</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0626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fontScale="55000" lnSpcReduction="20000"/>
          </a:bodyPr>
          <a:lstStyle/>
          <a:p>
            <a:pPr algn="l">
              <a:lnSpc>
                <a:spcPct val="200000"/>
              </a:lnSpc>
            </a:pPr>
            <a:r>
              <a:rPr lang="en-GB" sz="2500" b="0" dirty="0">
                <a:latin typeface="Times New Roman" panose="02020603050405020304" pitchFamily="18" charset="0"/>
                <a:cs typeface="Times New Roman" panose="02020603050405020304" pitchFamily="18" charset="0"/>
              </a:rPr>
              <a:t>The current mainstream criminal justice is primarily concerned with retribution against the offender, while restorative criminal justice focuses on the needs and wants of the victims. </a:t>
            </a:r>
            <a:endParaRPr lang="en-US" sz="2500" b="0" dirty="0">
              <a:latin typeface="Times New Roman" panose="02020603050405020304" pitchFamily="18" charset="0"/>
              <a:cs typeface="Times New Roman" panose="02020603050405020304" pitchFamily="18" charset="0"/>
            </a:endParaRPr>
          </a:p>
          <a:p>
            <a:pPr algn="l">
              <a:lnSpc>
                <a:spcPct val="200000"/>
              </a:lnSpc>
            </a:pPr>
            <a:r>
              <a:rPr lang="en-GB" sz="2500" b="0" dirty="0">
                <a:latin typeface="Times New Roman" panose="02020603050405020304" pitchFamily="18" charset="0"/>
                <a:cs typeface="Times New Roman" panose="02020603050405020304" pitchFamily="18" charset="0"/>
              </a:rPr>
              <a:t>The mainstream criminal justice system focuses on crime as something against the state, while restorative criminal justice sees crime as something against the community. </a:t>
            </a:r>
            <a:endParaRPr lang="en-US" sz="2500" b="0" dirty="0">
              <a:latin typeface="Times New Roman" panose="02020603050405020304" pitchFamily="18" charset="0"/>
              <a:cs typeface="Times New Roman" panose="02020603050405020304" pitchFamily="18" charset="0"/>
            </a:endParaRPr>
          </a:p>
          <a:p>
            <a:pPr algn="l">
              <a:lnSpc>
                <a:spcPct val="200000"/>
              </a:lnSpc>
            </a:pPr>
            <a:r>
              <a:rPr lang="en-GB" sz="2500" b="0" dirty="0">
                <a:latin typeface="Times New Roman" panose="02020603050405020304" pitchFamily="18" charset="0"/>
                <a:cs typeface="Times New Roman" panose="02020603050405020304" pitchFamily="18" charset="0"/>
              </a:rPr>
              <a:t>In the mainstream criminal justice system, criminal justice controls crime while the community in restorative justice governs crime. </a:t>
            </a:r>
            <a:endParaRPr lang="en-US" sz="2500" b="0" dirty="0">
              <a:latin typeface="Times New Roman" panose="02020603050405020304" pitchFamily="18" charset="0"/>
              <a:cs typeface="Times New Roman" panose="02020603050405020304" pitchFamily="18" charset="0"/>
            </a:endParaRPr>
          </a:p>
          <a:p>
            <a:pPr algn="l">
              <a:lnSpc>
                <a:spcPct val="200000"/>
              </a:lnSpc>
            </a:pPr>
            <a:r>
              <a:rPr lang="en-GB" sz="2500" b="0" dirty="0">
                <a:latin typeface="Times New Roman" panose="02020603050405020304" pitchFamily="18" charset="0"/>
                <a:cs typeface="Times New Roman" panose="02020603050405020304" pitchFamily="18" charset="0"/>
              </a:rPr>
              <a:t>In mainstream criminal justice, offender accountability pertains to taking the punishment for the crime committed, while in retributive justice, it pertains to taking responsibility for the harm committed. </a:t>
            </a:r>
            <a:endParaRPr lang="en-US" sz="2500" b="0" dirty="0">
              <a:latin typeface="Times New Roman" panose="02020603050405020304" pitchFamily="18" charset="0"/>
              <a:cs typeface="Times New Roman" panose="02020603050405020304" pitchFamily="18" charset="0"/>
            </a:endParaRPr>
          </a:p>
          <a:p>
            <a:endParaRPr lang="en-US" dirty="0"/>
          </a:p>
        </p:txBody>
      </p:sp>
      <p:sp>
        <p:nvSpPr>
          <p:cNvPr id="2" name="Title 1"/>
          <p:cNvSpPr>
            <a:spLocks noGrp="1"/>
          </p:cNvSpPr>
          <p:nvPr>
            <p:ph type="title"/>
          </p:nvPr>
        </p:nvSpPr>
        <p:spPr/>
        <p:txBody>
          <a:bodyPr>
            <a:normAutofit fontScale="90000"/>
          </a:bodyPr>
          <a:lstStyle/>
          <a:p>
            <a:pPr algn="ctr"/>
            <a:r>
              <a:rPr lang="en-GB" sz="1600" b="1" dirty="0" smtClean="0">
                <a:latin typeface="Times New Roman" panose="02020603050405020304" pitchFamily="18" charset="0"/>
                <a:cs typeface="Times New Roman" panose="02020603050405020304" pitchFamily="18" charset="0"/>
              </a:rPr>
              <a:t>Differences between current mainstream criminal justice and restorative justice </a:t>
            </a: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9120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fontScale="25000" lnSpcReduction="20000"/>
          </a:bodyPr>
          <a:lstStyle/>
          <a:p>
            <a:pPr algn="l">
              <a:lnSpc>
                <a:spcPct val="210000"/>
              </a:lnSpc>
              <a:buFont typeface="Arial" panose="020B0604020202020204" pitchFamily="34" charset="0"/>
              <a:buChar char="•"/>
            </a:pPr>
            <a:r>
              <a:rPr lang="en-GB" sz="4800" b="0" dirty="0">
                <a:latin typeface="Times New Roman" panose="02020603050405020304" pitchFamily="18" charset="0"/>
                <a:cs typeface="Times New Roman" panose="02020603050405020304" pitchFamily="18" charset="0"/>
              </a:rPr>
              <a:t>For someone harmed by a crime, restorative justice practices would be focused on indemnifying them, while the mainstream criminal justice system would focus on punishing the offender. </a:t>
            </a:r>
            <a:endParaRPr lang="en-US" sz="4800" b="0" dirty="0">
              <a:latin typeface="Times New Roman" panose="02020603050405020304" pitchFamily="18" charset="0"/>
              <a:cs typeface="Times New Roman" panose="02020603050405020304" pitchFamily="18" charset="0"/>
            </a:endParaRPr>
          </a:p>
          <a:p>
            <a:pPr algn="l">
              <a:lnSpc>
                <a:spcPct val="210000"/>
              </a:lnSpc>
              <a:buFont typeface="Arial" panose="020B0604020202020204" pitchFamily="34" charset="0"/>
              <a:buChar char="•"/>
            </a:pPr>
            <a:r>
              <a:rPr lang="en-GB" sz="4800" b="0" dirty="0">
                <a:latin typeface="Times New Roman" panose="02020603050405020304" pitchFamily="18" charset="0"/>
                <a:cs typeface="Times New Roman" panose="02020603050405020304" pitchFamily="18" charset="0"/>
              </a:rPr>
              <a:t>There is room for change for the offender in restorative justice practices, while the mainstream practices do not offer this flexibility. </a:t>
            </a:r>
            <a:endParaRPr lang="en-US" sz="4800" b="0" dirty="0">
              <a:latin typeface="Times New Roman" panose="02020603050405020304" pitchFamily="18" charset="0"/>
              <a:cs typeface="Times New Roman" panose="02020603050405020304" pitchFamily="18" charset="0"/>
            </a:endParaRPr>
          </a:p>
          <a:p>
            <a:pPr algn="l">
              <a:lnSpc>
                <a:spcPct val="210000"/>
              </a:lnSpc>
              <a:buFont typeface="Arial" panose="020B0604020202020204" pitchFamily="34" charset="0"/>
              <a:buChar char="•"/>
            </a:pPr>
            <a:r>
              <a:rPr lang="en-GB" sz="4800" b="0" dirty="0">
                <a:latin typeface="Times New Roman" panose="02020603050405020304" pitchFamily="18" charset="0"/>
                <a:cs typeface="Times New Roman" panose="02020603050405020304" pitchFamily="18" charset="0"/>
              </a:rPr>
              <a:t>The restorative practices focus on correcting the person committing the crime and essentially influencing the people harmed by these activities. </a:t>
            </a:r>
            <a:endParaRPr lang="en-US" sz="4800" b="0" dirty="0">
              <a:latin typeface="Times New Roman" panose="02020603050405020304" pitchFamily="18" charset="0"/>
              <a:cs typeface="Times New Roman" panose="02020603050405020304" pitchFamily="18" charset="0"/>
            </a:endParaRPr>
          </a:p>
          <a:p>
            <a:pPr algn="l">
              <a:lnSpc>
                <a:spcPct val="210000"/>
              </a:lnSpc>
              <a:buFont typeface="Arial" panose="020B0604020202020204" pitchFamily="34" charset="0"/>
              <a:buChar char="•"/>
            </a:pPr>
            <a:r>
              <a:rPr lang="en-GB" sz="4800" b="0" dirty="0">
                <a:latin typeface="Times New Roman" panose="02020603050405020304" pitchFamily="18" charset="0"/>
                <a:cs typeface="Times New Roman" panose="02020603050405020304" pitchFamily="18" charset="0"/>
              </a:rPr>
              <a:t>The mainstream criminal justice is concerned with punishing the offenders according to the law and does not predominantly focus on community satisfaction or compensation. </a:t>
            </a:r>
            <a:endParaRPr lang="en-US" sz="4800" b="0" dirty="0">
              <a:latin typeface="Times New Roman" panose="02020603050405020304" pitchFamily="18" charset="0"/>
              <a:cs typeface="Times New Roman" panose="02020603050405020304" pitchFamily="18" charset="0"/>
            </a:endParaRPr>
          </a:p>
          <a:p>
            <a:pPr algn="l">
              <a:lnSpc>
                <a:spcPct val="210000"/>
              </a:lnSpc>
              <a:buFont typeface="Arial" panose="020B0604020202020204" pitchFamily="34" charset="0"/>
              <a:buChar char="•"/>
            </a:pPr>
            <a:r>
              <a:rPr lang="en-GB" sz="4800" b="0" dirty="0">
                <a:latin typeface="Times New Roman" panose="02020603050405020304" pitchFamily="18" charset="0"/>
                <a:cs typeface="Times New Roman" panose="02020603050405020304" pitchFamily="18" charset="0"/>
              </a:rPr>
              <a:t>For someone harmed by a crime, restorative justice practices may not seem sufficient when it comes to punishing the lawbreaker. However, the mainstream practices might seem more approachable for someone harmed by a crime. </a:t>
            </a:r>
            <a:endParaRPr lang="en-US" sz="4800" b="0"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endParaRPr lang="en-US" dirty="0"/>
          </a:p>
        </p:txBody>
      </p:sp>
      <p:sp>
        <p:nvSpPr>
          <p:cNvPr id="2" name="Title 1"/>
          <p:cNvSpPr>
            <a:spLocks noGrp="1"/>
          </p:cNvSpPr>
          <p:nvPr>
            <p:ph type="title"/>
          </p:nvPr>
        </p:nvSpPr>
        <p:spPr/>
        <p:txBody>
          <a:bodyPr>
            <a:normAutofit fontScale="90000"/>
          </a:bodyPr>
          <a:lstStyle/>
          <a:p>
            <a:pPr algn="ctr"/>
            <a:r>
              <a:rPr lang="en-GB" sz="1400" b="1" dirty="0" smtClean="0">
                <a:latin typeface="Times New Roman" panose="02020603050405020304" pitchFamily="18" charset="0"/>
                <a:cs typeface="Times New Roman" panose="02020603050405020304" pitchFamily="18" charset="0"/>
              </a:rPr>
              <a:t>DIFFERENCES THE TWO WOULD MAKE FOR SOMEONE HARMED BY A CRIME AND FOR SOMEONE WHO COMMITTED A CRIME</a:t>
            </a:r>
            <a:endParaRPr lang="en-US"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3368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fontScale="70000" lnSpcReduction="20000"/>
          </a:bodyPr>
          <a:lstStyle/>
          <a:p>
            <a:r>
              <a:rPr lang="en-GB" dirty="0"/>
              <a:t> </a:t>
            </a:r>
            <a:endParaRPr lang="en-US" dirty="0"/>
          </a:p>
          <a:p>
            <a:pPr algn="l">
              <a:lnSpc>
                <a:spcPct val="200000"/>
              </a:lnSpc>
              <a:buFont typeface="Arial" panose="020B0604020202020204" pitchFamily="34" charset="0"/>
              <a:buChar char="•"/>
            </a:pPr>
            <a:r>
              <a:rPr lang="en-GB" b="0" dirty="0">
                <a:latin typeface="Times New Roman" panose="02020603050405020304" pitchFamily="18" charset="0"/>
                <a:cs typeface="Times New Roman" panose="02020603050405020304" pitchFamily="18" charset="0"/>
              </a:rPr>
              <a:t>The program identified was the centre for court innovation peace-making program.  It operates in both Brooklyn and New York. </a:t>
            </a:r>
            <a:endParaRPr lang="en-US" b="0" dirty="0">
              <a:latin typeface="Times New Roman" panose="02020603050405020304" pitchFamily="18" charset="0"/>
              <a:cs typeface="Times New Roman" panose="02020603050405020304" pitchFamily="18" charset="0"/>
            </a:endParaRPr>
          </a:p>
          <a:p>
            <a:pPr algn="l">
              <a:lnSpc>
                <a:spcPct val="200000"/>
              </a:lnSpc>
              <a:buFont typeface="Arial" panose="020B0604020202020204" pitchFamily="34" charset="0"/>
              <a:buChar char="•"/>
            </a:pPr>
            <a:r>
              <a:rPr lang="en-GB" b="0" dirty="0">
                <a:latin typeface="Times New Roman" panose="02020603050405020304" pitchFamily="18" charset="0"/>
                <a:cs typeface="Times New Roman" panose="02020603050405020304" pitchFamily="18" charset="0"/>
              </a:rPr>
              <a:t>The program focuses on changing the Native American approach to justice; it purposes at healing the community through restoration rather than punishment. </a:t>
            </a:r>
            <a:endParaRPr lang="en-US" b="0" dirty="0">
              <a:latin typeface="Times New Roman" panose="02020603050405020304" pitchFamily="18" charset="0"/>
              <a:cs typeface="Times New Roman" panose="02020603050405020304" pitchFamily="18" charset="0"/>
            </a:endParaRPr>
          </a:p>
          <a:p>
            <a:pPr algn="l">
              <a:lnSpc>
                <a:spcPct val="200000"/>
              </a:lnSpc>
              <a:buFont typeface="Arial" panose="020B0604020202020204" pitchFamily="34" charset="0"/>
              <a:buChar char="•"/>
            </a:pPr>
            <a:r>
              <a:rPr lang="en-GB" b="0" dirty="0">
                <a:latin typeface="Times New Roman" panose="02020603050405020304" pitchFamily="18" charset="0"/>
                <a:cs typeface="Times New Roman" panose="02020603050405020304" pitchFamily="18" charset="0"/>
              </a:rPr>
              <a:t>The program is facilitated by trained peacemakers from the community that promote a neutral ground where the affected can discuss their problems and agree on restitution and repair. </a:t>
            </a:r>
            <a:endParaRPr lang="en-US" b="0" dirty="0">
              <a:latin typeface="Times New Roman" panose="02020603050405020304" pitchFamily="18" charset="0"/>
              <a:cs typeface="Times New Roman" panose="02020603050405020304" pitchFamily="18" charset="0"/>
            </a:endParaRPr>
          </a:p>
          <a:p>
            <a:pPr algn="l">
              <a:lnSpc>
                <a:spcPct val="200000"/>
              </a:lnSpc>
              <a:buFont typeface="Arial" panose="020B0604020202020204" pitchFamily="34" charset="0"/>
              <a:buChar char="•"/>
            </a:pPr>
            <a:r>
              <a:rPr lang="en-GB" b="0" dirty="0">
                <a:latin typeface="Times New Roman" panose="02020603050405020304" pitchFamily="18" charset="0"/>
                <a:cs typeface="Times New Roman" panose="02020603050405020304" pitchFamily="18" charset="0"/>
              </a:rPr>
              <a:t>It aims at creating enduring and purposeful conflicts for the benefit of the entire community. </a:t>
            </a:r>
            <a:endParaRPr lang="en-US" b="0" dirty="0">
              <a:latin typeface="Times New Roman" panose="02020603050405020304" pitchFamily="18" charset="0"/>
              <a:cs typeface="Times New Roman" panose="02020603050405020304" pitchFamily="18" charset="0"/>
            </a:endParaRPr>
          </a:p>
          <a:p>
            <a:pPr algn="l">
              <a:lnSpc>
                <a:spcPct val="200000"/>
              </a:lnSpc>
              <a:buFont typeface="Arial" panose="020B0604020202020204" pitchFamily="34" charset="0"/>
              <a:buChar char="•"/>
            </a:pPr>
            <a:r>
              <a:rPr lang="en-GB" b="0" dirty="0">
                <a:latin typeface="Times New Roman" panose="02020603050405020304" pitchFamily="18" charset="0"/>
                <a:cs typeface="Times New Roman" panose="02020603050405020304" pitchFamily="18" charset="0"/>
              </a:rPr>
              <a:t>Participation in this type of program is voluntary. </a:t>
            </a:r>
            <a:endParaRPr lang="en-US" b="0" dirty="0">
              <a:latin typeface="Times New Roman" panose="02020603050405020304" pitchFamily="18" charset="0"/>
              <a:cs typeface="Times New Roman" panose="02020603050405020304" pitchFamily="18" charset="0"/>
            </a:endParaRPr>
          </a:p>
          <a:p>
            <a:endParaRPr lang="en-US" dirty="0"/>
          </a:p>
        </p:txBody>
      </p:sp>
      <p:sp>
        <p:nvSpPr>
          <p:cNvPr id="2" name="Title 1"/>
          <p:cNvSpPr>
            <a:spLocks noGrp="1"/>
          </p:cNvSpPr>
          <p:nvPr>
            <p:ph type="title"/>
          </p:nvPr>
        </p:nvSpPr>
        <p:spPr/>
        <p:txBody>
          <a:bodyPr>
            <a:normAutofit fontScale="90000"/>
          </a:bodyPr>
          <a:lstStyle/>
          <a:p>
            <a:pPr algn="ctr"/>
            <a:r>
              <a:rPr lang="en-GB" sz="2400" b="1" dirty="0" smtClean="0">
                <a:latin typeface="Times New Roman" panose="02020603050405020304" pitchFamily="18" charset="0"/>
                <a:cs typeface="Times New Roman" panose="02020603050405020304" pitchFamily="18" charset="0"/>
              </a:rPr>
              <a:t>PEACE MAKING PROGRAM</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2080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lstStyle/>
          <a:p>
            <a:pPr indent="-457200" algn="l">
              <a:lnSpc>
                <a:spcPct val="200000"/>
              </a:lnSpc>
            </a:pPr>
            <a:r>
              <a:rPr lang="en-US" b="0" dirty="0">
                <a:latin typeface="Times New Roman" panose="02020603050405020304" pitchFamily="18" charset="0"/>
                <a:cs typeface="Times New Roman" panose="02020603050405020304" pitchFamily="18" charset="0"/>
              </a:rPr>
              <a:t>Valenzuela, S., Kaplan, P</a:t>
            </a:r>
            <a:r>
              <a:rPr lang="en-US" b="0" dirty="0" smtClean="0">
                <a:latin typeface="Times New Roman" panose="02020603050405020304" pitchFamily="18" charset="0"/>
                <a:cs typeface="Times New Roman" panose="02020603050405020304" pitchFamily="18" charset="0"/>
              </a:rPr>
              <a:t>., </a:t>
            </a:r>
            <a:r>
              <a:rPr lang="en-US" b="0" dirty="0">
                <a:latin typeface="Times New Roman" panose="02020603050405020304" pitchFamily="18" charset="0"/>
                <a:cs typeface="Times New Roman" panose="02020603050405020304" pitchFamily="18" charset="0"/>
              </a:rPr>
              <a:t>&amp; Henry, </a:t>
            </a:r>
            <a:r>
              <a:rPr lang="en-US" b="0" dirty="0" smtClean="0">
                <a:latin typeface="Times New Roman" panose="02020603050405020304" pitchFamily="18" charset="0"/>
                <a:cs typeface="Times New Roman" panose="02020603050405020304" pitchFamily="18" charset="0"/>
              </a:rPr>
              <a:t>S (2012) </a:t>
            </a:r>
            <a:r>
              <a:rPr lang="en-US" b="0" dirty="0">
                <a:latin typeface="Times New Roman" panose="02020603050405020304" pitchFamily="18" charset="0"/>
                <a:cs typeface="Times New Roman" panose="02020603050405020304" pitchFamily="18" charset="0"/>
              </a:rPr>
              <a:t> </a:t>
            </a:r>
            <a:r>
              <a:rPr lang="en-US" b="0" i="1" dirty="0">
                <a:latin typeface="Times New Roman" panose="02020603050405020304" pitchFamily="18" charset="0"/>
                <a:cs typeface="Times New Roman" panose="02020603050405020304" pitchFamily="18" charset="0"/>
              </a:rPr>
              <a:t>Crime &amp; behavior</a:t>
            </a:r>
            <a:r>
              <a:rPr lang="en-US" b="0"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indent="-457200" algn="l">
              <a:lnSpc>
                <a:spcPct val="200000"/>
              </a:lnSpc>
            </a:pPr>
            <a:r>
              <a:rPr lang="en-US" b="0" dirty="0">
                <a:latin typeface="Times New Roman" panose="02020603050405020304" pitchFamily="18" charset="0"/>
                <a:cs typeface="Times New Roman" panose="02020603050405020304" pitchFamily="18" charset="0"/>
                <a:hlinkClick r:id="rId2"/>
              </a:rPr>
              <a:t>https://</a:t>
            </a:r>
            <a:r>
              <a:rPr lang="en-US" b="0" dirty="0" smtClean="0">
                <a:latin typeface="Times New Roman" panose="02020603050405020304" pitchFamily="18" charset="0"/>
                <a:cs typeface="Times New Roman" panose="02020603050405020304" pitchFamily="18" charset="0"/>
                <a:hlinkClick r:id="rId2"/>
              </a:rPr>
              <a:t>www.amazon.com/Crime-Behavior-Sylvia-Valenzuela/dp/1621315398</a:t>
            </a:r>
            <a:endParaRPr lang="en-US" b="0" dirty="0" smtClean="0">
              <a:latin typeface="Times New Roman" panose="02020603050405020304" pitchFamily="18" charset="0"/>
              <a:cs typeface="Times New Roman" panose="02020603050405020304" pitchFamily="18" charset="0"/>
            </a:endParaRPr>
          </a:p>
          <a:p>
            <a:pPr>
              <a:lnSpc>
                <a:spcPct val="200000"/>
              </a:lnSpc>
            </a:pPr>
            <a:endParaRPr lang="en-US" b="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pPr algn="ctr"/>
            <a:r>
              <a:rPr lang="en-GB" sz="2400" b="1" dirty="0" smtClean="0">
                <a:latin typeface="Times New Roman" panose="02020603050405020304" pitchFamily="18" charset="0"/>
                <a:cs typeface="Times New Roman" panose="02020603050405020304" pitchFamily="18" charset="0"/>
              </a:rPr>
              <a:t>references</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23722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49</TotalTime>
  <Words>295</Words>
  <Application>Microsoft Office PowerPoint</Application>
  <PresentationFormat>On-screen Show (4:3)</PresentationFormat>
  <Paragraphs>31</Paragraphs>
  <Slides>5</Slides>
  <Notes>3</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BlackTie</vt:lpstr>
      <vt:lpstr>Crime and behaviour</vt:lpstr>
      <vt:lpstr>Differences between current mainstream criminal justice and restorative justice </vt:lpstr>
      <vt:lpstr>DIFFERENCES THE TWO WOULD MAKE FOR SOMEONE HARMED BY A CRIME AND FOR SOMEONE WHO COMMITTED A CRIME</vt:lpstr>
      <vt:lpstr>PEACE MAKING PROGRAM</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CRIME AND BEHAVIOR</dc:title>
  <dc:creator>visitor</dc:creator>
  <cp:lastModifiedBy>visitor</cp:lastModifiedBy>
  <cp:revision>4</cp:revision>
  <dcterms:created xsi:type="dcterms:W3CDTF">2021-05-05T21:04:57Z</dcterms:created>
  <dcterms:modified xsi:type="dcterms:W3CDTF">2021-05-05T21:54:32Z</dcterms:modified>
</cp:coreProperties>
</file>