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4"/>
  </p:sldMasterIdLst>
  <p:notesMasterIdLst>
    <p:notesMasterId r:id="rId17"/>
  </p:notesMasterIdLst>
  <p:handoutMasterIdLst>
    <p:handoutMasterId r:id="rId18"/>
  </p:handoutMasterIdLst>
  <p:sldIdLst>
    <p:sldId id="257" r:id="rId5"/>
    <p:sldId id="258"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notesViewPr>
    <p:cSldViewPr snapToGrid="0">
      <p:cViewPr varScale="1">
        <p:scale>
          <a:sx n="83" d="100"/>
          <a:sy n="83" d="100"/>
        </p:scale>
        <p:origin x="240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560B6B-963E-45AD-B18D-9DA3469D83C9}" type="datetimeFigureOut">
              <a:rPr lang="en-US" smtClean="0"/>
              <a:t>5/9/2021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B61BEE-A6B4-49DE-8859-2A55F155C514}" type="slidenum">
              <a:rPr lang="en-US" smtClean="0"/>
              <a:t>‹#›</a:t>
            </a:fld>
            <a:endParaRPr lang="en-US"/>
          </a:p>
        </p:txBody>
      </p:sp>
    </p:spTree>
    <p:extLst>
      <p:ext uri="{BB962C8B-B14F-4D97-AF65-F5344CB8AC3E}">
        <p14:creationId xmlns:p14="http://schemas.microsoft.com/office/powerpoint/2010/main" val="3784930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8D2A0D-6B45-4215-8A49-D14849101A69}" type="datetimeFigureOut">
              <a:rPr lang="en-US" smtClean="0"/>
              <a:t>5/9/2021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6A182-AF03-4CC8-94DC-C0726DF52A64}" type="slidenum">
              <a:rPr lang="en-US" smtClean="0"/>
              <a:t>‹#›</a:t>
            </a:fld>
            <a:endParaRPr lang="en-US"/>
          </a:p>
        </p:txBody>
      </p:sp>
    </p:spTree>
    <p:extLst>
      <p:ext uri="{BB962C8B-B14F-4D97-AF65-F5344CB8AC3E}">
        <p14:creationId xmlns:p14="http://schemas.microsoft.com/office/powerpoint/2010/main" val="3303640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E6A182-AF03-4CC8-94DC-C0726DF52A64}" type="slidenum">
              <a:rPr lang="en-US" smtClean="0"/>
              <a:t>1</a:t>
            </a:fld>
            <a:endParaRPr lang="en-US"/>
          </a:p>
        </p:txBody>
      </p:sp>
    </p:spTree>
    <p:extLst>
      <p:ext uri="{BB962C8B-B14F-4D97-AF65-F5344CB8AC3E}">
        <p14:creationId xmlns:p14="http://schemas.microsoft.com/office/powerpoint/2010/main" val="133775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8AE1E626-6EB7-4D9A-AD4A-B54D1684CAD1}" type="datetime1">
              <a:rPr lang="en-US" smtClean="0"/>
              <a:t>5/9/2021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01CF334-2D5C-4859-84A6-CA7E6E43FAEB}" type="slidenum">
              <a:rPr lang="en-US" smtClean="0"/>
              <a:t>‹#›</a:t>
            </a:fld>
            <a:endParaRPr lang="en-US"/>
          </a:p>
        </p:txBody>
      </p:sp>
      <p:sp>
        <p:nvSpPr>
          <p:cNvPr id="9" name="Subtitle 8"/>
          <p:cNvSpPr>
            <a:spLocks noGrp="1"/>
          </p:cNvSpPr>
          <p:nvPr>
            <p:ph type="subTitle" idx="1"/>
          </p:nvPr>
        </p:nvSpPr>
        <p:spPr>
          <a:xfrm>
            <a:off x="562707" y="2320335"/>
            <a:ext cx="8534400" cy="1752600"/>
          </a:xfrm>
        </p:spPr>
        <p:txBody>
          <a:bodyPr/>
          <a:lstStyle>
            <a:lvl1pPr marL="0" indent="0" algn="l">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8" name="Title 7"/>
          <p:cNvSpPr>
            <a:spLocks noGrp="1"/>
          </p:cNvSpPr>
          <p:nvPr>
            <p:ph type="ctrTitle"/>
          </p:nvPr>
        </p:nvSpPr>
        <p:spPr>
          <a:xfrm>
            <a:off x="562707" y="288339"/>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lgn="l">
              <a:defRPr sz="4800" b="1" cap="all" baseline="0">
                <a:ln w="6350">
                  <a:noFill/>
                </a:ln>
                <a:solidFill>
                  <a:schemeClr val="accent2"/>
                </a:solidFill>
                <a:effectLst>
                  <a:outerShdw blurRad="127000" dist="200000" dir="2700000" algn="tl" rotWithShape="0">
                    <a:srgbClr val="000000">
                      <a:alpha val="30000"/>
                    </a:srgbClr>
                  </a:outerShdw>
                </a:effectLst>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238602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BD24A36-10EA-4DE5-9251-C62AA44714D2}" type="datetime1">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92015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E95A85-13CC-45EA-B1A6-5B8E77AB646B}" type="datetime1">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401CF334-2D5C-4859-84A6-CA7E6E43FAEB}" type="slidenum">
              <a:rPr lang="en-US" smtClean="0"/>
              <a:t>‹#›</a:t>
            </a:fld>
            <a:endParaRPr lang="en-US"/>
          </a:p>
        </p:txBody>
      </p:sp>
      <p:sp>
        <p:nvSpPr>
          <p:cNvPr id="8" name="Subtitle 8"/>
          <p:cNvSpPr>
            <a:spLocks noGrp="1"/>
          </p:cNvSpPr>
          <p:nvPr>
            <p:ph type="subTitle" idx="1"/>
          </p:nvPr>
        </p:nvSpPr>
        <p:spPr>
          <a:xfrm>
            <a:off x="562707" y="2320335"/>
            <a:ext cx="8534400" cy="1752600"/>
          </a:xfrm>
        </p:spPr>
        <p:txBody>
          <a:bodyPr/>
          <a:lstStyle>
            <a:lvl1pPr marL="0" indent="0" algn="l">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7" name="Title 7"/>
          <p:cNvSpPr>
            <a:spLocks noGrp="1"/>
          </p:cNvSpPr>
          <p:nvPr>
            <p:ph type="ctrTitle"/>
          </p:nvPr>
        </p:nvSpPr>
        <p:spPr>
          <a:xfrm>
            <a:off x="562707" y="288339"/>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lgn="l">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422633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B71815-F531-4787-BA2A-626422C133AD}" type="datetime1">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331838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56C4885B-3C5C-43BB-9862-47948E5DF551}" type="datetime1">
              <a:rPr lang="en-US" smtClean="0"/>
              <a:t>5/9/2021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Tree>
    <p:extLst>
      <p:ext uri="{BB962C8B-B14F-4D97-AF65-F5344CB8AC3E}">
        <p14:creationId xmlns:p14="http://schemas.microsoft.com/office/powerpoint/2010/main" val="274184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703B6AF-AB61-4D8E-B7B7-705C5ACEBBCC}" type="datetime1">
              <a:rPr lang="en-US" smtClean="0"/>
              <a:t>5/9/2021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1793208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B3EC9A-B094-4092-8061-75D86CB34931}" type="datetime1">
              <a:rPr lang="en-US" smtClean="0"/>
              <a:t>5/9/2021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077768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4E1AEED-2323-4359-853E-316DF6600362}" type="datetime1">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1">
                <a:ln w="6350">
                  <a:noFill/>
                </a:ln>
                <a:solidFill>
                  <a:schemeClr val="accent2"/>
                </a:solidFill>
                <a:effectLst>
                  <a:outerShdw blurRad="38100" dist="38100" dir="2700000" algn="tl">
                    <a:srgbClr val="000000">
                      <a:alpha val="43137"/>
                    </a:srgbClr>
                  </a:outerShdw>
                </a:effectLst>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77750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33AC2DF-F1FD-4724-A563-92BADFC82ECC}" type="datetime1">
              <a:rPr lang="en-US" smtClean="0"/>
              <a:t>5/9/2021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
        <p:nvSpPr>
          <p:cNvPr id="3" name="Picture Placeholder 2"/>
          <p:cNvSpPr>
            <a:spLocks noGrp="1"/>
          </p:cNvSpPr>
          <p:nvPr>
            <p:ph type="pic" idx="1"/>
          </p:nvPr>
        </p:nvSpPr>
        <p:spPr>
          <a:xfrm>
            <a:off x="2438400" y="1831975"/>
            <a:ext cx="7315200" cy="3962400"/>
          </a:xfrm>
          <a:solidFill>
            <a:schemeClr val="bg2">
              <a:lumMod val="20000"/>
              <a:lumOff val="80000"/>
            </a:schemeClr>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endParaRPr kumimoji="0" lang="en-US" dirty="0"/>
          </a:p>
        </p:txBody>
      </p:sp>
    </p:spTree>
    <p:extLst>
      <p:ext uri="{BB962C8B-B14F-4D97-AF65-F5344CB8AC3E}">
        <p14:creationId xmlns:p14="http://schemas.microsoft.com/office/powerpoint/2010/main" val="314466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9932EDF-E99E-4C68-AFCB-7A835B309D6D}" type="datetime1">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endParaRPr kumimoji="0" lang="en-US" dirty="0"/>
          </a:p>
        </p:txBody>
      </p:sp>
    </p:spTree>
    <p:extLst>
      <p:ext uri="{BB962C8B-B14F-4D97-AF65-F5344CB8AC3E}">
        <p14:creationId xmlns:p14="http://schemas.microsoft.com/office/powerpoint/2010/main" val="2203361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F82D85F-A551-4C69-800A-8CFFA2306A88}" type="datetime1">
              <a:rPr lang="en-US" smtClean="0"/>
              <a:t>5/9/2021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Tree>
    <p:extLst>
      <p:ext uri="{BB962C8B-B14F-4D97-AF65-F5344CB8AC3E}">
        <p14:creationId xmlns:p14="http://schemas.microsoft.com/office/powerpoint/2010/main" val="64351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3">
        <a:schemeClr val="bg2"/>
      </p:bgRef>
    </p:bg>
    <p:spTree>
      <p:nvGrpSpPr>
        <p:cNvPr id="1" name=""/>
        <p:cNvGrpSpPr/>
        <p:nvPr/>
      </p:nvGrpSpPr>
      <p:grpSpPr>
        <a:xfrm>
          <a:off x="0" y="0"/>
          <a:ext cx="0" cy="0"/>
          <a:chOff x="0" y="0"/>
          <a:chExt cx="0" cy="0"/>
        </a:xfrm>
      </p:grpSpPr>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D20E2CF-D74B-4B51-899A-DCEA821C90C7}" type="datetime1">
              <a:rPr lang="en-US" smtClean="0"/>
              <a:t>5/9/2021</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01CF334-2D5C-4859-84A6-CA7E6E43FAEB}" type="slidenum">
              <a:rPr lang="en-US" smtClean="0"/>
              <a:t>‹#›</a:t>
            </a:fld>
            <a:endParaRPr lang="en-US"/>
          </a:p>
        </p:txBody>
      </p:sp>
      <p:grpSp>
        <p:nvGrpSpPr>
          <p:cNvPr id="24" name="Group 18"/>
          <p:cNvGrpSpPr>
            <a:grpSpLocks/>
          </p:cNvGrpSpPr>
          <p:nvPr/>
        </p:nvGrpSpPr>
        <p:grpSpPr bwMode="auto">
          <a:xfrm>
            <a:off x="4263969" y="1960564"/>
            <a:ext cx="3762431" cy="4821237"/>
            <a:chOff x="1365" y="355"/>
            <a:chExt cx="3024" cy="3875"/>
          </a:xfrm>
          <a:solidFill>
            <a:schemeClr val="bg2">
              <a:lumMod val="50000"/>
              <a:alpha val="20000"/>
            </a:schemeClr>
          </a:solidFill>
        </p:grpSpPr>
        <p:sp>
          <p:nvSpPr>
            <p:cNvPr id="25" name="Freeform 2"/>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Lst>
              <a:ahLst/>
              <a:cxnLst>
                <a:cxn ang="0">
                  <a:pos x="T0" y="T1"/>
                </a:cxn>
                <a:cxn ang="0">
                  <a:pos x="T2" y="T3"/>
                </a:cxn>
                <a:cxn ang="0">
                  <a:pos x="T4" y="T5"/>
                </a:cxn>
                <a:cxn ang="0">
                  <a:pos x="T6" y="T7"/>
                </a:cxn>
                <a:cxn ang="0">
                  <a:pos x="T8" y="T9"/>
                </a:cxn>
              </a:cxnLst>
              <a:rect l="0" t="0" r="r" b="b"/>
              <a:pathLst>
                <a:path w="88" h="1121">
                  <a:moveTo>
                    <a:pt x="0" y="1120"/>
                  </a:moveTo>
                  <a:lnTo>
                    <a:pt x="0" y="0"/>
                  </a:lnTo>
                  <a:lnTo>
                    <a:pt x="87" y="0"/>
                  </a:lnTo>
                  <a:lnTo>
                    <a:pt x="87" y="1085"/>
                  </a:lnTo>
                  <a:lnTo>
                    <a:pt x="0" y="1120"/>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Freeform 3"/>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Lst>
              <a:ahLst/>
              <a:cxnLst>
                <a:cxn ang="0">
                  <a:pos x="T0" y="T1"/>
                </a:cxn>
                <a:cxn ang="0">
                  <a:pos x="T2" y="T3"/>
                </a:cxn>
                <a:cxn ang="0">
                  <a:pos x="T4" y="T5"/>
                </a:cxn>
                <a:cxn ang="0">
                  <a:pos x="T6" y="T7"/>
                </a:cxn>
                <a:cxn ang="0">
                  <a:pos x="T8" y="T9"/>
                </a:cxn>
              </a:cxnLst>
              <a:rect l="0" t="0" r="r" b="b"/>
              <a:pathLst>
                <a:path w="84" h="363">
                  <a:moveTo>
                    <a:pt x="0" y="29"/>
                  </a:moveTo>
                  <a:lnTo>
                    <a:pt x="83" y="0"/>
                  </a:lnTo>
                  <a:lnTo>
                    <a:pt x="74" y="329"/>
                  </a:lnTo>
                  <a:lnTo>
                    <a:pt x="0" y="362"/>
                  </a:lnTo>
                  <a:lnTo>
                    <a:pt x="0" y="29"/>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Freeform 4"/>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Lst>
              <a:ahLst/>
              <a:cxnLst>
                <a:cxn ang="0">
                  <a:pos x="T0" y="T1"/>
                </a:cxn>
                <a:cxn ang="0">
                  <a:pos x="T2" y="T3"/>
                </a:cxn>
                <a:cxn ang="0">
                  <a:pos x="T4" y="T5"/>
                </a:cxn>
                <a:cxn ang="0">
                  <a:pos x="T6" y="T7"/>
                </a:cxn>
                <a:cxn ang="0">
                  <a:pos x="T8" y="T9"/>
                </a:cxn>
              </a:cxnLst>
              <a:rect l="0" t="0" r="r" b="b"/>
              <a:pathLst>
                <a:path w="84" h="249">
                  <a:moveTo>
                    <a:pt x="2" y="213"/>
                  </a:moveTo>
                  <a:lnTo>
                    <a:pt x="0" y="28"/>
                  </a:lnTo>
                  <a:lnTo>
                    <a:pt x="83" y="0"/>
                  </a:lnTo>
                  <a:lnTo>
                    <a:pt x="72" y="248"/>
                  </a:lnTo>
                  <a:lnTo>
                    <a:pt x="2" y="213"/>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Freeform 5"/>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Lst>
              <a:ahLst/>
              <a:cxnLst>
                <a:cxn ang="0">
                  <a:pos x="T0" y="T1"/>
                </a:cxn>
                <a:cxn ang="0">
                  <a:pos x="T2" y="T3"/>
                </a:cxn>
                <a:cxn ang="0">
                  <a:pos x="T4" y="T5"/>
                </a:cxn>
                <a:cxn ang="0">
                  <a:pos x="T6" y="T7"/>
                </a:cxn>
                <a:cxn ang="0">
                  <a:pos x="T8" y="T9"/>
                </a:cxn>
              </a:cxnLst>
              <a:rect l="0" t="0" r="r" b="b"/>
              <a:pathLst>
                <a:path w="52" h="232">
                  <a:moveTo>
                    <a:pt x="13" y="204"/>
                  </a:moveTo>
                  <a:lnTo>
                    <a:pt x="0" y="0"/>
                  </a:lnTo>
                  <a:lnTo>
                    <a:pt x="51" y="26"/>
                  </a:lnTo>
                  <a:lnTo>
                    <a:pt x="47" y="231"/>
                  </a:lnTo>
                  <a:lnTo>
                    <a:pt x="13" y="204"/>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Freeform 6"/>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Lst>
              <a:ahLst/>
              <a:cxnLst>
                <a:cxn ang="0">
                  <a:pos x="T0" y="T1"/>
                </a:cxn>
                <a:cxn ang="0">
                  <a:pos x="T2" y="T3"/>
                </a:cxn>
                <a:cxn ang="0">
                  <a:pos x="T4" y="T5"/>
                </a:cxn>
                <a:cxn ang="0">
                  <a:pos x="T6" y="T7"/>
                </a:cxn>
                <a:cxn ang="0">
                  <a:pos x="T8" y="T9"/>
                </a:cxn>
              </a:cxnLst>
              <a:rect l="0" t="0" r="r" b="b"/>
              <a:pathLst>
                <a:path w="36" h="133">
                  <a:moveTo>
                    <a:pt x="4" y="101"/>
                  </a:moveTo>
                  <a:lnTo>
                    <a:pt x="0" y="0"/>
                  </a:lnTo>
                  <a:lnTo>
                    <a:pt x="35" y="20"/>
                  </a:lnTo>
                  <a:lnTo>
                    <a:pt x="28" y="132"/>
                  </a:lnTo>
                  <a:lnTo>
                    <a:pt x="4" y="10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 name="Freeform 7"/>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Lst>
              <a:ahLst/>
              <a:cxnLst>
                <a:cxn ang="0">
                  <a:pos x="T0" y="T1"/>
                </a:cxn>
                <a:cxn ang="0">
                  <a:pos x="T2" y="T3"/>
                </a:cxn>
                <a:cxn ang="0">
                  <a:pos x="T4" y="T5"/>
                </a:cxn>
                <a:cxn ang="0">
                  <a:pos x="T6" y="T7"/>
                </a:cxn>
              </a:cxnLst>
              <a:rect l="0" t="0" r="r" b="b"/>
              <a:pathLst>
                <a:path w="30" h="590">
                  <a:moveTo>
                    <a:pt x="15" y="589"/>
                  </a:moveTo>
                  <a:lnTo>
                    <a:pt x="0" y="0"/>
                  </a:lnTo>
                  <a:lnTo>
                    <a:pt x="29" y="37"/>
                  </a:lnTo>
                  <a:lnTo>
                    <a:pt x="15" y="589"/>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 name="Freeform 8"/>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Freeform 9"/>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 name="Freeform 10"/>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Freeform 11"/>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 name="Freeform 12"/>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 name="Freeform 13"/>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 name="Freeform 14"/>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 name="Freeform 15"/>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 name="Oval 16"/>
            <p:cNvSpPr>
              <a:spLocks noChangeArrowheads="1"/>
            </p:cNvSpPr>
            <p:nvPr/>
          </p:nvSpPr>
          <p:spPr bwMode="auto">
            <a:xfrm>
              <a:off x="2785" y="355"/>
              <a:ext cx="187" cy="198"/>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 name="Freeform 17"/>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grp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Tree>
    <p:extLst>
      <p:ext uri="{BB962C8B-B14F-4D97-AF65-F5344CB8AC3E}">
        <p14:creationId xmlns:p14="http://schemas.microsoft.com/office/powerpoint/2010/main" val="116562128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rtl="0" eaLnBrk="1" latinLnBrk="0" hangingPunct="1">
        <a:spcBef>
          <a:spcPct val="0"/>
        </a:spcBef>
        <a:buNone/>
        <a:defRPr kumimoji="0" sz="4100" b="1" kern="1200" cap="none" baseline="0">
          <a:ln w="6350">
            <a:noFill/>
          </a:ln>
          <a:solidFill>
            <a:schemeClr val="accent2"/>
          </a:soli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bg2"/>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bg2"/>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bg2"/>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bg2"/>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bg2"/>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bg2"/>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bg2"/>
        </a:buClr>
        <a:buFont typeface="Wingdings 2"/>
        <a:buChar char=""/>
        <a:defRPr kumimoji="0" sz="1800" kern="1200">
          <a:solidFill>
            <a:schemeClr val="tx1"/>
          </a:solidFill>
          <a:latin typeface="+mn-lt"/>
          <a:ea typeface="+mn-ea"/>
          <a:cs typeface="+mn-cs"/>
        </a:defRPr>
      </a:lvl7pPr>
      <a:lvl8pPr marL="2167128" indent="-182880" algn="l" rtl="0" eaLnBrk="1" latinLnBrk="0" hangingPunct="1">
        <a:spcBef>
          <a:spcPct val="20000"/>
        </a:spcBef>
        <a:buClr>
          <a:schemeClr val="bg2"/>
        </a:buClr>
        <a:buFont typeface="Wingdings 2"/>
        <a:buChar char=""/>
        <a:defRPr kumimoji="0" sz="1800" kern="1200">
          <a:solidFill>
            <a:schemeClr val="tx1"/>
          </a:solidFill>
          <a:latin typeface="+mn-lt"/>
          <a:ea typeface="+mn-ea"/>
          <a:cs typeface="+mn-cs"/>
        </a:defRPr>
      </a:lvl8pPr>
      <a:lvl9pPr marL="2368296" indent="-182880" algn="l" rtl="0" eaLnBrk="1" latinLnBrk="0" hangingPunct="1">
        <a:spcBef>
          <a:spcPct val="20000"/>
        </a:spcBef>
        <a:buClr>
          <a:schemeClr val="bg2"/>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1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62707" y="2384729"/>
            <a:ext cx="11157068" cy="1752600"/>
          </a:xfrm>
        </p:spPr>
        <p:txBody>
          <a:bodyPr/>
          <a:lstStyle/>
          <a:p>
            <a:pPr algn="ctr"/>
            <a:r>
              <a:rPr lang="en-US" dirty="0">
                <a:latin typeface="Times New Roman" panose="02020603050405020304" pitchFamily="18" charset="0"/>
                <a:cs typeface="Times New Roman" panose="02020603050405020304" pitchFamily="18" charset="0"/>
              </a:rPr>
              <a:t>Institutional Affiliation</a:t>
            </a:r>
          </a:p>
          <a:p>
            <a:pPr algn="ctr"/>
            <a:r>
              <a:rPr lang="en-US" dirty="0">
                <a:latin typeface="Times New Roman" panose="02020603050405020304" pitchFamily="18" charset="0"/>
                <a:cs typeface="Times New Roman" panose="02020603050405020304" pitchFamily="18" charset="0"/>
              </a:rPr>
              <a:t>Name of Student</a:t>
            </a:r>
          </a:p>
          <a:p>
            <a:pPr algn="ctr"/>
            <a:r>
              <a:rPr lang="en-US" dirty="0">
                <a:latin typeface="Times New Roman" panose="02020603050405020304" pitchFamily="18" charset="0"/>
                <a:cs typeface="Times New Roman" panose="02020603050405020304" pitchFamily="18" charset="0"/>
              </a:rPr>
              <a:t>Date of Submission</a:t>
            </a:r>
          </a:p>
        </p:txBody>
      </p:sp>
      <p:sp>
        <p:nvSpPr>
          <p:cNvPr id="2" name="Title 1"/>
          <p:cNvSpPr>
            <a:spLocks noGrp="1"/>
          </p:cNvSpPr>
          <p:nvPr>
            <p:ph type="ctrTitle"/>
          </p:nvPr>
        </p:nvSpPr>
        <p:spPr>
          <a:xfrm>
            <a:off x="218942" y="339854"/>
            <a:ext cx="11603864" cy="1828800"/>
          </a:xfrm>
        </p:spPr>
        <p:txBody>
          <a:bodyPr/>
          <a:lstStyle/>
          <a:p>
            <a:pPr algn="ctr"/>
            <a:r>
              <a:rPr lang="en-US" dirty="0">
                <a:latin typeface="Times New Roman" panose="02020603050405020304" pitchFamily="18" charset="0"/>
                <a:cs typeface="Times New Roman" panose="02020603050405020304" pitchFamily="18" charset="0"/>
              </a:rPr>
              <a:t>OSTEOARTHRITIS</a:t>
            </a:r>
          </a:p>
        </p:txBody>
      </p:sp>
    </p:spTree>
    <p:extLst>
      <p:ext uri="{BB962C8B-B14F-4D97-AF65-F5344CB8AC3E}">
        <p14:creationId xmlns:p14="http://schemas.microsoft.com/office/powerpoint/2010/main" val="129764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p:txBody>
          <a:bodyPr>
            <a:normAutofit/>
          </a:bodyPr>
          <a:lstStyle/>
          <a:p>
            <a:pPr lvl="0" indent="457200"/>
            <a:r>
              <a:rPr lang="en-US" dirty="0">
                <a:latin typeface="Times New Roman" panose="02020603050405020304" pitchFamily="18" charset="0"/>
                <a:cs typeface="Times New Roman" panose="02020603050405020304" pitchFamily="18" charset="0"/>
              </a:rPr>
              <a:t>The presentation focuses on the osteoarthritis condition. I selected Osteoarthritis because it is a condition that has affected most people. It is one of the most influential and painful disease anybody could have.</a:t>
            </a:r>
          </a:p>
          <a:p>
            <a:pPr lvl="0" indent="457200" algn="just"/>
            <a:r>
              <a:rPr lang="en-US" dirty="0">
                <a:latin typeface="Times New Roman" panose="02020603050405020304" pitchFamily="18" charset="0"/>
                <a:cs typeface="Times New Roman" panose="02020603050405020304" pitchFamily="18" charset="0"/>
              </a:rPr>
              <a:t>Osteoarthritis is a degenerative joint disease which leads to joint pain and dysfunction. This condition occurs when the cartilage that protects and cushions the bones wears off over time. Thereby leading to damages to the bones.</a:t>
            </a:r>
          </a:p>
          <a:p>
            <a:pPr lvl="0" indent="457200" algn="just"/>
            <a:r>
              <a:rPr lang="en-US" dirty="0">
                <a:latin typeface="Times New Roman" panose="02020603050405020304" pitchFamily="18" charset="0"/>
                <a:cs typeface="Times New Roman" panose="02020603050405020304" pitchFamily="18" charset="0"/>
              </a:rPr>
              <a:t>The disease affects any joint, however the joints in your hands, hip, foot, knees and spine are mostly affected</a:t>
            </a:r>
            <a:r>
              <a:rPr lang="en-US" dirty="0"/>
              <a:t>.</a:t>
            </a:r>
          </a:p>
          <a:p>
            <a:pPr lvl="0" indent="457200" algn="just"/>
            <a:endParaRPr lang="en-US" dirty="0"/>
          </a:p>
        </p:txBody>
      </p:sp>
      <p:sp>
        <p:nvSpPr>
          <p:cNvPr id="13" name="Title 1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a:t>
            </a:r>
          </a:p>
        </p:txBody>
      </p:sp>
    </p:spTree>
    <p:extLst>
      <p:ext uri="{BB962C8B-B14F-4D97-AF65-F5344CB8AC3E}">
        <p14:creationId xmlns:p14="http://schemas.microsoft.com/office/powerpoint/2010/main" val="43551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457200" algn="just"/>
            <a:r>
              <a:rPr lang="en-US" dirty="0">
                <a:latin typeface="Times New Roman" panose="02020603050405020304" pitchFamily="18" charset="0"/>
                <a:cs typeface="Times New Roman" panose="02020603050405020304" pitchFamily="18" charset="0"/>
              </a:rPr>
              <a:t>A study by a team of researchers from the University of Bristol in the United Kingdom reported the discovery of a 150-million-year-old dinosaur fossil that exhibited the arthritic symptoms. Multiple species of dinosaurs that lived almost 90 million years ago exhibited alike characteristics of the disease in their ankle joints(ANRF, 2019).</a:t>
            </a:r>
          </a:p>
          <a:p>
            <a:pPr indent="457200" algn="just"/>
            <a:r>
              <a:rPr lang="en-US" dirty="0">
                <a:latin typeface="Times New Roman" panose="02020603050405020304" pitchFamily="18" charset="0"/>
                <a:cs typeface="Times New Roman" panose="02020603050405020304" pitchFamily="18" charset="0"/>
              </a:rPr>
              <a:t>A greater depth and understanding of the condition and diagnosis was realized around the 18</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and 19</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century. Clinical evaluations to distinguish osteoarthritis from rheumatoid arthritis and other alike conditions became widely acknowledged in the 20</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century.</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a:t>
            </a:r>
          </a:p>
        </p:txBody>
      </p:sp>
    </p:spTree>
    <p:extLst>
      <p:ext uri="{BB962C8B-B14F-4D97-AF65-F5344CB8AC3E}">
        <p14:creationId xmlns:p14="http://schemas.microsoft.com/office/powerpoint/2010/main" val="276966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indent="457200"/>
            <a:r>
              <a:rPr lang="en-US" dirty="0">
                <a:latin typeface="Times New Roman" panose="02020603050405020304" pitchFamily="18" charset="0"/>
                <a:cs typeface="Times New Roman" panose="02020603050405020304" pitchFamily="18" charset="0"/>
              </a:rPr>
              <a:t>Osteoarthritis is the most common joint disease affecting people in the United States, symptomatic Osteoarthritis (OA) has been found to occur in 10% of men and 13% of women who are the age of 60 or older (</a:t>
            </a:r>
            <a:r>
              <a:rPr lang="en-US" dirty="0" err="1">
                <a:latin typeface="Times New Roman" panose="02020603050405020304" pitchFamily="18" charset="0"/>
                <a:cs typeface="Times New Roman" panose="02020603050405020304" pitchFamily="18" charset="0"/>
              </a:rPr>
              <a:t>Yuqing</a:t>
            </a:r>
            <a:r>
              <a:rPr lang="en-US" dirty="0">
                <a:latin typeface="Times New Roman" panose="02020603050405020304" pitchFamily="18" charset="0"/>
                <a:cs typeface="Times New Roman" panose="02020603050405020304" pitchFamily="18" charset="0"/>
              </a:rPr>
              <a:t> Zhang, 2010).</a:t>
            </a:r>
          </a:p>
          <a:p>
            <a:pPr indent="457200"/>
            <a:r>
              <a:rPr lang="en-US" dirty="0">
                <a:latin typeface="Times New Roman" panose="02020603050405020304" pitchFamily="18" charset="0"/>
                <a:cs typeface="Times New Roman" panose="02020603050405020304" pitchFamily="18" charset="0"/>
              </a:rPr>
              <a:t>The number of people suffering from OA is projected to increase over time due to the aging population and rising numbers from the obesity epidemic.</a:t>
            </a:r>
          </a:p>
          <a:p>
            <a:pPr indent="457200"/>
            <a:r>
              <a:rPr lang="en-US" dirty="0">
                <a:latin typeface="Times New Roman" panose="02020603050405020304" pitchFamily="18" charset="0"/>
                <a:cs typeface="Times New Roman" panose="02020603050405020304" pitchFamily="18" charset="0"/>
              </a:rPr>
              <a:t>The growing prevalence of this disease points to OA having a growing impact on the health care and the public health systems going forward.</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Statistics/Epidemiology</a:t>
            </a:r>
          </a:p>
        </p:txBody>
      </p:sp>
    </p:spTree>
    <p:extLst>
      <p:ext uri="{BB962C8B-B14F-4D97-AF65-F5344CB8AC3E}">
        <p14:creationId xmlns:p14="http://schemas.microsoft.com/office/powerpoint/2010/main" val="98386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457200"/>
            <a:r>
              <a:rPr lang="en-US" dirty="0">
                <a:latin typeface="Times New Roman" panose="02020603050405020304" pitchFamily="18" charset="0"/>
                <a:cs typeface="Times New Roman" panose="02020603050405020304" pitchFamily="18" charset="0"/>
              </a:rPr>
              <a:t>The variation in OA prevalence is caused by the different definition of OA. Approximately </a:t>
            </a:r>
          </a:p>
          <a:p>
            <a:pPr indent="457200"/>
            <a:r>
              <a:rPr lang="en-US" dirty="0">
                <a:latin typeface="Times New Roman" panose="02020603050405020304" pitchFamily="18" charset="0"/>
                <a:cs typeface="Times New Roman" panose="02020603050405020304" pitchFamily="18" charset="0"/>
              </a:rPr>
              <a:t>OA has a set of several causes , determinants and risk factors and is considered a result of collaboration between systematic and local factors. This means that an individual could have inherited proneness to develop OA but may only affect the joint if it is injured. The risk factors vary for different joints and stages of the condition.</a:t>
            </a:r>
          </a:p>
          <a:p>
            <a:pPr indent="457200"/>
            <a:r>
              <a:rPr lang="en-US" dirty="0">
                <a:latin typeface="Times New Roman" panose="02020603050405020304" pitchFamily="18" charset="0"/>
                <a:cs typeface="Times New Roman" panose="02020603050405020304" pitchFamily="18" charset="0"/>
              </a:rPr>
              <a:t>The systematic factors for OA include age, gender and hormones, race/ethnicity, genetics, diet and developmental conditions.</a:t>
            </a:r>
          </a:p>
          <a:p>
            <a:pPr indent="457200" algn="just"/>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Statistics/Epidemiology</a:t>
            </a:r>
          </a:p>
        </p:txBody>
      </p:sp>
    </p:spTree>
    <p:extLst>
      <p:ext uri="{BB962C8B-B14F-4D97-AF65-F5344CB8AC3E}">
        <p14:creationId xmlns:p14="http://schemas.microsoft.com/office/powerpoint/2010/main" val="4043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457200"/>
            <a:r>
              <a:rPr lang="en-US" dirty="0">
                <a:latin typeface="Times New Roman" panose="02020603050405020304" pitchFamily="18" charset="0"/>
                <a:cs typeface="Times New Roman" panose="02020603050405020304" pitchFamily="18" charset="0"/>
              </a:rPr>
              <a:t>The local risk factors of OA include occupation, injury/surgery, obesity, mechanical factors and physical activities/sports etc. </a:t>
            </a:r>
          </a:p>
          <a:p>
            <a:pPr indent="457200"/>
            <a:r>
              <a:rPr lang="en-US" dirty="0">
                <a:latin typeface="Times New Roman" panose="02020603050405020304" pitchFamily="18" charset="0"/>
                <a:cs typeface="Times New Roman" panose="02020603050405020304" pitchFamily="18" charset="0"/>
              </a:rPr>
              <a:t>The stated risk factors increase the susceptibility to osteoarthritis either radiographic or symptomatic.</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Statistics/Epidemiology</a:t>
            </a:r>
          </a:p>
        </p:txBody>
      </p:sp>
    </p:spTree>
    <p:extLst>
      <p:ext uri="{BB962C8B-B14F-4D97-AF65-F5344CB8AC3E}">
        <p14:creationId xmlns:p14="http://schemas.microsoft.com/office/powerpoint/2010/main" val="1978903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457200"/>
            <a:r>
              <a:rPr lang="en-US" dirty="0">
                <a:latin typeface="Times New Roman" panose="02020603050405020304" pitchFamily="18" charset="0"/>
                <a:cs typeface="Times New Roman" panose="02020603050405020304" pitchFamily="18" charset="0"/>
              </a:rPr>
              <a:t>The costs attributable to OA are divided to direct and indirect costs according to </a:t>
            </a:r>
            <a:r>
              <a:rPr lang="en-US" dirty="0" err="1">
                <a:latin typeface="Times New Roman" panose="02020603050405020304" pitchFamily="18" charset="0"/>
                <a:cs typeface="Times New Roman" panose="02020603050405020304" pitchFamily="18" charset="0"/>
              </a:rPr>
              <a:t>Buckwalter</a:t>
            </a:r>
            <a:r>
              <a:rPr lang="en-US" dirty="0">
                <a:latin typeface="Times New Roman" panose="02020603050405020304" pitchFamily="18" charset="0"/>
                <a:cs typeface="Times New Roman" panose="02020603050405020304" pitchFamily="18" charset="0"/>
              </a:rPr>
              <a:t> et al. The indirect costs incurred by a patient are much higher than the direct costs.</a:t>
            </a:r>
          </a:p>
          <a:p>
            <a:pPr indent="457200"/>
            <a:r>
              <a:rPr lang="en-US" dirty="0">
                <a:latin typeface="Times New Roman" panose="02020603050405020304" pitchFamily="18" charset="0"/>
                <a:cs typeface="Times New Roman" panose="02020603050405020304" pitchFamily="18" charset="0"/>
              </a:rPr>
              <a:t>The cost of osteoarthritis in the USA, Canada, France, UK and Australia accounted for almost 1-2.5% of the gross national product of the countries(March and </a:t>
            </a:r>
            <a:r>
              <a:rPr lang="en-US" dirty="0" err="1">
                <a:latin typeface="Times New Roman" panose="02020603050405020304" pitchFamily="18" charset="0"/>
                <a:cs typeface="Times New Roman" panose="02020603050405020304" pitchFamily="18" charset="0"/>
              </a:rPr>
              <a:t>Bachmeier</a:t>
            </a:r>
            <a:r>
              <a:rPr lang="en-US" dirty="0">
                <a:latin typeface="Times New Roman" panose="02020603050405020304" pitchFamily="18" charset="0"/>
                <a:cs typeface="Times New Roman" panose="02020603050405020304" pitchFamily="18" charset="0"/>
              </a:rPr>
              <a:t>, 1997).</a:t>
            </a:r>
          </a:p>
          <a:p>
            <a:pPr indent="457200"/>
            <a:r>
              <a:rPr lang="en-US" dirty="0">
                <a:latin typeface="Times New Roman" panose="02020603050405020304" pitchFamily="18" charset="0"/>
                <a:cs typeface="Times New Roman" panose="02020603050405020304" pitchFamily="18" charset="0"/>
              </a:rPr>
              <a:t>Loss of productivity was marked by absenteeism as a consequence of OA. The indirect costs incurred as a result of absenteeism is estimated to be close to $10.3 billion.</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Financial costs</a:t>
            </a:r>
          </a:p>
        </p:txBody>
      </p:sp>
    </p:spTree>
    <p:extLst>
      <p:ext uri="{BB962C8B-B14F-4D97-AF65-F5344CB8AC3E}">
        <p14:creationId xmlns:p14="http://schemas.microsoft.com/office/powerpoint/2010/main" val="4183413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457200"/>
            <a:r>
              <a:rPr lang="en-US" dirty="0">
                <a:latin typeface="Times New Roman" panose="02020603050405020304" pitchFamily="18" charset="0"/>
                <a:cs typeface="Times New Roman" panose="02020603050405020304" pitchFamily="18" charset="0"/>
              </a:rPr>
              <a:t>Acute or chronic injury to the muscles as result of wear and tear and other factors including obesity , joint injury or age result in an imbalance and degradation of the healthy cartilage preventing self-repair of the cartilage. </a:t>
            </a:r>
          </a:p>
          <a:p>
            <a:pPr indent="457200"/>
            <a:r>
              <a:rPr lang="en-US" dirty="0">
                <a:latin typeface="Times New Roman" panose="02020603050405020304" pitchFamily="18" charset="0"/>
                <a:cs typeface="Times New Roman" panose="02020603050405020304" pitchFamily="18" charset="0"/>
              </a:rPr>
              <a:t>Osteoarthritis is as a result of series of events that have been attributed to the risk factors of OA for many years in some cases. A healthy cartilage is a combination of a balance of the matrix synthesis and matrix degradation. An imbalance in these two stages births the progressive course of osteoarthritis hence favoring degradation.</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Anatomy &amp; Physiology/Etiology</a:t>
            </a:r>
          </a:p>
        </p:txBody>
      </p:sp>
    </p:spTree>
    <p:extLst>
      <p:ext uri="{BB962C8B-B14F-4D97-AF65-F5344CB8AC3E}">
        <p14:creationId xmlns:p14="http://schemas.microsoft.com/office/powerpoint/2010/main" val="247654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indent="457200" algn="just"/>
            <a:r>
              <a:rPr lang="en-US" dirty="0">
                <a:latin typeface="Times New Roman" panose="02020603050405020304" pitchFamily="18" charset="0"/>
                <a:cs typeface="Times New Roman" panose="02020603050405020304" pitchFamily="18" charset="0"/>
              </a:rPr>
              <a:t>Joint pain is the most common symptom of the OA condition making it the primary diagnostic method for osteoarthritis. The worsened pain in the joints can limit the activities carried out by individuals. Physical examination is necessary to identify affected joints for stiffness, swelling, redness and flexibility during motion. Laboratory tests that involving analyzing the blood can act as confirmation of the diagnosis although it is not usually necessary.</a:t>
            </a:r>
          </a:p>
          <a:p>
            <a:pPr indent="457200" algn="just"/>
            <a:r>
              <a:rPr lang="en-US" dirty="0">
                <a:latin typeface="Times New Roman" panose="02020603050405020304" pitchFamily="18" charset="0"/>
                <a:cs typeface="Times New Roman" panose="02020603050405020304" pitchFamily="18" charset="0"/>
              </a:rPr>
              <a:t>The treatment for the disease involves medications, therapy, surgery and other procedures. The medications to relieve the symptoms include non-steroidal inflammatory drugs (NSAIDs), acetaminophen and duloxetine.</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Diagnosis/Treatment/Prognosis</a:t>
            </a:r>
          </a:p>
        </p:txBody>
      </p:sp>
    </p:spTree>
    <p:extLst>
      <p:ext uri="{BB962C8B-B14F-4D97-AF65-F5344CB8AC3E}">
        <p14:creationId xmlns:p14="http://schemas.microsoft.com/office/powerpoint/2010/main" val="122703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indent="457200"/>
            <a:r>
              <a:rPr lang="en-US" dirty="0">
                <a:latin typeface="Times New Roman" panose="02020603050405020304" pitchFamily="18" charset="0"/>
                <a:cs typeface="Times New Roman" panose="02020603050405020304" pitchFamily="18" charset="0"/>
              </a:rPr>
              <a:t>Therapy involves physical and occupational therapy whereas the surgical procedures include joint replacement, bone alignment, lubrication injections and cortisone injections.</a:t>
            </a:r>
          </a:p>
          <a:p>
            <a:pPr indent="457200"/>
            <a:r>
              <a:rPr lang="en-US" dirty="0">
                <a:latin typeface="Times New Roman" panose="02020603050405020304" pitchFamily="18" charset="0"/>
                <a:cs typeface="Times New Roman" panose="02020603050405020304" pitchFamily="18" charset="0"/>
              </a:rPr>
              <a:t>The presence of definite osteoarthritis in the knee and hip was linked to reduced survival rates in both men and women. The outcome can also be measured in terms of morbidity whereby the end result is in relation to difficulty in completing tasks and physical disability.</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Diagnosis/Treatment/Prognosis</a:t>
            </a:r>
          </a:p>
        </p:txBody>
      </p:sp>
    </p:spTree>
    <p:extLst>
      <p:ext uri="{BB962C8B-B14F-4D97-AF65-F5344CB8AC3E}">
        <p14:creationId xmlns:p14="http://schemas.microsoft.com/office/powerpoint/2010/main" val="344576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indent="457200"/>
            <a:r>
              <a:rPr lang="en-US" dirty="0">
                <a:latin typeface="Times New Roman" panose="02020603050405020304" pitchFamily="18" charset="0"/>
                <a:cs typeface="Times New Roman" panose="02020603050405020304" pitchFamily="18" charset="0"/>
              </a:rPr>
              <a:t>Osteoarthritis is a disease that has increasingly continued to affect the population and posing a threat to the public health and health care systems. The prevalence of OA is higher in elderly persons above the age of 60 due to the unhealthy cartilage tissues that can not balance the matrix synthesis and matrix degradation. Other factors may include joint assault and obesity that increase the damage to the cartilages affecting their structure.</a:t>
            </a:r>
          </a:p>
          <a:p>
            <a:pPr indent="457200"/>
            <a:r>
              <a:rPr lang="en-US" dirty="0">
                <a:latin typeface="Times New Roman" panose="02020603050405020304" pitchFamily="18" charset="0"/>
                <a:cs typeface="Times New Roman" panose="02020603050405020304" pitchFamily="18" charset="0"/>
              </a:rPr>
              <a:t>There is no exact treatment for OA but with medication and therapy it relieves the symptoms, in extreme cases surgical procedures are recommended. The condition leads to individuals having difficulty in completing tasks and at times physical disability.</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 </a:t>
            </a:r>
          </a:p>
        </p:txBody>
      </p:sp>
    </p:spTree>
    <p:extLst>
      <p:ext uri="{BB962C8B-B14F-4D97-AF65-F5344CB8AC3E}">
        <p14:creationId xmlns:p14="http://schemas.microsoft.com/office/powerpoint/2010/main" val="181026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indent="-457200" algn="just"/>
            <a:r>
              <a:rPr lang="en-US" dirty="0">
                <a:latin typeface="Times New Roman" panose="02020603050405020304" pitchFamily="18" charset="0"/>
                <a:cs typeface="Times New Roman" panose="02020603050405020304" pitchFamily="18" charset="0"/>
              </a:rPr>
              <a:t>A. Chen, C. G. (2012, October 2). </a:t>
            </a:r>
            <a:r>
              <a:rPr lang="en-US" i="1" dirty="0">
                <a:latin typeface="Times New Roman" panose="02020603050405020304" pitchFamily="18" charset="0"/>
                <a:cs typeface="Times New Roman" panose="02020603050405020304" pitchFamily="18" charset="0"/>
              </a:rPr>
              <a:t>The Global Economic Cost of Osteoarthritis: How the UK Compares</a:t>
            </a:r>
            <a:r>
              <a:rPr lang="en-US" dirty="0">
                <a:latin typeface="Times New Roman" panose="02020603050405020304" pitchFamily="18" charset="0"/>
                <a:cs typeface="Times New Roman" panose="02020603050405020304" pitchFamily="18" charset="0"/>
              </a:rPr>
              <a:t>. Retrieved from </a:t>
            </a:r>
            <a:r>
              <a:rPr lang="en-US" dirty="0" err="1">
                <a:latin typeface="Times New Roman" panose="02020603050405020304" pitchFamily="18" charset="0"/>
                <a:cs typeface="Times New Roman" panose="02020603050405020304" pitchFamily="18" charset="0"/>
              </a:rPr>
              <a:t>Hindawi</a:t>
            </a:r>
            <a:r>
              <a:rPr lang="en-US" dirty="0">
                <a:latin typeface="Times New Roman" panose="02020603050405020304" pitchFamily="18" charset="0"/>
                <a:cs typeface="Times New Roman" panose="02020603050405020304" pitchFamily="18" charset="0"/>
              </a:rPr>
              <a:t>: https://www.hindawi.com/</a:t>
            </a:r>
          </a:p>
          <a:p>
            <a:pPr indent="-457200" algn="just"/>
            <a:r>
              <a:rPr lang="en-US" dirty="0">
                <a:latin typeface="Times New Roman" panose="02020603050405020304" pitchFamily="18" charset="0"/>
                <a:cs typeface="Times New Roman" panose="02020603050405020304" pitchFamily="18" charset="0"/>
              </a:rPr>
              <a:t>ANRF. (2019, November 19). </a:t>
            </a:r>
            <a:r>
              <a:rPr lang="en-US" i="1" dirty="0">
                <a:latin typeface="Times New Roman" panose="02020603050405020304" pitchFamily="18" charset="0"/>
                <a:cs typeface="Times New Roman" panose="02020603050405020304" pitchFamily="18" charset="0"/>
              </a:rPr>
              <a:t>The ANRF Chronicle</a:t>
            </a:r>
            <a:r>
              <a:rPr lang="en-US" dirty="0">
                <a:latin typeface="Times New Roman" panose="02020603050405020304" pitchFamily="18" charset="0"/>
                <a:cs typeface="Times New Roman" panose="02020603050405020304" pitchFamily="18" charset="0"/>
              </a:rPr>
              <a:t>. Retrieved from The Bare Bones- The History of Osteoarthritis: https://curearthritis.org/</a:t>
            </a:r>
          </a:p>
          <a:p>
            <a:pPr indent="-457200" algn="just"/>
            <a:r>
              <a:rPr lang="en-US" i="1" dirty="0">
                <a:latin typeface="Times New Roman" panose="02020603050405020304" pitchFamily="18" charset="0"/>
                <a:cs typeface="Times New Roman" panose="02020603050405020304" pitchFamily="18" charset="0"/>
              </a:rPr>
              <a:t>Etiology and Pathophysiology of Osteoarthritis</a:t>
            </a:r>
            <a:r>
              <a:rPr lang="en-US" dirty="0">
                <a:latin typeface="Times New Roman" panose="02020603050405020304" pitchFamily="18" charset="0"/>
                <a:cs typeface="Times New Roman" panose="02020603050405020304" pitchFamily="18" charset="0"/>
              </a:rPr>
              <a:t>. (2005, February 1). Retrieved from </a:t>
            </a:r>
            <a:r>
              <a:rPr lang="en-US" dirty="0" err="1">
                <a:latin typeface="Times New Roman" panose="02020603050405020304" pitchFamily="18" charset="0"/>
                <a:cs typeface="Times New Roman" panose="02020603050405020304" pitchFamily="18" charset="0"/>
              </a:rPr>
              <a:t>Healio</a:t>
            </a:r>
            <a:r>
              <a:rPr lang="en-US" dirty="0">
                <a:latin typeface="Times New Roman" panose="02020603050405020304" pitchFamily="18" charset="0"/>
                <a:cs typeface="Times New Roman" panose="02020603050405020304" pitchFamily="18" charset="0"/>
              </a:rPr>
              <a:t>: https://www.healio.com/</a:t>
            </a:r>
          </a:p>
          <a:p>
            <a:pPr indent="-457200" algn="just"/>
            <a:r>
              <a:rPr lang="en-US" dirty="0" err="1">
                <a:latin typeface="Times New Roman" panose="02020603050405020304" pitchFamily="18" charset="0"/>
                <a:cs typeface="Times New Roman" panose="02020603050405020304" pitchFamily="18" charset="0"/>
              </a:rPr>
              <a:t>Yuqing</a:t>
            </a:r>
            <a:r>
              <a:rPr lang="en-US" dirty="0">
                <a:latin typeface="Times New Roman" panose="02020603050405020304" pitchFamily="18" charset="0"/>
                <a:cs typeface="Times New Roman" panose="02020603050405020304" pitchFamily="18" charset="0"/>
              </a:rPr>
              <a:t> Zhang, J. M. (2010). </a:t>
            </a:r>
            <a:r>
              <a:rPr lang="en-US" i="1" dirty="0">
                <a:latin typeface="Times New Roman" panose="02020603050405020304" pitchFamily="18" charset="0"/>
                <a:cs typeface="Times New Roman" panose="02020603050405020304" pitchFamily="18" charset="0"/>
              </a:rPr>
              <a:t>Epidemiology of Osteoarthritis</a:t>
            </a:r>
            <a:r>
              <a:rPr lang="en-US" dirty="0">
                <a:latin typeface="Times New Roman" panose="02020603050405020304" pitchFamily="18" charset="0"/>
                <a:cs typeface="Times New Roman" panose="02020603050405020304" pitchFamily="18" charset="0"/>
              </a:rPr>
              <a:t>. Retrieved from NCBI: https://www.ncbi.nlm.nih.gov/</a:t>
            </a:r>
          </a:p>
          <a:p>
            <a:pPr lvl="0" indent="-457200" algn="just"/>
            <a:r>
              <a:rPr lang="en-US" dirty="0">
                <a:latin typeface="Times New Roman" panose="02020603050405020304" pitchFamily="18" charset="0"/>
                <a:cs typeface="Times New Roman" panose="02020603050405020304" pitchFamily="18" charset="0"/>
              </a:rPr>
              <a:t>J. A. </a:t>
            </a:r>
            <a:r>
              <a:rPr lang="en-US" dirty="0" err="1">
                <a:latin typeface="Times New Roman" panose="02020603050405020304" pitchFamily="18" charset="0"/>
                <a:cs typeface="Times New Roman" panose="02020603050405020304" pitchFamily="18" charset="0"/>
              </a:rPr>
              <a:t>Buckwalter</a:t>
            </a:r>
            <a:r>
              <a:rPr lang="en-US" dirty="0">
                <a:latin typeface="Times New Roman" panose="02020603050405020304" pitchFamily="18" charset="0"/>
                <a:cs typeface="Times New Roman" panose="02020603050405020304" pitchFamily="18" charset="0"/>
              </a:rPr>
              <a:t>, C. Saltzman, and T. Brown, “The impact of osteoarthritis: implications for research,” </a:t>
            </a:r>
            <a:r>
              <a:rPr lang="en-US" i="1" dirty="0">
                <a:latin typeface="Times New Roman" panose="02020603050405020304" pitchFamily="18" charset="0"/>
                <a:cs typeface="Times New Roman" panose="02020603050405020304" pitchFamily="18" charset="0"/>
              </a:rPr>
              <a:t>Clinical </a:t>
            </a:r>
            <a:r>
              <a:rPr lang="en-US" i="1" dirty="0" err="1">
                <a:latin typeface="Times New Roman" panose="02020603050405020304" pitchFamily="18" charset="0"/>
                <a:cs typeface="Times New Roman" panose="02020603050405020304" pitchFamily="18" charset="0"/>
              </a:rPr>
              <a:t>Orthopaedics</a:t>
            </a:r>
            <a:r>
              <a:rPr lang="en-US" i="1" dirty="0">
                <a:latin typeface="Times New Roman" panose="02020603050405020304" pitchFamily="18" charset="0"/>
                <a:cs typeface="Times New Roman" panose="02020603050405020304" pitchFamily="18" charset="0"/>
              </a:rPr>
              <a:t> and Related Research</a:t>
            </a:r>
            <a:r>
              <a:rPr lang="en-US" dirty="0">
                <a:latin typeface="Times New Roman" panose="02020603050405020304" pitchFamily="18" charset="0"/>
                <a:cs typeface="Times New Roman" panose="02020603050405020304" pitchFamily="18" charset="0"/>
              </a:rPr>
              <a:t>, supplement 427, pp. S6–S15, 2004.</a:t>
            </a:r>
          </a:p>
          <a:p>
            <a:pPr indent="-457200" algn="just"/>
            <a:r>
              <a:rPr lang="en-US" dirty="0">
                <a:latin typeface="Times New Roman" panose="02020603050405020304" pitchFamily="18" charset="0"/>
                <a:cs typeface="Times New Roman" panose="02020603050405020304" pitchFamily="18" charset="0"/>
              </a:rPr>
              <a:t>March, L. M., &amp; </a:t>
            </a:r>
            <a:r>
              <a:rPr lang="en-US" dirty="0" err="1">
                <a:latin typeface="Times New Roman" panose="02020603050405020304" pitchFamily="18" charset="0"/>
                <a:cs typeface="Times New Roman" panose="02020603050405020304" pitchFamily="18" charset="0"/>
              </a:rPr>
              <a:t>Bachmeier</a:t>
            </a:r>
            <a:r>
              <a:rPr lang="en-US" dirty="0">
                <a:latin typeface="Times New Roman" panose="02020603050405020304" pitchFamily="18" charset="0"/>
                <a:cs typeface="Times New Roman" panose="02020603050405020304" pitchFamily="18" charset="0"/>
              </a:rPr>
              <a:t>, C. J. (1997). 10 Economics of osteoarthritis: a global perspective. </a:t>
            </a:r>
            <a:r>
              <a:rPr lang="en-US" i="1" dirty="0" err="1">
                <a:latin typeface="Times New Roman" panose="02020603050405020304" pitchFamily="18" charset="0"/>
                <a:cs typeface="Times New Roman" panose="02020603050405020304" pitchFamily="18" charset="0"/>
              </a:rPr>
              <a:t>Bailliere's</a:t>
            </a:r>
            <a:r>
              <a:rPr lang="en-US" i="1" dirty="0">
                <a:latin typeface="Times New Roman" panose="02020603050405020304" pitchFamily="18" charset="0"/>
                <a:cs typeface="Times New Roman" panose="02020603050405020304" pitchFamily="18" charset="0"/>
              </a:rPr>
              <a:t> clinical rheumatology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11</a:t>
            </a:r>
            <a:r>
              <a:rPr lang="en-US" dirty="0">
                <a:latin typeface="Times New Roman" panose="02020603050405020304" pitchFamily="18" charset="0"/>
                <a:cs typeface="Times New Roman" panose="02020603050405020304" pitchFamily="18" charset="0"/>
              </a:rPr>
              <a:t>(4), 817-834.</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 </a:t>
            </a:r>
          </a:p>
        </p:txBody>
      </p:sp>
    </p:spTree>
    <p:extLst>
      <p:ext uri="{BB962C8B-B14F-4D97-AF65-F5344CB8AC3E}">
        <p14:creationId xmlns:p14="http://schemas.microsoft.com/office/powerpoint/2010/main" val="10211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dical design templat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extLst>
    <a:ext uri="{05A4C25C-085E-4340-85A3-A5531E510DB2}">
      <thm15:themeFamily xmlns:thm15="http://schemas.microsoft.com/office/thememl/2012/main" name="Medical design template" id="{BE883315-6697-4975-AEB2-5905098383C4}" vid="{D3CC9EF4-996F-4232-B765-B82F773B7949}"/>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856783</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2012-09-20T10:48:20+00:00</AssetStart>
    <FriendlyTitle xmlns="4873beb7-5857-4685-be1f-d57550cc96cc" xsi:nil="true"/>
    <MarketSpecific xmlns="4873beb7-5857-4685-be1f-d57550cc96cc">false</MarketSpecific>
    <TPNamespace xmlns="4873beb7-5857-4685-be1f-d57550cc96cc" xsi:nil="true"/>
    <PublishStatusLookup xmlns="4873beb7-5857-4685-be1f-d57550cc96cc">
      <Value>1622871</Value>
    </PublishStatusLookup>
    <APAuthor xmlns="4873beb7-5857-4685-be1f-d57550cc96cc">
      <UserInfo>
        <DisplayName>REDMOND\v-luannv</DisplayName>
        <AccountId>92</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 xsi:nil="true"/>
    <MachineTranslated xmlns="4873beb7-5857-4685-be1f-d57550cc96cc">false</MachineTranslated>
    <OutputCachingOn xmlns="4873beb7-5857-4685-be1f-d57550cc96cc">false</OutputCachingOn>
    <TemplateStatus xmlns="4873beb7-5857-4685-be1f-d57550cc96cc">Complete</TemplateStatus>
    <IsSearchable xmlns="4873beb7-5857-4685-be1f-d57550cc96cc">false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TP103460417</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79EEAAAD-F811-4325-83A2-D14EDE05FB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0AC149-8447-4BE5-88C7-DBE24EA73E83}">
  <ds:schemaRefs>
    <ds:schemaRef ds:uri="http://schemas.microsoft.com/sharepoint/v3/contenttype/forms"/>
  </ds:schemaRefs>
</ds:datastoreItem>
</file>

<file path=customXml/itemProps3.xml><?xml version="1.0" encoding="utf-8"?>
<ds:datastoreItem xmlns:ds="http://schemas.openxmlformats.org/officeDocument/2006/customXml" ds:itemID="{D0D1C9B0-FE26-433B-8E1A-54CCDFA4EB1D}">
  <ds:schemaRefs>
    <ds:schemaRef ds:uri="http://purl.org/dc/elements/1.1/"/>
    <ds:schemaRef ds:uri="4873beb7-5857-4685-be1f-d57550cc96cc"/>
    <ds:schemaRef ds:uri="http://purl.org/dc/term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Medical presentation design slides</Template>
  <TotalTime>0</TotalTime>
  <Words>1157</Words>
  <Application>Microsoft Office PowerPoint</Application>
  <PresentationFormat>Widescreen</PresentationFormat>
  <Paragraphs>46</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Times New Roman</vt:lpstr>
      <vt:lpstr>Wingdings</vt:lpstr>
      <vt:lpstr>Wingdings 2</vt:lpstr>
      <vt:lpstr>Wingdings 3</vt:lpstr>
      <vt:lpstr>Medical design template</vt:lpstr>
      <vt:lpstr>OSTEOARTHRITIS</vt:lpstr>
      <vt:lpstr>Introduction </vt:lpstr>
      <vt:lpstr>Introduction </vt:lpstr>
      <vt:lpstr>Statistics/Epidemiology</vt:lpstr>
      <vt:lpstr>Statistics/Epidemiology</vt:lpstr>
      <vt:lpstr>Statistics/Epidemiology</vt:lpstr>
      <vt:lpstr>Financial costs</vt:lpstr>
      <vt:lpstr>Anatomy &amp; Physiology/Etiology</vt:lpstr>
      <vt:lpstr>Diagnosis/Treatment/Prognosis</vt:lpstr>
      <vt:lpstr>Diagnosis/Treatment/Prognosis</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2021-05-08T17:58:40Z</dcterms:created>
  <dcterms:modified xsi:type="dcterms:W3CDTF">2021-05-09T13:35:48Z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Order">
    <vt:r8>74064500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