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notesMasterIdLst>
    <p:notesMasterId r:id="rId20"/>
  </p:notesMasterIdLst>
  <p:sldIdLst>
    <p:sldId id="256" r:id="rId2"/>
    <p:sldId id="258" r:id="rId3"/>
    <p:sldId id="270" r:id="rId4"/>
    <p:sldId id="274" r:id="rId5"/>
    <p:sldId id="271" r:id="rId6"/>
    <p:sldId id="259" r:id="rId7"/>
    <p:sldId id="260" r:id="rId8"/>
    <p:sldId id="261" r:id="rId9"/>
    <p:sldId id="262" r:id="rId10"/>
    <p:sldId id="263" r:id="rId11"/>
    <p:sldId id="264" r:id="rId12"/>
    <p:sldId id="266" r:id="rId13"/>
    <p:sldId id="273" r:id="rId14"/>
    <p:sldId id="272" r:id="rId15"/>
    <p:sldId id="276" r:id="rId16"/>
    <p:sldId id="267" r:id="rId17"/>
    <p:sldId id="268" r:id="rId18"/>
    <p:sldId id="26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7180" autoAdjust="0"/>
  </p:normalViewPr>
  <p:slideViewPr>
    <p:cSldViewPr snapToGrid="0">
      <p:cViewPr varScale="1">
        <p:scale>
          <a:sx n="55" d="100"/>
          <a:sy n="55" d="100"/>
        </p:scale>
        <p:origin x="13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7CE90E-9AF5-4A1C-873C-2AA0DA6E5246}"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895AC513-E506-4AA1-BB4B-DA2B312505CB}">
      <dgm:prSet/>
      <dgm:spPr/>
      <dgm:t>
        <a:bodyPr/>
        <a:lstStyle/>
        <a:p>
          <a:r>
            <a:rPr lang="en-US" dirty="0"/>
            <a:t>Human Sexuality is mainly the way in which an individual experiences and expresses themselves as a sexual being (Merrick, Tenenbaum &amp; Omar, 2013)</a:t>
          </a:r>
        </a:p>
      </dgm:t>
    </dgm:pt>
    <dgm:pt modelId="{82ADF929-4CA1-4907-A4C9-BD1F7C7604A8}" type="sibTrans" cxnId="{6B005D56-8328-43A2-8635-E4E2874F2D45}">
      <dgm:prSet/>
      <dgm:spPr/>
      <dgm:t>
        <a:bodyPr/>
        <a:lstStyle/>
        <a:p>
          <a:endParaRPr lang="en-US"/>
        </a:p>
      </dgm:t>
    </dgm:pt>
    <dgm:pt modelId="{D3190627-F77D-4276-B2ED-6304F553B410}" type="parTrans" cxnId="{6B005D56-8328-43A2-8635-E4E2874F2D45}">
      <dgm:prSet/>
      <dgm:spPr/>
      <dgm:t>
        <a:bodyPr/>
        <a:lstStyle/>
        <a:p>
          <a:endParaRPr lang="en-US"/>
        </a:p>
      </dgm:t>
    </dgm:pt>
    <dgm:pt modelId="{5454041F-97A8-447A-83F1-D3B99B0CEF60}">
      <dgm:prSet/>
      <dgm:spPr/>
      <dgm:t>
        <a:bodyPr/>
        <a:lstStyle/>
        <a:p>
          <a:r>
            <a:rPr lang="en-US" b="1"/>
            <a:t>Types Include: </a:t>
          </a:r>
          <a:endParaRPr lang="en-US"/>
        </a:p>
      </dgm:t>
    </dgm:pt>
    <dgm:pt modelId="{DC1642B0-4178-4F3B-A834-DE1EAFCF81E7}" type="sibTrans" cxnId="{1E3EA508-BA84-4E38-936E-29715E0D85DB}">
      <dgm:prSet/>
      <dgm:spPr/>
      <dgm:t>
        <a:bodyPr/>
        <a:lstStyle/>
        <a:p>
          <a:endParaRPr lang="en-US"/>
        </a:p>
      </dgm:t>
    </dgm:pt>
    <dgm:pt modelId="{A3D427BD-883A-4AAF-85E8-25C06AE228D1}" type="parTrans" cxnId="{1E3EA508-BA84-4E38-936E-29715E0D85DB}">
      <dgm:prSet/>
      <dgm:spPr/>
      <dgm:t>
        <a:bodyPr/>
        <a:lstStyle/>
        <a:p>
          <a:endParaRPr lang="en-US"/>
        </a:p>
      </dgm:t>
    </dgm:pt>
    <dgm:pt modelId="{8F629F9E-49E5-46C5-BC71-D10209FDF053}">
      <dgm:prSet/>
      <dgm:spPr/>
      <dgm:t>
        <a:bodyPr/>
        <a:lstStyle/>
        <a:p>
          <a:r>
            <a:rPr lang="en-US" dirty="0"/>
            <a:t>Heterosexual relations</a:t>
          </a:r>
        </a:p>
      </dgm:t>
    </dgm:pt>
    <dgm:pt modelId="{81AC557F-9861-4ED7-A146-744BFCACA439}" type="sibTrans" cxnId="{6D68D7E1-C47C-4CB7-88A3-EA9918EBF9DF}">
      <dgm:prSet/>
      <dgm:spPr/>
      <dgm:t>
        <a:bodyPr/>
        <a:lstStyle/>
        <a:p>
          <a:endParaRPr lang="en-US"/>
        </a:p>
      </dgm:t>
    </dgm:pt>
    <dgm:pt modelId="{07C1DB77-D869-4877-BF3C-97179766D8AF}" type="parTrans" cxnId="{6D68D7E1-C47C-4CB7-88A3-EA9918EBF9DF}">
      <dgm:prSet/>
      <dgm:spPr/>
      <dgm:t>
        <a:bodyPr/>
        <a:lstStyle/>
        <a:p>
          <a:endParaRPr lang="en-US"/>
        </a:p>
      </dgm:t>
    </dgm:pt>
    <dgm:pt modelId="{6A7FA206-3461-40D5-9EA2-7F6903E59374}">
      <dgm:prSet/>
      <dgm:spPr/>
      <dgm:t>
        <a:bodyPr/>
        <a:lstStyle/>
        <a:p>
          <a:r>
            <a:rPr lang="en-US" dirty="0"/>
            <a:t>Homosexual relations</a:t>
          </a:r>
        </a:p>
      </dgm:t>
    </dgm:pt>
    <dgm:pt modelId="{6C6EAAF9-49B5-4C24-9996-C0F6A584F448}" type="sibTrans" cxnId="{28BD11F1-7CBA-41E1-8553-50AF33E14F2D}">
      <dgm:prSet/>
      <dgm:spPr/>
      <dgm:t>
        <a:bodyPr/>
        <a:lstStyle/>
        <a:p>
          <a:endParaRPr lang="en-US"/>
        </a:p>
      </dgm:t>
    </dgm:pt>
    <dgm:pt modelId="{7FBB770E-631C-4207-AA89-702373A5009D}" type="parTrans" cxnId="{28BD11F1-7CBA-41E1-8553-50AF33E14F2D}">
      <dgm:prSet/>
      <dgm:spPr/>
      <dgm:t>
        <a:bodyPr/>
        <a:lstStyle/>
        <a:p>
          <a:endParaRPr lang="en-US"/>
        </a:p>
      </dgm:t>
    </dgm:pt>
    <dgm:pt modelId="{C324B827-650D-4968-A8F8-51BB1904ABB6}">
      <dgm:prSet/>
      <dgm:spPr/>
      <dgm:t>
        <a:bodyPr/>
        <a:lstStyle/>
        <a:p>
          <a:r>
            <a:rPr lang="en-US" dirty="0"/>
            <a:t>Bisexual Relations </a:t>
          </a:r>
        </a:p>
      </dgm:t>
    </dgm:pt>
    <dgm:pt modelId="{8FFAA440-196D-4DD5-8674-1EA307286C90}" type="sibTrans" cxnId="{188FE547-03F6-4E31-B5F4-248029B779A6}">
      <dgm:prSet/>
      <dgm:spPr/>
      <dgm:t>
        <a:bodyPr/>
        <a:lstStyle/>
        <a:p>
          <a:endParaRPr lang="en-US"/>
        </a:p>
      </dgm:t>
    </dgm:pt>
    <dgm:pt modelId="{221AE3FF-6599-4F74-87D9-950C76A96985}" type="parTrans" cxnId="{188FE547-03F6-4E31-B5F4-248029B779A6}">
      <dgm:prSet/>
      <dgm:spPr/>
      <dgm:t>
        <a:bodyPr/>
        <a:lstStyle/>
        <a:p>
          <a:endParaRPr lang="en-US"/>
        </a:p>
      </dgm:t>
    </dgm:pt>
    <dgm:pt modelId="{87AEF4DB-587B-409E-93FD-474594959A1C}">
      <dgm:prSet/>
      <dgm:spPr/>
      <dgm:t>
        <a:bodyPr/>
        <a:lstStyle/>
        <a:p>
          <a:r>
            <a:rPr lang="en-US"/>
            <a:t>Asexual Relations</a:t>
          </a:r>
        </a:p>
      </dgm:t>
    </dgm:pt>
    <dgm:pt modelId="{B866F344-3E48-46DF-ABF0-2F3EAFE0F820}" type="sibTrans" cxnId="{F613C0FA-CACD-423E-B5B0-994D46049435}">
      <dgm:prSet/>
      <dgm:spPr/>
      <dgm:t>
        <a:bodyPr/>
        <a:lstStyle/>
        <a:p>
          <a:endParaRPr lang="en-US"/>
        </a:p>
      </dgm:t>
    </dgm:pt>
    <dgm:pt modelId="{5DC1AA86-7291-44D5-8E9E-84E3898D5D08}" type="parTrans" cxnId="{F613C0FA-CACD-423E-B5B0-994D46049435}">
      <dgm:prSet/>
      <dgm:spPr/>
      <dgm:t>
        <a:bodyPr/>
        <a:lstStyle/>
        <a:p>
          <a:endParaRPr lang="en-US"/>
        </a:p>
      </dgm:t>
    </dgm:pt>
    <dgm:pt modelId="{5CEC7245-1B9C-4643-BCB6-3900EE28D806}">
      <dgm:prSet/>
      <dgm:spPr/>
      <dgm:t>
        <a:bodyPr/>
        <a:lstStyle/>
        <a:p>
          <a:r>
            <a:rPr lang="en-US"/>
            <a:t>Human sexuality is as old as mankind</a:t>
          </a:r>
        </a:p>
      </dgm:t>
    </dgm:pt>
    <dgm:pt modelId="{AE6A8AF5-79F0-4474-895B-2A75E5BAF0FB}" type="sibTrans" cxnId="{70E0D0C0-3014-4D31-9B0E-47FC48B20713}">
      <dgm:prSet/>
      <dgm:spPr/>
      <dgm:t>
        <a:bodyPr/>
        <a:lstStyle/>
        <a:p>
          <a:endParaRPr lang="en-US"/>
        </a:p>
      </dgm:t>
    </dgm:pt>
    <dgm:pt modelId="{A0FEFEA7-D211-4501-B315-A900B6E12186}" type="parTrans" cxnId="{70E0D0C0-3014-4D31-9B0E-47FC48B20713}">
      <dgm:prSet/>
      <dgm:spPr/>
      <dgm:t>
        <a:bodyPr/>
        <a:lstStyle/>
        <a:p>
          <a:endParaRPr lang="en-US"/>
        </a:p>
      </dgm:t>
    </dgm:pt>
    <dgm:pt modelId="{1880FAFA-B9E8-4142-92D4-E985C0E27AB6}">
      <dgm:prSet/>
      <dgm:spPr/>
      <dgm:t>
        <a:bodyPr/>
        <a:lstStyle/>
        <a:p>
          <a:r>
            <a:rPr lang="en-US" dirty="0"/>
            <a:t>Sexuality is pronounced at puberty </a:t>
          </a:r>
        </a:p>
      </dgm:t>
    </dgm:pt>
    <dgm:pt modelId="{AF2DD5E9-26F6-43EC-80DF-89BC2CCD06F1}" type="sibTrans" cxnId="{A3D6F945-0EB1-46ED-B266-4371AD4680A4}">
      <dgm:prSet/>
      <dgm:spPr/>
      <dgm:t>
        <a:bodyPr/>
        <a:lstStyle/>
        <a:p>
          <a:endParaRPr lang="en-US"/>
        </a:p>
      </dgm:t>
    </dgm:pt>
    <dgm:pt modelId="{FB474FCB-4A4D-4B8C-B7AE-CCB33583D637}" type="parTrans" cxnId="{A3D6F945-0EB1-46ED-B266-4371AD4680A4}">
      <dgm:prSet/>
      <dgm:spPr/>
      <dgm:t>
        <a:bodyPr/>
        <a:lstStyle/>
        <a:p>
          <a:endParaRPr lang="en-US"/>
        </a:p>
      </dgm:t>
    </dgm:pt>
    <dgm:pt modelId="{AC162081-16E5-4B90-9249-D2409B76636E}" type="pres">
      <dgm:prSet presAssocID="{827CE90E-9AF5-4A1C-873C-2AA0DA6E5246}" presName="linear" presStyleCnt="0">
        <dgm:presLayoutVars>
          <dgm:animLvl val="lvl"/>
          <dgm:resizeHandles val="exact"/>
        </dgm:presLayoutVars>
      </dgm:prSet>
      <dgm:spPr/>
    </dgm:pt>
    <dgm:pt modelId="{C4536D58-B86A-46A1-ACFA-6BE6130EA947}" type="pres">
      <dgm:prSet presAssocID="{895AC513-E506-4AA1-BB4B-DA2B312505CB}" presName="parentText" presStyleLbl="node1" presStyleIdx="0" presStyleCnt="8">
        <dgm:presLayoutVars>
          <dgm:chMax val="0"/>
          <dgm:bulletEnabled val="1"/>
        </dgm:presLayoutVars>
      </dgm:prSet>
      <dgm:spPr/>
    </dgm:pt>
    <dgm:pt modelId="{55DC5CC6-58EE-445B-8E75-0C19FF91E7CC}" type="pres">
      <dgm:prSet presAssocID="{82ADF929-4CA1-4907-A4C9-BD1F7C7604A8}" presName="spacer" presStyleCnt="0"/>
      <dgm:spPr/>
    </dgm:pt>
    <dgm:pt modelId="{E6E49ADC-D4E6-4BCE-AED1-32E02AB18626}" type="pres">
      <dgm:prSet presAssocID="{5454041F-97A8-447A-83F1-D3B99B0CEF60}" presName="parentText" presStyleLbl="node1" presStyleIdx="1" presStyleCnt="8">
        <dgm:presLayoutVars>
          <dgm:chMax val="0"/>
          <dgm:bulletEnabled val="1"/>
        </dgm:presLayoutVars>
      </dgm:prSet>
      <dgm:spPr/>
    </dgm:pt>
    <dgm:pt modelId="{173ED874-DB9D-4B30-B57B-6AA9E36AA923}" type="pres">
      <dgm:prSet presAssocID="{DC1642B0-4178-4F3B-A834-DE1EAFCF81E7}" presName="spacer" presStyleCnt="0"/>
      <dgm:spPr/>
    </dgm:pt>
    <dgm:pt modelId="{CC3FCBF5-A28C-4E0D-AF8F-50D7C3DEAB4C}" type="pres">
      <dgm:prSet presAssocID="{8F629F9E-49E5-46C5-BC71-D10209FDF053}" presName="parentText" presStyleLbl="node1" presStyleIdx="2" presStyleCnt="8">
        <dgm:presLayoutVars>
          <dgm:chMax val="0"/>
          <dgm:bulletEnabled val="1"/>
        </dgm:presLayoutVars>
      </dgm:prSet>
      <dgm:spPr/>
    </dgm:pt>
    <dgm:pt modelId="{48935053-A841-4169-AC8F-F0DF28B23122}" type="pres">
      <dgm:prSet presAssocID="{81AC557F-9861-4ED7-A146-744BFCACA439}" presName="spacer" presStyleCnt="0"/>
      <dgm:spPr/>
    </dgm:pt>
    <dgm:pt modelId="{7C519932-0F96-4934-9A95-6F293DD15281}" type="pres">
      <dgm:prSet presAssocID="{6A7FA206-3461-40D5-9EA2-7F6903E59374}" presName="parentText" presStyleLbl="node1" presStyleIdx="3" presStyleCnt="8">
        <dgm:presLayoutVars>
          <dgm:chMax val="0"/>
          <dgm:bulletEnabled val="1"/>
        </dgm:presLayoutVars>
      </dgm:prSet>
      <dgm:spPr/>
    </dgm:pt>
    <dgm:pt modelId="{1560AD96-675F-41D7-BAEC-0D5B4BB68521}" type="pres">
      <dgm:prSet presAssocID="{6C6EAAF9-49B5-4C24-9996-C0F6A584F448}" presName="spacer" presStyleCnt="0"/>
      <dgm:spPr/>
    </dgm:pt>
    <dgm:pt modelId="{841CE4D1-83C4-418E-A6C9-4A693BD64CC5}" type="pres">
      <dgm:prSet presAssocID="{C324B827-650D-4968-A8F8-51BB1904ABB6}" presName="parentText" presStyleLbl="node1" presStyleIdx="4" presStyleCnt="8">
        <dgm:presLayoutVars>
          <dgm:chMax val="0"/>
          <dgm:bulletEnabled val="1"/>
        </dgm:presLayoutVars>
      </dgm:prSet>
      <dgm:spPr/>
    </dgm:pt>
    <dgm:pt modelId="{5C411D9D-647C-474A-B92C-2E2F356031F2}" type="pres">
      <dgm:prSet presAssocID="{8FFAA440-196D-4DD5-8674-1EA307286C90}" presName="spacer" presStyleCnt="0"/>
      <dgm:spPr/>
    </dgm:pt>
    <dgm:pt modelId="{2FB32E33-ADCB-4FC8-B048-86B43EF11EB1}" type="pres">
      <dgm:prSet presAssocID="{87AEF4DB-587B-409E-93FD-474594959A1C}" presName="parentText" presStyleLbl="node1" presStyleIdx="5" presStyleCnt="8">
        <dgm:presLayoutVars>
          <dgm:chMax val="0"/>
          <dgm:bulletEnabled val="1"/>
        </dgm:presLayoutVars>
      </dgm:prSet>
      <dgm:spPr/>
    </dgm:pt>
    <dgm:pt modelId="{3D7A7C30-58D8-4EDE-8838-3B6C2725E833}" type="pres">
      <dgm:prSet presAssocID="{B866F344-3E48-46DF-ABF0-2F3EAFE0F820}" presName="spacer" presStyleCnt="0"/>
      <dgm:spPr/>
    </dgm:pt>
    <dgm:pt modelId="{1D454B6C-7D88-4819-AEF1-187623B946B4}" type="pres">
      <dgm:prSet presAssocID="{5CEC7245-1B9C-4643-BCB6-3900EE28D806}" presName="parentText" presStyleLbl="node1" presStyleIdx="6" presStyleCnt="8">
        <dgm:presLayoutVars>
          <dgm:chMax val="0"/>
          <dgm:bulletEnabled val="1"/>
        </dgm:presLayoutVars>
      </dgm:prSet>
      <dgm:spPr/>
    </dgm:pt>
    <dgm:pt modelId="{138B2D65-24F8-4226-9189-401F0DAF89D3}" type="pres">
      <dgm:prSet presAssocID="{AE6A8AF5-79F0-4474-895B-2A75E5BAF0FB}" presName="spacer" presStyleCnt="0"/>
      <dgm:spPr/>
    </dgm:pt>
    <dgm:pt modelId="{9316BFB8-8A74-4CE6-BAA8-02E0B5DCDF8A}" type="pres">
      <dgm:prSet presAssocID="{1880FAFA-B9E8-4142-92D4-E985C0E27AB6}" presName="parentText" presStyleLbl="node1" presStyleIdx="7" presStyleCnt="8">
        <dgm:presLayoutVars>
          <dgm:chMax val="0"/>
          <dgm:bulletEnabled val="1"/>
        </dgm:presLayoutVars>
      </dgm:prSet>
      <dgm:spPr/>
    </dgm:pt>
  </dgm:ptLst>
  <dgm:cxnLst>
    <dgm:cxn modelId="{437D3905-9359-4E71-923F-40C6BAE80119}" type="presOf" srcId="{6A7FA206-3461-40D5-9EA2-7F6903E59374}" destId="{7C519932-0F96-4934-9A95-6F293DD15281}" srcOrd="0" destOrd="0" presId="urn:microsoft.com/office/officeart/2005/8/layout/vList2"/>
    <dgm:cxn modelId="{1E3EA508-BA84-4E38-936E-29715E0D85DB}" srcId="{827CE90E-9AF5-4A1C-873C-2AA0DA6E5246}" destId="{5454041F-97A8-447A-83F1-D3B99B0CEF60}" srcOrd="1" destOrd="0" parTransId="{A3D427BD-883A-4AAF-85E8-25C06AE228D1}" sibTransId="{DC1642B0-4178-4F3B-A834-DE1EAFCF81E7}"/>
    <dgm:cxn modelId="{E804520D-CFB6-48F3-814F-88512E66BD14}" type="presOf" srcId="{895AC513-E506-4AA1-BB4B-DA2B312505CB}" destId="{C4536D58-B86A-46A1-ACFA-6BE6130EA947}" srcOrd="0" destOrd="0" presId="urn:microsoft.com/office/officeart/2005/8/layout/vList2"/>
    <dgm:cxn modelId="{4B09B13A-F610-46E6-8843-800EE3B48A25}" type="presOf" srcId="{87AEF4DB-587B-409E-93FD-474594959A1C}" destId="{2FB32E33-ADCB-4FC8-B048-86B43EF11EB1}" srcOrd="0" destOrd="0" presId="urn:microsoft.com/office/officeart/2005/8/layout/vList2"/>
    <dgm:cxn modelId="{D7278340-2A80-4609-8A3A-2F960AE03EB6}" type="presOf" srcId="{1880FAFA-B9E8-4142-92D4-E985C0E27AB6}" destId="{9316BFB8-8A74-4CE6-BAA8-02E0B5DCDF8A}" srcOrd="0" destOrd="0" presId="urn:microsoft.com/office/officeart/2005/8/layout/vList2"/>
    <dgm:cxn modelId="{A3D6F945-0EB1-46ED-B266-4371AD4680A4}" srcId="{827CE90E-9AF5-4A1C-873C-2AA0DA6E5246}" destId="{1880FAFA-B9E8-4142-92D4-E985C0E27AB6}" srcOrd="7" destOrd="0" parTransId="{FB474FCB-4A4D-4B8C-B7AE-CCB33583D637}" sibTransId="{AF2DD5E9-26F6-43EC-80DF-89BC2CCD06F1}"/>
    <dgm:cxn modelId="{ED2D5547-8FC5-4BA8-AD1D-EAD6004DE812}" type="presOf" srcId="{5454041F-97A8-447A-83F1-D3B99B0CEF60}" destId="{E6E49ADC-D4E6-4BCE-AED1-32E02AB18626}" srcOrd="0" destOrd="0" presId="urn:microsoft.com/office/officeart/2005/8/layout/vList2"/>
    <dgm:cxn modelId="{188FE547-03F6-4E31-B5F4-248029B779A6}" srcId="{827CE90E-9AF5-4A1C-873C-2AA0DA6E5246}" destId="{C324B827-650D-4968-A8F8-51BB1904ABB6}" srcOrd="4" destOrd="0" parTransId="{221AE3FF-6599-4F74-87D9-950C76A96985}" sibTransId="{8FFAA440-196D-4DD5-8674-1EA307286C90}"/>
    <dgm:cxn modelId="{6B005D56-8328-43A2-8635-E4E2874F2D45}" srcId="{827CE90E-9AF5-4A1C-873C-2AA0DA6E5246}" destId="{895AC513-E506-4AA1-BB4B-DA2B312505CB}" srcOrd="0" destOrd="0" parTransId="{D3190627-F77D-4276-B2ED-6304F553B410}" sibTransId="{82ADF929-4CA1-4907-A4C9-BD1F7C7604A8}"/>
    <dgm:cxn modelId="{D199477D-D4CE-4467-A6C7-62B83A2C972E}" type="presOf" srcId="{C324B827-650D-4968-A8F8-51BB1904ABB6}" destId="{841CE4D1-83C4-418E-A6C9-4A693BD64CC5}" srcOrd="0" destOrd="0" presId="urn:microsoft.com/office/officeart/2005/8/layout/vList2"/>
    <dgm:cxn modelId="{EFADB27F-660D-420C-8CED-A4AAC0943FD5}" type="presOf" srcId="{827CE90E-9AF5-4A1C-873C-2AA0DA6E5246}" destId="{AC162081-16E5-4B90-9249-D2409B76636E}" srcOrd="0" destOrd="0" presId="urn:microsoft.com/office/officeart/2005/8/layout/vList2"/>
    <dgm:cxn modelId="{9B0F369B-6AD7-4F95-94FC-2DD3C75B9405}" type="presOf" srcId="{8F629F9E-49E5-46C5-BC71-D10209FDF053}" destId="{CC3FCBF5-A28C-4E0D-AF8F-50D7C3DEAB4C}" srcOrd="0" destOrd="0" presId="urn:microsoft.com/office/officeart/2005/8/layout/vList2"/>
    <dgm:cxn modelId="{9AECEE9B-2883-4A5F-94B4-3C0FCBEB682C}" type="presOf" srcId="{5CEC7245-1B9C-4643-BCB6-3900EE28D806}" destId="{1D454B6C-7D88-4819-AEF1-187623B946B4}" srcOrd="0" destOrd="0" presId="urn:microsoft.com/office/officeart/2005/8/layout/vList2"/>
    <dgm:cxn modelId="{70E0D0C0-3014-4D31-9B0E-47FC48B20713}" srcId="{827CE90E-9AF5-4A1C-873C-2AA0DA6E5246}" destId="{5CEC7245-1B9C-4643-BCB6-3900EE28D806}" srcOrd="6" destOrd="0" parTransId="{A0FEFEA7-D211-4501-B315-A900B6E12186}" sibTransId="{AE6A8AF5-79F0-4474-895B-2A75E5BAF0FB}"/>
    <dgm:cxn modelId="{6D68D7E1-C47C-4CB7-88A3-EA9918EBF9DF}" srcId="{827CE90E-9AF5-4A1C-873C-2AA0DA6E5246}" destId="{8F629F9E-49E5-46C5-BC71-D10209FDF053}" srcOrd="2" destOrd="0" parTransId="{07C1DB77-D869-4877-BF3C-97179766D8AF}" sibTransId="{81AC557F-9861-4ED7-A146-744BFCACA439}"/>
    <dgm:cxn modelId="{28BD11F1-7CBA-41E1-8553-50AF33E14F2D}" srcId="{827CE90E-9AF5-4A1C-873C-2AA0DA6E5246}" destId="{6A7FA206-3461-40D5-9EA2-7F6903E59374}" srcOrd="3" destOrd="0" parTransId="{7FBB770E-631C-4207-AA89-702373A5009D}" sibTransId="{6C6EAAF9-49B5-4C24-9996-C0F6A584F448}"/>
    <dgm:cxn modelId="{F613C0FA-CACD-423E-B5B0-994D46049435}" srcId="{827CE90E-9AF5-4A1C-873C-2AA0DA6E5246}" destId="{87AEF4DB-587B-409E-93FD-474594959A1C}" srcOrd="5" destOrd="0" parTransId="{5DC1AA86-7291-44D5-8E9E-84E3898D5D08}" sibTransId="{B866F344-3E48-46DF-ABF0-2F3EAFE0F820}"/>
    <dgm:cxn modelId="{801163FA-B450-4B17-A50C-5D849154BB14}" type="presParOf" srcId="{AC162081-16E5-4B90-9249-D2409B76636E}" destId="{C4536D58-B86A-46A1-ACFA-6BE6130EA947}" srcOrd="0" destOrd="0" presId="urn:microsoft.com/office/officeart/2005/8/layout/vList2"/>
    <dgm:cxn modelId="{9C5BC2A2-5CF1-43FA-A23A-4D1BF5C2E761}" type="presParOf" srcId="{AC162081-16E5-4B90-9249-D2409B76636E}" destId="{55DC5CC6-58EE-445B-8E75-0C19FF91E7CC}" srcOrd="1" destOrd="0" presId="urn:microsoft.com/office/officeart/2005/8/layout/vList2"/>
    <dgm:cxn modelId="{86802253-FAA8-4E3D-9A66-E255A53AE2D8}" type="presParOf" srcId="{AC162081-16E5-4B90-9249-D2409B76636E}" destId="{E6E49ADC-D4E6-4BCE-AED1-32E02AB18626}" srcOrd="2" destOrd="0" presId="urn:microsoft.com/office/officeart/2005/8/layout/vList2"/>
    <dgm:cxn modelId="{454114B0-E9FF-4ABE-B62A-3E319B27C0A1}" type="presParOf" srcId="{AC162081-16E5-4B90-9249-D2409B76636E}" destId="{173ED874-DB9D-4B30-B57B-6AA9E36AA923}" srcOrd="3" destOrd="0" presId="urn:microsoft.com/office/officeart/2005/8/layout/vList2"/>
    <dgm:cxn modelId="{5E0E6A9D-8225-438B-8BB2-860B7654C954}" type="presParOf" srcId="{AC162081-16E5-4B90-9249-D2409B76636E}" destId="{CC3FCBF5-A28C-4E0D-AF8F-50D7C3DEAB4C}" srcOrd="4" destOrd="0" presId="urn:microsoft.com/office/officeart/2005/8/layout/vList2"/>
    <dgm:cxn modelId="{4F238FC0-8A8B-431D-B347-36CAA465EC40}" type="presParOf" srcId="{AC162081-16E5-4B90-9249-D2409B76636E}" destId="{48935053-A841-4169-AC8F-F0DF28B23122}" srcOrd="5" destOrd="0" presId="urn:microsoft.com/office/officeart/2005/8/layout/vList2"/>
    <dgm:cxn modelId="{502DF3F3-AFBE-406B-8D0A-8A47329AAA22}" type="presParOf" srcId="{AC162081-16E5-4B90-9249-D2409B76636E}" destId="{7C519932-0F96-4934-9A95-6F293DD15281}" srcOrd="6" destOrd="0" presId="urn:microsoft.com/office/officeart/2005/8/layout/vList2"/>
    <dgm:cxn modelId="{A9E03B7C-1103-46E8-8321-2B75F00FF942}" type="presParOf" srcId="{AC162081-16E5-4B90-9249-D2409B76636E}" destId="{1560AD96-675F-41D7-BAEC-0D5B4BB68521}" srcOrd="7" destOrd="0" presId="urn:microsoft.com/office/officeart/2005/8/layout/vList2"/>
    <dgm:cxn modelId="{D3FE0C1A-69F8-45BA-AAC8-4AFA093EEEFA}" type="presParOf" srcId="{AC162081-16E5-4B90-9249-D2409B76636E}" destId="{841CE4D1-83C4-418E-A6C9-4A693BD64CC5}" srcOrd="8" destOrd="0" presId="urn:microsoft.com/office/officeart/2005/8/layout/vList2"/>
    <dgm:cxn modelId="{8C40D166-315E-4161-821A-26C0F5CA2B5C}" type="presParOf" srcId="{AC162081-16E5-4B90-9249-D2409B76636E}" destId="{5C411D9D-647C-474A-B92C-2E2F356031F2}" srcOrd="9" destOrd="0" presId="urn:microsoft.com/office/officeart/2005/8/layout/vList2"/>
    <dgm:cxn modelId="{C2C349E6-67F9-447A-94AD-ECD36FCDE476}" type="presParOf" srcId="{AC162081-16E5-4B90-9249-D2409B76636E}" destId="{2FB32E33-ADCB-4FC8-B048-86B43EF11EB1}" srcOrd="10" destOrd="0" presId="urn:microsoft.com/office/officeart/2005/8/layout/vList2"/>
    <dgm:cxn modelId="{151032F0-CFB9-40D6-83B4-17ADC1BB859A}" type="presParOf" srcId="{AC162081-16E5-4B90-9249-D2409B76636E}" destId="{3D7A7C30-58D8-4EDE-8838-3B6C2725E833}" srcOrd="11" destOrd="0" presId="urn:microsoft.com/office/officeart/2005/8/layout/vList2"/>
    <dgm:cxn modelId="{24FBF694-E866-4556-89C4-EBB2B437EBBE}" type="presParOf" srcId="{AC162081-16E5-4B90-9249-D2409B76636E}" destId="{1D454B6C-7D88-4819-AEF1-187623B946B4}" srcOrd="12" destOrd="0" presId="urn:microsoft.com/office/officeart/2005/8/layout/vList2"/>
    <dgm:cxn modelId="{3EE68301-64B7-4BF3-BFD1-A7A5F79AFCF4}" type="presParOf" srcId="{AC162081-16E5-4B90-9249-D2409B76636E}" destId="{138B2D65-24F8-4226-9189-401F0DAF89D3}" srcOrd="13" destOrd="0" presId="urn:microsoft.com/office/officeart/2005/8/layout/vList2"/>
    <dgm:cxn modelId="{419425F9-B08E-445D-9B58-E6B685072E9B}" type="presParOf" srcId="{AC162081-16E5-4B90-9249-D2409B76636E}" destId="{9316BFB8-8A74-4CE6-BAA8-02E0B5DCDF8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536D58-B86A-46A1-ACFA-6BE6130EA947}">
      <dsp:nvSpPr>
        <dsp:cNvPr id="0" name=""/>
        <dsp:cNvSpPr/>
      </dsp:nvSpPr>
      <dsp:spPr>
        <a:xfrm>
          <a:off x="0" y="355713"/>
          <a:ext cx="7739126" cy="65637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Human Sexuality is mainly the way in which an individual experiences and expresses themselves as a sexual being (Merrick, Tenenbaum &amp; Omar, 2013)</a:t>
          </a:r>
        </a:p>
      </dsp:txBody>
      <dsp:txXfrm>
        <a:off x="32041" y="387754"/>
        <a:ext cx="7675044" cy="592288"/>
      </dsp:txXfrm>
    </dsp:sp>
    <dsp:sp modelId="{E6E49ADC-D4E6-4BCE-AED1-32E02AB18626}">
      <dsp:nvSpPr>
        <dsp:cNvPr id="0" name=""/>
        <dsp:cNvSpPr/>
      </dsp:nvSpPr>
      <dsp:spPr>
        <a:xfrm>
          <a:off x="0" y="1061043"/>
          <a:ext cx="7739126" cy="656370"/>
        </a:xfrm>
        <a:prstGeom prst="roundRect">
          <a:avLst/>
        </a:prstGeom>
        <a:gradFill rotWithShape="0">
          <a:gsLst>
            <a:gs pos="0">
              <a:schemeClr val="accent2">
                <a:hueOff val="-423469"/>
                <a:satOff val="2029"/>
                <a:lumOff val="1877"/>
                <a:alphaOff val="0"/>
                <a:tint val="96000"/>
                <a:lumMod val="100000"/>
              </a:schemeClr>
            </a:gs>
            <a:gs pos="78000">
              <a:schemeClr val="accent2">
                <a:hueOff val="-423469"/>
                <a:satOff val="2029"/>
                <a:lumOff val="187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Types Include: </a:t>
          </a:r>
          <a:endParaRPr lang="en-US" sz="1700" kern="1200"/>
        </a:p>
      </dsp:txBody>
      <dsp:txXfrm>
        <a:off x="32041" y="1093084"/>
        <a:ext cx="7675044" cy="592288"/>
      </dsp:txXfrm>
    </dsp:sp>
    <dsp:sp modelId="{CC3FCBF5-A28C-4E0D-AF8F-50D7C3DEAB4C}">
      <dsp:nvSpPr>
        <dsp:cNvPr id="0" name=""/>
        <dsp:cNvSpPr/>
      </dsp:nvSpPr>
      <dsp:spPr>
        <a:xfrm>
          <a:off x="0" y="1766373"/>
          <a:ext cx="7739126" cy="656370"/>
        </a:xfrm>
        <a:prstGeom prst="roundRect">
          <a:avLst/>
        </a:prstGeom>
        <a:gradFill rotWithShape="0">
          <a:gsLst>
            <a:gs pos="0">
              <a:schemeClr val="accent2">
                <a:hueOff val="-846939"/>
                <a:satOff val="4057"/>
                <a:lumOff val="3753"/>
                <a:alphaOff val="0"/>
                <a:tint val="96000"/>
                <a:lumMod val="100000"/>
              </a:schemeClr>
            </a:gs>
            <a:gs pos="78000">
              <a:schemeClr val="accent2">
                <a:hueOff val="-846939"/>
                <a:satOff val="4057"/>
                <a:lumOff val="3753"/>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Heterosexual relations</a:t>
          </a:r>
        </a:p>
      </dsp:txBody>
      <dsp:txXfrm>
        <a:off x="32041" y="1798414"/>
        <a:ext cx="7675044" cy="592288"/>
      </dsp:txXfrm>
    </dsp:sp>
    <dsp:sp modelId="{7C519932-0F96-4934-9A95-6F293DD15281}">
      <dsp:nvSpPr>
        <dsp:cNvPr id="0" name=""/>
        <dsp:cNvSpPr/>
      </dsp:nvSpPr>
      <dsp:spPr>
        <a:xfrm>
          <a:off x="0" y="2471703"/>
          <a:ext cx="7739126" cy="656370"/>
        </a:xfrm>
        <a:prstGeom prst="roundRect">
          <a:avLst/>
        </a:prstGeom>
        <a:gradFill rotWithShape="0">
          <a:gsLst>
            <a:gs pos="0">
              <a:schemeClr val="accent2">
                <a:hueOff val="-1270408"/>
                <a:satOff val="6086"/>
                <a:lumOff val="5630"/>
                <a:alphaOff val="0"/>
                <a:tint val="96000"/>
                <a:lumMod val="100000"/>
              </a:schemeClr>
            </a:gs>
            <a:gs pos="78000">
              <a:schemeClr val="accent2">
                <a:hueOff val="-1270408"/>
                <a:satOff val="6086"/>
                <a:lumOff val="563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Homosexual relations</a:t>
          </a:r>
        </a:p>
      </dsp:txBody>
      <dsp:txXfrm>
        <a:off x="32041" y="2503744"/>
        <a:ext cx="7675044" cy="592288"/>
      </dsp:txXfrm>
    </dsp:sp>
    <dsp:sp modelId="{841CE4D1-83C4-418E-A6C9-4A693BD64CC5}">
      <dsp:nvSpPr>
        <dsp:cNvPr id="0" name=""/>
        <dsp:cNvSpPr/>
      </dsp:nvSpPr>
      <dsp:spPr>
        <a:xfrm>
          <a:off x="0" y="3177033"/>
          <a:ext cx="7739126" cy="656370"/>
        </a:xfrm>
        <a:prstGeom prst="roundRect">
          <a:avLst/>
        </a:prstGeom>
        <a:gradFill rotWithShape="0">
          <a:gsLst>
            <a:gs pos="0">
              <a:schemeClr val="accent2">
                <a:hueOff val="-1693878"/>
                <a:satOff val="8114"/>
                <a:lumOff val="7507"/>
                <a:alphaOff val="0"/>
                <a:tint val="96000"/>
                <a:lumMod val="100000"/>
              </a:schemeClr>
            </a:gs>
            <a:gs pos="78000">
              <a:schemeClr val="accent2">
                <a:hueOff val="-1693878"/>
                <a:satOff val="8114"/>
                <a:lumOff val="750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Bisexual Relations </a:t>
          </a:r>
        </a:p>
      </dsp:txBody>
      <dsp:txXfrm>
        <a:off x="32041" y="3209074"/>
        <a:ext cx="7675044" cy="592288"/>
      </dsp:txXfrm>
    </dsp:sp>
    <dsp:sp modelId="{2FB32E33-ADCB-4FC8-B048-86B43EF11EB1}">
      <dsp:nvSpPr>
        <dsp:cNvPr id="0" name=""/>
        <dsp:cNvSpPr/>
      </dsp:nvSpPr>
      <dsp:spPr>
        <a:xfrm>
          <a:off x="0" y="3882363"/>
          <a:ext cx="7739126" cy="656370"/>
        </a:xfrm>
        <a:prstGeom prst="roundRect">
          <a:avLst/>
        </a:prstGeom>
        <a:gradFill rotWithShape="0">
          <a:gsLst>
            <a:gs pos="0">
              <a:schemeClr val="accent2">
                <a:hueOff val="-2117347"/>
                <a:satOff val="10143"/>
                <a:lumOff val="9384"/>
                <a:alphaOff val="0"/>
                <a:tint val="96000"/>
                <a:lumMod val="100000"/>
              </a:schemeClr>
            </a:gs>
            <a:gs pos="78000">
              <a:schemeClr val="accent2">
                <a:hueOff val="-2117347"/>
                <a:satOff val="10143"/>
                <a:lumOff val="938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Asexual Relations</a:t>
          </a:r>
        </a:p>
      </dsp:txBody>
      <dsp:txXfrm>
        <a:off x="32041" y="3914404"/>
        <a:ext cx="7675044" cy="592288"/>
      </dsp:txXfrm>
    </dsp:sp>
    <dsp:sp modelId="{1D454B6C-7D88-4819-AEF1-187623B946B4}">
      <dsp:nvSpPr>
        <dsp:cNvPr id="0" name=""/>
        <dsp:cNvSpPr/>
      </dsp:nvSpPr>
      <dsp:spPr>
        <a:xfrm>
          <a:off x="0" y="4587693"/>
          <a:ext cx="7739126" cy="656370"/>
        </a:xfrm>
        <a:prstGeom prst="roundRect">
          <a:avLst/>
        </a:prstGeom>
        <a:gradFill rotWithShape="0">
          <a:gsLst>
            <a:gs pos="0">
              <a:schemeClr val="accent2">
                <a:hueOff val="-2540817"/>
                <a:satOff val="12171"/>
                <a:lumOff val="11260"/>
                <a:alphaOff val="0"/>
                <a:tint val="96000"/>
                <a:lumMod val="100000"/>
              </a:schemeClr>
            </a:gs>
            <a:gs pos="78000">
              <a:schemeClr val="accent2">
                <a:hueOff val="-2540817"/>
                <a:satOff val="12171"/>
                <a:lumOff val="1126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Human sexuality is as old as mankind</a:t>
          </a:r>
        </a:p>
      </dsp:txBody>
      <dsp:txXfrm>
        <a:off x="32041" y="4619734"/>
        <a:ext cx="7675044" cy="592288"/>
      </dsp:txXfrm>
    </dsp:sp>
    <dsp:sp modelId="{9316BFB8-8A74-4CE6-BAA8-02E0B5DCDF8A}">
      <dsp:nvSpPr>
        <dsp:cNvPr id="0" name=""/>
        <dsp:cNvSpPr/>
      </dsp:nvSpPr>
      <dsp:spPr>
        <a:xfrm>
          <a:off x="0" y="5293023"/>
          <a:ext cx="7739126" cy="656370"/>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Sexuality is pronounced at puberty </a:t>
          </a:r>
        </a:p>
      </dsp:txBody>
      <dsp:txXfrm>
        <a:off x="32041" y="5325064"/>
        <a:ext cx="7675044" cy="5922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334A5-6BE5-4762-AEB5-B97DB88215A8}" type="datetimeFigureOut">
              <a:rPr lang="en-US" smtClean="0"/>
              <a:t>5/8/2021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8C83CE-0C5C-40C1-AEE6-CB539D3610E4}" type="slidenum">
              <a:rPr lang="en-US" smtClean="0"/>
              <a:t>‹#›</a:t>
            </a:fld>
            <a:endParaRPr lang="en-US"/>
          </a:p>
        </p:txBody>
      </p:sp>
    </p:spTree>
    <p:extLst>
      <p:ext uri="{BB962C8B-B14F-4D97-AF65-F5344CB8AC3E}">
        <p14:creationId xmlns:p14="http://schemas.microsoft.com/office/powerpoint/2010/main" val="1162285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presentation will cover culture, advocacy, and sexual practices.  I am delighted to share my research on sexual orientation and the different cultural aspects, sexuality advocacy and education and sexual practices. </a:t>
            </a:r>
            <a:r>
              <a:rPr lang="en-US"/>
              <a:t>The focus </a:t>
            </a:r>
            <a:r>
              <a:rPr lang="en-US" dirty="0"/>
              <a:t>is on </a:t>
            </a:r>
            <a:r>
              <a:rPr lang="en-US"/>
              <a:t>sexual orientation.    </a:t>
            </a:r>
            <a:endParaRPr lang="en-KE" dirty="0"/>
          </a:p>
        </p:txBody>
      </p:sp>
      <p:sp>
        <p:nvSpPr>
          <p:cNvPr id="4" name="Slide Number Placeholder 3"/>
          <p:cNvSpPr>
            <a:spLocks noGrp="1"/>
          </p:cNvSpPr>
          <p:nvPr>
            <p:ph type="sldNum" sz="quarter" idx="5"/>
          </p:nvPr>
        </p:nvSpPr>
        <p:spPr/>
        <p:txBody>
          <a:bodyPr/>
          <a:lstStyle/>
          <a:p>
            <a:fld id="{A38C83CE-0C5C-40C1-AEE6-CB539D3610E4}" type="slidenum">
              <a:rPr lang="en-US" smtClean="0"/>
              <a:t>1</a:t>
            </a:fld>
            <a:endParaRPr lang="en-US"/>
          </a:p>
        </p:txBody>
      </p:sp>
    </p:spTree>
    <p:extLst>
      <p:ext uri="{BB962C8B-B14F-4D97-AF65-F5344CB8AC3E}">
        <p14:creationId xmlns:p14="http://schemas.microsoft.com/office/powerpoint/2010/main" val="1146863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2</a:t>
            </a:fld>
            <a:endParaRPr lang="en-US"/>
          </a:p>
        </p:txBody>
      </p:sp>
    </p:spTree>
    <p:extLst>
      <p:ext uri="{BB962C8B-B14F-4D97-AF65-F5344CB8AC3E}">
        <p14:creationId xmlns:p14="http://schemas.microsoft.com/office/powerpoint/2010/main" val="272702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Human</a:t>
            </a:r>
            <a:r>
              <a:rPr lang="en-US" baseline="0" dirty="0"/>
              <a:t> sexuality is mainly involved with the attract of an individual to another. In most cases, the attraction is of opposite sex which is the main form of attraction that also lead to procreation (</a:t>
            </a:r>
            <a:r>
              <a:rPr lang="sv-SE" sz="1200" b="0" i="0" kern="1200" dirty="0">
                <a:solidFill>
                  <a:schemeClr val="tx1"/>
                </a:solidFill>
                <a:effectLst/>
                <a:latin typeface="+mn-lt"/>
                <a:ea typeface="+mn-ea"/>
                <a:cs typeface="+mn-cs"/>
              </a:rPr>
              <a:t>Merrick, Tenenbaum</a:t>
            </a:r>
            <a:r>
              <a:rPr lang="sv-SE" sz="1200" b="0" i="0" kern="1200" baseline="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&amp; Omar, 2013)</a:t>
            </a:r>
            <a:r>
              <a:rPr lang="en-US" baseline="0" dirty="0"/>
              <a:t>. Nonetheless, the attraction can be towards same sex for homosexual relations, being attracted to both genders for bisexual relations and not being attracted to either sex that is for asexual attractions. Many factors control sexuality and culture is one of them. Human sexuality has been in existent for as long as humans have been existent. It mainly becomes pronounced at puberty. </a:t>
            </a:r>
            <a:endParaRPr lang="en-US" dirty="0"/>
          </a:p>
          <a:p>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3</a:t>
            </a:fld>
            <a:endParaRPr lang="en-US"/>
          </a:p>
        </p:txBody>
      </p:sp>
    </p:spTree>
    <p:extLst>
      <p:ext uri="{BB962C8B-B14F-4D97-AF65-F5344CB8AC3E}">
        <p14:creationId xmlns:p14="http://schemas.microsoft.com/office/powerpoint/2010/main" val="2867298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Sexuality</a:t>
            </a:r>
            <a:r>
              <a:rPr lang="en-US" baseline="0" dirty="0"/>
              <a:t> and gender are two distinct aspects that are interrelated. Nonetheless, the gender of an individual does not tell the sexual orientation (</a:t>
            </a:r>
            <a:r>
              <a:rPr lang="en-US" sz="1200" b="0" i="0" kern="1200" dirty="0">
                <a:solidFill>
                  <a:schemeClr val="tx1"/>
                </a:solidFill>
                <a:effectLst/>
                <a:latin typeface="+mn-lt"/>
                <a:ea typeface="+mn-ea"/>
                <a:cs typeface="+mn-cs"/>
              </a:rPr>
              <a:t>Rule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&amp; </a:t>
            </a:r>
            <a:r>
              <a:rPr lang="en-US" sz="1200" b="0" i="0" kern="1200" dirty="0" err="1">
                <a:solidFill>
                  <a:schemeClr val="tx1"/>
                </a:solidFill>
                <a:effectLst/>
                <a:latin typeface="+mn-lt"/>
                <a:ea typeface="+mn-ea"/>
                <a:cs typeface="+mn-cs"/>
              </a:rPr>
              <a:t>Ambady</a:t>
            </a:r>
            <a:r>
              <a:rPr lang="en-US" sz="1200" b="0" i="0" kern="1200" dirty="0">
                <a:solidFill>
                  <a:schemeClr val="tx1"/>
                </a:solidFill>
                <a:effectLst/>
                <a:latin typeface="+mn-lt"/>
                <a:ea typeface="+mn-ea"/>
                <a:cs typeface="+mn-cs"/>
              </a:rPr>
              <a:t>, 2008)</a:t>
            </a:r>
            <a:r>
              <a:rPr lang="en-US" baseline="0" dirty="0"/>
              <a:t>. Sexual orientation  is what lead to sexual attraction between individuals. Mainly, sexual attraction is based on realizing pleasure and not primarily for reproduction purposes.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4</a:t>
            </a:fld>
            <a:endParaRPr lang="en-US"/>
          </a:p>
        </p:txBody>
      </p:sp>
    </p:spTree>
    <p:extLst>
      <p:ext uri="{BB962C8B-B14F-4D97-AF65-F5344CB8AC3E}">
        <p14:creationId xmlns:p14="http://schemas.microsoft.com/office/powerpoint/2010/main" val="925661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Human beings are sexual beings. While some people are oriented towards the opposite gender, others are oriented towards their own gender. Concerning sexual orientation, individuals find themselves questioning whether they are gay, bisexual or straight. That is why there are rules in different regions do not recognize being gay. In life, I believe that there are no rules that indicate the exact way in which individuals define themselves. As individuals grow up, they realize that they are indeed bisexual or have a gay orientation. This comes after a period of questioning gender identity. Therefore, it is important to be open about one’s identity.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5</a:t>
            </a:fld>
            <a:endParaRPr lang="en-US"/>
          </a:p>
        </p:txBody>
      </p:sp>
    </p:spTree>
    <p:extLst>
      <p:ext uri="{BB962C8B-B14F-4D97-AF65-F5344CB8AC3E}">
        <p14:creationId xmlns:p14="http://schemas.microsoft.com/office/powerpoint/2010/main" val="1877932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Sexuality is closely</a:t>
            </a:r>
            <a:r>
              <a:rPr lang="en-US" baseline="0" dirty="0"/>
              <a:t> related to gender and society mainly adjudges sexual orientations based on the genders (</a:t>
            </a:r>
            <a:r>
              <a:rPr lang="en-US" sz="1200" b="0" i="0" kern="1200" dirty="0">
                <a:solidFill>
                  <a:schemeClr val="tx1"/>
                </a:solidFill>
                <a:effectLst/>
                <a:latin typeface="+mn-lt"/>
                <a:ea typeface="+mn-ea"/>
                <a:cs typeface="+mn-cs"/>
              </a:rPr>
              <a:t>Pease,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Pringle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&amp; Kimmel, 2001)</a:t>
            </a:r>
            <a:r>
              <a:rPr lang="en-US" baseline="0" dirty="0"/>
              <a:t>. Culture identifies human beings primarily based on gender and not necessarily on sexuality. Nonetheless, this categorization changes over time. Today, pink is associated with the female gender. This was not the case on the previous era where the color was associated with men due to its close semblance to blood. Men were assigned the duty of warriors in the former era.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6</a:t>
            </a:fld>
            <a:endParaRPr lang="en-US"/>
          </a:p>
        </p:txBody>
      </p:sp>
    </p:spTree>
    <p:extLst>
      <p:ext uri="{BB962C8B-B14F-4D97-AF65-F5344CB8AC3E}">
        <p14:creationId xmlns:p14="http://schemas.microsoft.com/office/powerpoint/2010/main" val="426042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is a pronounced difference between sexuality and biological sex. Biological sex is mainly based on anatomy.  Sexuality is also separate from an individuals gender identity and how they perceive themselves. Sexuality is manifested through desires, beliefs and attitudes among many other diverse perspectives. These are not necessarily manifested biologically or physically but also in a social cultural manner. Some believe that sexual behavior is controlled by genetics. Nonetheless, others perceive sexuality as mainly influenced by the surrounding. What is clear is that sexuality is impacted by aspects such as culture, religions and morality in society.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7</a:t>
            </a:fld>
            <a:endParaRPr lang="en-US"/>
          </a:p>
        </p:txBody>
      </p:sp>
    </p:spTree>
    <p:extLst>
      <p:ext uri="{BB962C8B-B14F-4D97-AF65-F5344CB8AC3E}">
        <p14:creationId xmlns:p14="http://schemas.microsoft.com/office/powerpoint/2010/main" val="4185055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Sexuality</a:t>
            </a:r>
            <a:r>
              <a:rPr lang="en-US" baseline="0" dirty="0"/>
              <a:t> is mainly affected by the social cultural context where people live in. factors such as politics and religion of society all affect human sexuality. Understanding the relationship between gender and sexuality is also governed by the societal culture and norms. Sexual behaviors are judged primarily based on the underlying culture. For example, views on sexuality issues such as premarital sex, masturbation and age of consent are basically based on the cultural context. For instance, in societies where monogamy is the accepted norm, those who practice polygamy are viewed as deviant from the societal established norms.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8</a:t>
            </a:fld>
            <a:endParaRPr lang="en-US"/>
          </a:p>
        </p:txBody>
      </p:sp>
    </p:spTree>
    <p:extLst>
      <p:ext uri="{BB962C8B-B14F-4D97-AF65-F5344CB8AC3E}">
        <p14:creationId xmlns:p14="http://schemas.microsoft.com/office/powerpoint/2010/main" val="2208393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Sexuality ha</a:t>
            </a:r>
            <a:r>
              <a:rPr lang="en-US" baseline="0" dirty="0"/>
              <a:t>s undergone many changes since studies on the field began. At first, there was close control of sexuality. Sexual behavior around which human sexuality is centered was in the past mainly controlled by a patriarchal system that had defined gender roles. Men were the superior gender and more influential on sexuality issues. The industrial revolution in the US brought a new shift in sex perceptions. More liberty in human sexuality was developed. Sexual revolution resulted in present day practices such as feminism and advancement of LGBTQ rights.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9</a:t>
            </a:fld>
            <a:endParaRPr lang="en-US"/>
          </a:p>
        </p:txBody>
      </p:sp>
    </p:spTree>
    <p:extLst>
      <p:ext uri="{BB962C8B-B14F-4D97-AF65-F5344CB8AC3E}">
        <p14:creationId xmlns:p14="http://schemas.microsoft.com/office/powerpoint/2010/main" val="2295494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a:t>
            </a:r>
            <a:r>
              <a:rPr lang="en-US" baseline="0" dirty="0"/>
              <a:t> religions have direct control of sexuality and sexual behaviors. Religion has a profound influence on sexual beliefs and behavior in society. Best illustration of influence of sexuality and religion is in the case of gay marriages. Most conservative religions view sex as a union between a man and a woman. They therefore discourage same sex interactions. In others, sex is seen as shameful and sinful and believe that it should only be applied in procreation. Other matters involving religion include matters such as the legitimacy of sex before marriage, use of birth control and number of partners that one ought to have. </a:t>
            </a:r>
          </a:p>
          <a:p>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10</a:t>
            </a:fld>
            <a:endParaRPr lang="en-US"/>
          </a:p>
        </p:txBody>
      </p:sp>
    </p:spTree>
    <p:extLst>
      <p:ext uri="{BB962C8B-B14F-4D97-AF65-F5344CB8AC3E}">
        <p14:creationId xmlns:p14="http://schemas.microsoft.com/office/powerpoint/2010/main" val="3797848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Mass media has a prominent role in shaping</a:t>
            </a:r>
            <a:r>
              <a:rPr lang="en-US" baseline="0" dirty="0"/>
              <a:t> sexuality in most societies. Many channels such as magazines, television and advertisements have a way through which they depict sexuality which is influential on society </a:t>
            </a:r>
            <a:r>
              <a:rPr lang="en-US" sz="1200" b="0" i="0" kern="1200" dirty="0">
                <a:solidFill>
                  <a:schemeClr val="tx1"/>
                </a:solidFill>
                <a:effectLst/>
                <a:latin typeface="+mn-lt"/>
                <a:ea typeface="+mn-ea"/>
                <a:cs typeface="+mn-cs"/>
              </a:rPr>
              <a:t>("Sexuality | Boundless Psychology", 2021)</a:t>
            </a:r>
            <a:r>
              <a:rPr lang="en-US" baseline="0" dirty="0"/>
              <a:t>. The media is responsible for giving scripts of what is significant for men and women in sexual interactions </a:t>
            </a:r>
            <a:r>
              <a:rPr lang="en-US" sz="1200" b="0" i="0" kern="1200" dirty="0">
                <a:solidFill>
                  <a:schemeClr val="tx1"/>
                </a:solidFill>
                <a:effectLst/>
                <a:latin typeface="+mn-lt"/>
                <a:ea typeface="+mn-ea"/>
                <a:cs typeface="+mn-cs"/>
              </a:rPr>
              <a:t>("Sexuality | Boundless Psychology", 2021)</a:t>
            </a:r>
            <a:r>
              <a:rPr lang="en-US" baseline="0" dirty="0"/>
              <a:t>. The media also defines the sexual roles that are dominant in society. Media can have empowering or weakening impacts of different genders. This is especially the case for women whereby the media defines what is required of each gender. Therefore sexual attitudes and beliefs in society are mainly dependent on media portrayal.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11</a:t>
            </a:fld>
            <a:endParaRPr lang="en-US"/>
          </a:p>
        </p:txBody>
      </p:sp>
    </p:spTree>
    <p:extLst>
      <p:ext uri="{BB962C8B-B14F-4D97-AF65-F5344CB8AC3E}">
        <p14:creationId xmlns:p14="http://schemas.microsoft.com/office/powerpoint/2010/main" val="1959671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Women</a:t>
            </a:r>
            <a:r>
              <a:rPr lang="en-US" baseline="0" dirty="0"/>
              <a:t> have little control over their sexuality especially in the US. Men are more sexual than women. They are more liberal to choose what is the best sexuality to adopt while for women, this is disallowed. Double standard is commonplace especially in sexuality surrounding the allowed freedoms of women. Premarital sex in women is viewed negatively while the same is allowed for men (</a:t>
            </a:r>
            <a:r>
              <a:rPr lang="en-US" sz="1200" b="0" i="0" kern="1200" dirty="0">
                <a:solidFill>
                  <a:schemeClr val="tx1"/>
                </a:solidFill>
                <a:effectLst/>
                <a:latin typeface="+mn-lt"/>
                <a:ea typeface="+mn-ea"/>
                <a:cs typeface="+mn-cs"/>
              </a:rPr>
              <a:t>Reiss, 1960)</a:t>
            </a:r>
            <a:r>
              <a:rPr lang="en-US" baseline="0" dirty="0"/>
              <a:t>. Also, having multiple partners for women is regarded as wrong and immoral while there are no reservations for men. This double standard highlights the negative conditions that women have to live under in matters of sexuality.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12</a:t>
            </a:fld>
            <a:endParaRPr lang="en-US"/>
          </a:p>
        </p:txBody>
      </p:sp>
    </p:spTree>
    <p:extLst>
      <p:ext uri="{BB962C8B-B14F-4D97-AF65-F5344CB8AC3E}">
        <p14:creationId xmlns:p14="http://schemas.microsoft.com/office/powerpoint/2010/main" val="3534355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LGBTQ community experiences different challenges due to their sexual orientation. They are discriminated at workplaces, in sports activities, and learning institutions (Lee &amp;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Ostegard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2017). This kind of discrimination fuels other mental health issues such as anxiety and depression. There are also aspects of identity crisis due to public view on gender. Besides, the LGBTQ community rights are violated after expression.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18FCA89E-802E-4E17-B68D-115ED82A9CBB}" type="slidenum">
              <a:rPr lang="en-US" smtClean="0"/>
              <a:t>13</a:t>
            </a:fld>
            <a:endParaRPr lang="en-US"/>
          </a:p>
        </p:txBody>
      </p:sp>
    </p:spTree>
    <p:extLst>
      <p:ext uri="{BB962C8B-B14F-4D97-AF65-F5344CB8AC3E}">
        <p14:creationId xmlns:p14="http://schemas.microsoft.com/office/powerpoint/2010/main" val="345446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Advocacy</a:t>
            </a:r>
            <a:r>
              <a:rPr lang="en-US" baseline="0" dirty="0"/>
              <a:t> for sexuality means the means through which awareness on the cognition of the various sexualities is raised </a:t>
            </a:r>
            <a:r>
              <a:rPr lang="en-US" sz="1200" b="0" i="0" kern="1200" dirty="0">
                <a:solidFill>
                  <a:schemeClr val="tx1"/>
                </a:solidFill>
                <a:effectLst/>
                <a:latin typeface="+mn-lt"/>
                <a:ea typeface="+mn-ea"/>
                <a:cs typeface="+mn-cs"/>
              </a:rPr>
              <a:t>("Sexual Rights Are Human Rights - IWHC", 2021)</a:t>
            </a:r>
            <a:r>
              <a:rPr lang="en-US" baseline="0" dirty="0"/>
              <a:t>. Advocacy is mainly aimed at giving women more control over their bodies. Right to sexual rights is a basic human right. </a:t>
            </a:r>
            <a:r>
              <a:rPr lang="en-US" sz="1200" b="0" i="0" kern="1200" dirty="0">
                <a:solidFill>
                  <a:schemeClr val="tx1"/>
                </a:solidFill>
                <a:effectLst/>
                <a:latin typeface="+mn-lt"/>
                <a:ea typeface="+mn-ea"/>
                <a:cs typeface="+mn-cs"/>
              </a:rPr>
              <a:t>("Sexual Rights Are Human Rights - IWHC", 2021)</a:t>
            </a:r>
            <a:r>
              <a:rPr lang="en-US" baseline="0" dirty="0"/>
              <a:t> Advocacy improved sexuality depictions in society. Influence of sexuality is mainly aimed at women. They are forced to marry, engagement is practices such as female genital mutilation and gender based violence. Advocacy raises awareness on these issues. Advocacy also aims to raise awareness on those who transgress on societal norms on sexuality such as having a different sexual orientation from the normal.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14</a:t>
            </a:fld>
            <a:endParaRPr lang="en-US"/>
          </a:p>
        </p:txBody>
      </p:sp>
    </p:spTree>
    <p:extLst>
      <p:ext uri="{BB962C8B-B14F-4D97-AF65-F5344CB8AC3E}">
        <p14:creationId xmlns:p14="http://schemas.microsoft.com/office/powerpoint/2010/main" val="890593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Sexuality education should involve teaching learners the cognitive, emotional, physical, and social aspects of human sexuality. This is important as learners are equipped with knowledge, skills, and values essential in empowering them realize their well-being, dignity, and health. It is also important to help individuals develop respectful sexual relationships. Individuals will also be in a position to take into account how sexual orientation choices have an impact on their wellbeing. It is also important to ensure that individuals know their rights.  Therefore, sexuality education is key in helping individuals make informed choices about relationships and sexuality and navigate in a world where there is gender inequality, and gender-based violence ((UNESCO. Org, 2018).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KE"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KE" dirty="0"/>
          </a:p>
        </p:txBody>
      </p:sp>
      <p:sp>
        <p:nvSpPr>
          <p:cNvPr id="4" name="Slide Number Placeholder 3"/>
          <p:cNvSpPr>
            <a:spLocks noGrp="1"/>
          </p:cNvSpPr>
          <p:nvPr>
            <p:ph type="sldNum" sz="quarter" idx="5"/>
          </p:nvPr>
        </p:nvSpPr>
        <p:spPr/>
        <p:txBody>
          <a:bodyPr/>
          <a:lstStyle/>
          <a:p>
            <a:fld id="{A38C83CE-0C5C-40C1-AEE6-CB539D3610E4}" type="slidenum">
              <a:rPr lang="en-US" smtClean="0"/>
              <a:t>15</a:t>
            </a:fld>
            <a:endParaRPr lang="en-US"/>
          </a:p>
        </p:txBody>
      </p:sp>
    </p:spTree>
    <p:extLst>
      <p:ext uri="{BB962C8B-B14F-4D97-AF65-F5344CB8AC3E}">
        <p14:creationId xmlns:p14="http://schemas.microsoft.com/office/powerpoint/2010/main" val="1282036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 education is</a:t>
            </a:r>
            <a:r>
              <a:rPr lang="en-US" baseline="0" dirty="0"/>
              <a:t> provided in many developed nations giving direction on the appropriate way to approach sexuality. There is no harmonization of what is taught in the schools on sexuality </a:t>
            </a:r>
            <a:r>
              <a:rPr lang="en-US" sz="1200" b="0" i="0" kern="1200" dirty="0">
                <a:solidFill>
                  <a:schemeClr val="tx1"/>
                </a:solidFill>
                <a:effectLst/>
                <a:latin typeface="+mn-lt"/>
                <a:ea typeface="+mn-ea"/>
                <a:cs typeface="+mn-cs"/>
              </a:rPr>
              <a:t>("Sexuality | Boundless Psychology", 2021)</a:t>
            </a:r>
            <a:r>
              <a:rPr lang="en-US" baseline="0" dirty="0"/>
              <a:t>. Also, education has a little impact in shaping sexuality viewpoints. Most beliefs and norms surrounding sexuality are founded on what is spread on media. Sexuality education is mainly based on what the society deems as appropriate. Therefore, it is subjective and not based on a particular set standard. </a:t>
            </a:r>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16</a:t>
            </a:fld>
            <a:endParaRPr lang="en-US"/>
          </a:p>
        </p:txBody>
      </p:sp>
    </p:spTree>
    <p:extLst>
      <p:ext uri="{BB962C8B-B14F-4D97-AF65-F5344CB8AC3E}">
        <p14:creationId xmlns:p14="http://schemas.microsoft.com/office/powerpoint/2010/main" val="759397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8C83CE-0C5C-40C1-AEE6-CB539D3610E4}" type="slidenum">
              <a:rPr lang="en-US" smtClean="0"/>
              <a:t>17</a:t>
            </a:fld>
            <a:endParaRPr lang="en-US"/>
          </a:p>
        </p:txBody>
      </p:sp>
    </p:spTree>
    <p:extLst>
      <p:ext uri="{BB962C8B-B14F-4D97-AF65-F5344CB8AC3E}">
        <p14:creationId xmlns:p14="http://schemas.microsoft.com/office/powerpoint/2010/main" val="2930833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24021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9036619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86273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9018633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89184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5/8/2021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61930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5/8/2021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32692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6568330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5/8/2021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9028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1095768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0880549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102838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1312312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1498818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3777802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173469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5/8/2021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01420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5BB1C6-BF8F-4481-8AB2-603A1C8A906A}" type="datetimeFigureOut">
              <a:rPr lang="en-US" smtClean="0"/>
              <a:t>5/8/2021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5329313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s://iwhc.org/articles/sexual-rights-human-rights/" TargetMode="External"/><Relationship Id="rId2" Type="http://schemas.openxmlformats.org/officeDocument/2006/relationships/hyperlink" Target="https://courses.lumenlearning.com/boundless-psychology/chapter/sexuality/"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059" y="893618"/>
            <a:ext cx="9471848" cy="2606490"/>
          </a:xfrm>
        </p:spPr>
        <p:txBody>
          <a:bodyPr>
            <a:normAutofit/>
          </a:bodyPr>
          <a:lstStyle/>
          <a:p>
            <a:pPr algn="ctr"/>
            <a:r>
              <a:rPr lang="en-US" dirty="0"/>
              <a:t>CULTURE, ADVOCACY, AND SEXUAL PRACTICES (One minute)</a:t>
            </a:r>
          </a:p>
        </p:txBody>
      </p:sp>
      <p:sp>
        <p:nvSpPr>
          <p:cNvPr id="3" name="Subtitle 2"/>
          <p:cNvSpPr>
            <a:spLocks noGrp="1"/>
          </p:cNvSpPr>
          <p:nvPr>
            <p:ph type="subTitle" idx="1"/>
          </p:nvPr>
        </p:nvSpPr>
        <p:spPr>
          <a:xfrm>
            <a:off x="1507067" y="4050833"/>
            <a:ext cx="7766936" cy="2807167"/>
          </a:xfrm>
        </p:spPr>
        <p:txBody>
          <a:bodyPr>
            <a:normAutofit lnSpcReduction="10000"/>
          </a:bodyPr>
          <a:lstStyle/>
          <a:p>
            <a:pPr algn="ctr"/>
            <a:r>
              <a:rPr lang="en-US" sz="4000" dirty="0">
                <a:solidFill>
                  <a:schemeClr val="tx1"/>
                </a:solidFill>
                <a:latin typeface="Cambria Math" panose="02040503050406030204" pitchFamily="18" charset="0"/>
                <a:ea typeface="Cambria Math" panose="02040503050406030204" pitchFamily="18" charset="0"/>
              </a:rPr>
              <a:t>Student’s Name</a:t>
            </a:r>
          </a:p>
          <a:p>
            <a:pPr algn="ctr"/>
            <a:r>
              <a:rPr lang="en-US" sz="4000" dirty="0">
                <a:solidFill>
                  <a:schemeClr val="tx1"/>
                </a:solidFill>
                <a:latin typeface="Cambria Math" panose="02040503050406030204" pitchFamily="18" charset="0"/>
                <a:ea typeface="Cambria Math" panose="02040503050406030204" pitchFamily="18" charset="0"/>
              </a:rPr>
              <a:t>Professor’s Name</a:t>
            </a:r>
          </a:p>
          <a:p>
            <a:pPr algn="ctr"/>
            <a:r>
              <a:rPr lang="en-US" sz="4000" dirty="0">
                <a:solidFill>
                  <a:schemeClr val="tx1"/>
                </a:solidFill>
                <a:latin typeface="Cambria Math" panose="02040503050406030204" pitchFamily="18" charset="0"/>
                <a:ea typeface="Cambria Math" panose="02040503050406030204" pitchFamily="18" charset="0"/>
              </a:rPr>
              <a:t>Course Title</a:t>
            </a:r>
          </a:p>
          <a:p>
            <a:pPr algn="ctr"/>
            <a:r>
              <a:rPr lang="en-US" sz="4000" dirty="0">
                <a:solidFill>
                  <a:schemeClr val="tx1"/>
                </a:solidFill>
                <a:latin typeface="Cambria Math" panose="02040503050406030204" pitchFamily="18" charset="0"/>
                <a:ea typeface="Cambria Math" panose="02040503050406030204" pitchFamily="18" charset="0"/>
              </a:rPr>
              <a:t>Date </a:t>
            </a:r>
            <a:endParaRPr lang="en-US" dirty="0"/>
          </a:p>
        </p:txBody>
      </p:sp>
    </p:spTree>
    <p:extLst>
      <p:ext uri="{BB962C8B-B14F-4D97-AF65-F5344CB8AC3E}">
        <p14:creationId xmlns:p14="http://schemas.microsoft.com/office/powerpoint/2010/main" val="1012747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Presentation overview (One minute)</a:t>
            </a:r>
          </a:p>
        </p:txBody>
      </p:sp>
      <p:sp>
        <p:nvSpPr>
          <p:cNvPr id="3" name="Content Placeholder 2"/>
          <p:cNvSpPr>
            <a:spLocks noGrp="1"/>
          </p:cNvSpPr>
          <p:nvPr>
            <p:ph sz="quarter" idx="13"/>
          </p:nvPr>
        </p:nvSpPr>
        <p:spPr>
          <a:xfrm>
            <a:off x="685800" y="2063396"/>
            <a:ext cx="10394707" cy="4530835"/>
          </a:xfrm>
        </p:spPr>
        <p:txBody>
          <a:bodyPr>
            <a:normAutofit/>
          </a:bodyPr>
          <a:lstStyle/>
          <a:p>
            <a:r>
              <a:rPr lang="en-US" sz="2400" dirty="0"/>
              <a:t>Define Sexual orientation and the different types</a:t>
            </a:r>
          </a:p>
          <a:p>
            <a:r>
              <a:rPr lang="en-US" sz="2400" dirty="0"/>
              <a:t>Highlight gender and sexuality Issues</a:t>
            </a:r>
          </a:p>
          <a:p>
            <a:r>
              <a:rPr lang="en-US" sz="2400" dirty="0"/>
              <a:t>Identify the history of sexual orientation</a:t>
            </a:r>
          </a:p>
          <a:p>
            <a:r>
              <a:rPr lang="en-US" sz="2400" dirty="0"/>
              <a:t>Ascertain the relationship between sexuality and culture</a:t>
            </a:r>
          </a:p>
          <a:p>
            <a:r>
              <a:rPr lang="en-US" sz="2400" dirty="0"/>
              <a:t>Identify the relationship between sexuality and religious culture</a:t>
            </a:r>
          </a:p>
          <a:p>
            <a:r>
              <a:rPr lang="en-US" sz="2400" dirty="0"/>
              <a:t>Sexuality advocacy</a:t>
            </a:r>
          </a:p>
          <a:p>
            <a:r>
              <a:rPr lang="en-US" sz="2400" dirty="0"/>
              <a:t>Sexuality education</a:t>
            </a:r>
          </a:p>
          <a:p>
            <a:endParaRPr lang="en-US" sz="2400" dirty="0"/>
          </a:p>
          <a:p>
            <a:pPr marL="0" indent="0">
              <a:buNone/>
            </a:pPr>
            <a:endParaRPr lang="en-US" sz="2400" dirty="0"/>
          </a:p>
          <a:p>
            <a:endParaRPr lang="en-US" sz="2400" dirty="0"/>
          </a:p>
          <a:p>
            <a:endParaRPr lang="en-US" sz="2400" dirty="0"/>
          </a:p>
        </p:txBody>
      </p:sp>
    </p:spTree>
    <p:extLst>
      <p:ext uri="{BB962C8B-B14F-4D97-AF65-F5344CB8AC3E}">
        <p14:creationId xmlns:p14="http://schemas.microsoft.com/office/powerpoint/2010/main" val="2438088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09" y="1382486"/>
            <a:ext cx="3330233" cy="4093028"/>
          </a:xfrm>
        </p:spPr>
        <p:txBody>
          <a:bodyPr anchor="ctr">
            <a:normAutofit/>
          </a:bodyPr>
          <a:lstStyle/>
          <a:p>
            <a:r>
              <a:rPr lang="en-US" sz="4400" dirty="0"/>
              <a:t>HUMAN SEXUALITY</a:t>
            </a:r>
            <a:br>
              <a:rPr lang="en-US" sz="4400" dirty="0"/>
            </a:br>
            <a:br>
              <a:rPr lang="en-US" sz="4400" dirty="0"/>
            </a:br>
            <a:r>
              <a:rPr lang="en-US" sz="4400" dirty="0"/>
              <a:t>(3 minutes)</a:t>
            </a:r>
          </a:p>
        </p:txBody>
      </p:sp>
      <p:graphicFrame>
        <p:nvGraphicFramePr>
          <p:cNvPr id="5" name="Content Placeholder 2">
            <a:extLst>
              <a:ext uri="{FF2B5EF4-FFF2-40B4-BE49-F238E27FC236}">
                <a16:creationId xmlns:a16="http://schemas.microsoft.com/office/drawing/2014/main" id="{B1C0B9A4-792C-4DB7-B2F3-327657CD75B8}"/>
              </a:ext>
            </a:extLst>
          </p:cNvPr>
          <p:cNvGraphicFramePr>
            <a:graphicFrameLocks noGrp="1"/>
          </p:cNvGraphicFramePr>
          <p:nvPr>
            <p:ph sz="quarter" idx="13"/>
          </p:nvPr>
        </p:nvGraphicFramePr>
        <p:xfrm>
          <a:off x="4275665" y="552893"/>
          <a:ext cx="7739126" cy="63051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1602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GENDER AND SEXUAL ORIENTATION(One minute)</a:t>
            </a:r>
          </a:p>
        </p:txBody>
      </p:sp>
      <p:sp>
        <p:nvSpPr>
          <p:cNvPr id="3" name="Content Placeholder 2"/>
          <p:cNvSpPr>
            <a:spLocks noGrp="1"/>
          </p:cNvSpPr>
          <p:nvPr>
            <p:ph sz="quarter" idx="13"/>
          </p:nvPr>
        </p:nvSpPr>
        <p:spPr>
          <a:xfrm>
            <a:off x="685800" y="2063396"/>
            <a:ext cx="10394707" cy="4530835"/>
          </a:xfrm>
        </p:spPr>
        <p:txBody>
          <a:bodyPr>
            <a:normAutofit/>
          </a:bodyPr>
          <a:lstStyle/>
          <a:p>
            <a:r>
              <a:rPr lang="en-US" sz="2400" dirty="0"/>
              <a:t>Gender does not necessarily give sexual orientation</a:t>
            </a:r>
          </a:p>
          <a:p>
            <a:r>
              <a:rPr lang="en-US" sz="2400" dirty="0"/>
              <a:t>Sexuality is mainly what draws an individual to another irrespective of the gender</a:t>
            </a:r>
          </a:p>
          <a:p>
            <a:r>
              <a:rPr lang="en-US" sz="2400" dirty="0"/>
              <a:t>Sexual attractions are mainly pleasure based rather than for reproduction</a:t>
            </a:r>
          </a:p>
        </p:txBody>
      </p:sp>
    </p:spTree>
    <p:extLst>
      <p:ext uri="{BB962C8B-B14F-4D97-AF65-F5344CB8AC3E}">
        <p14:creationId xmlns:p14="http://schemas.microsoft.com/office/powerpoint/2010/main" val="3771025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Gender and Sexual orientation Issues (5 minutes)</a:t>
            </a:r>
          </a:p>
        </p:txBody>
      </p:sp>
      <p:sp>
        <p:nvSpPr>
          <p:cNvPr id="3" name="Content Placeholder 2"/>
          <p:cNvSpPr>
            <a:spLocks noGrp="1"/>
          </p:cNvSpPr>
          <p:nvPr>
            <p:ph sz="quarter" idx="13"/>
          </p:nvPr>
        </p:nvSpPr>
        <p:spPr>
          <a:xfrm>
            <a:off x="685800" y="2063396"/>
            <a:ext cx="10394707" cy="4530835"/>
          </a:xfrm>
        </p:spPr>
        <p:txBody>
          <a:bodyPr>
            <a:normAutofit/>
          </a:bodyPr>
          <a:lstStyle/>
          <a:p>
            <a:r>
              <a:rPr lang="en-US" sz="2400" dirty="0"/>
              <a:t>Human being are sexual Beings</a:t>
            </a:r>
          </a:p>
          <a:p>
            <a:r>
              <a:rPr lang="en-US" sz="2400" dirty="0"/>
              <a:t>Most people are oriented towards the opposite gender</a:t>
            </a:r>
          </a:p>
          <a:p>
            <a:r>
              <a:rPr lang="en-US" sz="2400" dirty="0"/>
              <a:t>Other people are orientated towards their own gender</a:t>
            </a:r>
          </a:p>
          <a:p>
            <a:r>
              <a:rPr lang="en-US" sz="2400" dirty="0"/>
              <a:t>Individuals find themselves questioning whether they are straight, gay or bisexual</a:t>
            </a:r>
          </a:p>
          <a:p>
            <a:r>
              <a:rPr lang="en-US" sz="2400" dirty="0"/>
              <a:t>Different cultures only recognize heterosexual relationships</a:t>
            </a:r>
          </a:p>
          <a:p>
            <a:r>
              <a:rPr lang="en-US" sz="2400" dirty="0"/>
              <a:t>Most rules do not recognize the LGBTQ sexual orientation, therefore, sexual advocacy is important</a:t>
            </a:r>
          </a:p>
          <a:p>
            <a:r>
              <a:rPr lang="en-US" sz="2400" dirty="0"/>
              <a:t>People should be encouraged to come out as who they define themselves </a:t>
            </a:r>
          </a:p>
        </p:txBody>
      </p:sp>
    </p:spTree>
    <p:extLst>
      <p:ext uri="{BB962C8B-B14F-4D97-AF65-F5344CB8AC3E}">
        <p14:creationId xmlns:p14="http://schemas.microsoft.com/office/powerpoint/2010/main" val="899456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orientation history (2 minutes)</a:t>
            </a:r>
          </a:p>
        </p:txBody>
      </p:sp>
      <p:sp>
        <p:nvSpPr>
          <p:cNvPr id="3" name="Content Placeholder 2"/>
          <p:cNvSpPr>
            <a:spLocks noGrp="1"/>
          </p:cNvSpPr>
          <p:nvPr>
            <p:ph sz="quarter" idx="13"/>
          </p:nvPr>
        </p:nvSpPr>
        <p:spPr/>
        <p:txBody>
          <a:bodyPr>
            <a:normAutofit/>
          </a:bodyPr>
          <a:lstStyle/>
          <a:p>
            <a:r>
              <a:rPr lang="en-US" sz="2400" dirty="0"/>
              <a:t>Society adjudges sexual orientations based on genders</a:t>
            </a:r>
          </a:p>
          <a:p>
            <a:r>
              <a:rPr lang="en-US" sz="2400" dirty="0"/>
              <a:t>Culture identifies humans mainly through gender</a:t>
            </a:r>
          </a:p>
          <a:p>
            <a:r>
              <a:rPr lang="en-US" sz="2400" dirty="0"/>
              <a:t>Gender depictions have been changing over time</a:t>
            </a:r>
          </a:p>
          <a:p>
            <a:r>
              <a:rPr lang="en-US" sz="2400" dirty="0"/>
              <a:t>Pink is today feminine but was masculine oriented in the past (Pease, Pringle &amp; Kimmel, 2001)</a:t>
            </a:r>
          </a:p>
        </p:txBody>
      </p:sp>
    </p:spTree>
    <p:extLst>
      <p:ext uri="{BB962C8B-B14F-4D97-AF65-F5344CB8AC3E}">
        <p14:creationId xmlns:p14="http://schemas.microsoft.com/office/powerpoint/2010/main" val="3595816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Sexuality and Biological sex (3 minutes)</a:t>
            </a:r>
          </a:p>
        </p:txBody>
      </p:sp>
      <p:sp>
        <p:nvSpPr>
          <p:cNvPr id="3" name="Content Placeholder 2"/>
          <p:cNvSpPr>
            <a:spLocks noGrp="1"/>
          </p:cNvSpPr>
          <p:nvPr>
            <p:ph sz="quarter" idx="13"/>
          </p:nvPr>
        </p:nvSpPr>
        <p:spPr>
          <a:xfrm>
            <a:off x="685800" y="2063396"/>
            <a:ext cx="10394707" cy="4020881"/>
          </a:xfrm>
        </p:spPr>
        <p:txBody>
          <a:bodyPr>
            <a:normAutofit/>
          </a:bodyPr>
          <a:lstStyle/>
          <a:p>
            <a:r>
              <a:rPr lang="en-US" sz="2400" dirty="0"/>
              <a:t>Sexuality and Biological sex is different </a:t>
            </a:r>
          </a:p>
          <a:p>
            <a:r>
              <a:rPr lang="en-US" sz="2400" dirty="0"/>
              <a:t>Biological sex is mainly based on anatomy and is mostly the foundation of gender identity</a:t>
            </a:r>
          </a:p>
          <a:p>
            <a:r>
              <a:rPr lang="en-US" sz="2400" dirty="0"/>
              <a:t>Sexuality is manifested via sexual desires, attitude, and beliefs. </a:t>
            </a:r>
          </a:p>
          <a:p>
            <a:r>
              <a:rPr lang="en-US" sz="2400" dirty="0"/>
              <a:t>There is no agreement as to whether sexuality is caused by genetics or the environment</a:t>
            </a:r>
          </a:p>
          <a:p>
            <a:r>
              <a:rPr lang="en-US" sz="2400" dirty="0"/>
              <a:t>Sexuality is influenced by culture religion and morality bodies In society </a:t>
            </a:r>
          </a:p>
        </p:txBody>
      </p:sp>
    </p:spTree>
    <p:extLst>
      <p:ext uri="{BB962C8B-B14F-4D97-AF65-F5344CB8AC3E}">
        <p14:creationId xmlns:p14="http://schemas.microsoft.com/office/powerpoint/2010/main" val="2173627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Sexuality and culture (2 minutes)</a:t>
            </a:r>
          </a:p>
        </p:txBody>
      </p:sp>
      <p:sp>
        <p:nvSpPr>
          <p:cNvPr id="3" name="Content Placeholder 2"/>
          <p:cNvSpPr>
            <a:spLocks noGrp="1"/>
          </p:cNvSpPr>
          <p:nvPr>
            <p:ph sz="quarter" idx="13"/>
          </p:nvPr>
        </p:nvSpPr>
        <p:spPr/>
        <p:txBody>
          <a:bodyPr>
            <a:normAutofit/>
          </a:bodyPr>
          <a:lstStyle/>
          <a:p>
            <a:r>
              <a:rPr lang="en-US" sz="2400" dirty="0"/>
              <a:t>Sexuality is mainly affected by the sociocultural context</a:t>
            </a:r>
          </a:p>
          <a:p>
            <a:r>
              <a:rPr lang="en-US" sz="2400" dirty="0"/>
              <a:t>Norms govern the interpretation of sexualities</a:t>
            </a:r>
          </a:p>
          <a:p>
            <a:r>
              <a:rPr lang="en-US" sz="2400" dirty="0"/>
              <a:t>Issues such as premarital sex and masturbation are regarded as right or not based on the cultural context</a:t>
            </a:r>
          </a:p>
          <a:p>
            <a:r>
              <a:rPr lang="en-US" sz="2400" dirty="0"/>
              <a:t>Culture is the primary influencer of sexuality views</a:t>
            </a:r>
          </a:p>
        </p:txBody>
      </p:sp>
    </p:spTree>
    <p:extLst>
      <p:ext uri="{BB962C8B-B14F-4D97-AF65-F5344CB8AC3E}">
        <p14:creationId xmlns:p14="http://schemas.microsoft.com/office/powerpoint/2010/main" val="4085328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Morphing of sexuality views (3 minutes)</a:t>
            </a:r>
          </a:p>
        </p:txBody>
      </p:sp>
      <p:sp>
        <p:nvSpPr>
          <p:cNvPr id="3" name="Content Placeholder 2"/>
          <p:cNvSpPr>
            <a:spLocks noGrp="1"/>
          </p:cNvSpPr>
          <p:nvPr>
            <p:ph sz="quarter" idx="13"/>
          </p:nvPr>
        </p:nvSpPr>
        <p:spPr>
          <a:xfrm>
            <a:off x="685800" y="2063396"/>
            <a:ext cx="10394707" cy="4185004"/>
          </a:xfrm>
        </p:spPr>
        <p:txBody>
          <a:bodyPr>
            <a:normAutofit/>
          </a:bodyPr>
          <a:lstStyle/>
          <a:p>
            <a:r>
              <a:rPr lang="en-US" sz="2400" dirty="0"/>
              <a:t>Sexuality and sexual behavior was controlled in the agrarian revolution era</a:t>
            </a:r>
          </a:p>
          <a:p>
            <a:r>
              <a:rPr lang="en-US" sz="2400" dirty="0"/>
              <a:t>A patriarchal system was in place and gender roles were mainly favoring men</a:t>
            </a:r>
          </a:p>
          <a:p>
            <a:r>
              <a:rPr lang="en-US" sz="2400" dirty="0"/>
              <a:t>Industrial revolution engineered human sexuality liberty</a:t>
            </a:r>
          </a:p>
          <a:p>
            <a:r>
              <a:rPr lang="en-US" sz="2400" dirty="0"/>
              <a:t>Practices of liberal sexuality such as gay relations and feminism were realized</a:t>
            </a:r>
          </a:p>
        </p:txBody>
      </p:sp>
    </p:spTree>
    <p:extLst>
      <p:ext uri="{BB962C8B-B14F-4D97-AF65-F5344CB8AC3E}">
        <p14:creationId xmlns:p14="http://schemas.microsoft.com/office/powerpoint/2010/main" val="2471620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Sexuality and religious culture (5 minutes)</a:t>
            </a:r>
          </a:p>
        </p:txBody>
      </p:sp>
      <p:sp>
        <p:nvSpPr>
          <p:cNvPr id="3" name="Content Placeholder 2"/>
          <p:cNvSpPr>
            <a:spLocks noGrp="1"/>
          </p:cNvSpPr>
          <p:nvPr>
            <p:ph sz="quarter" idx="13"/>
          </p:nvPr>
        </p:nvSpPr>
        <p:spPr>
          <a:xfrm>
            <a:off x="685800" y="2063396"/>
            <a:ext cx="10394707" cy="4185004"/>
          </a:xfrm>
        </p:spPr>
        <p:txBody>
          <a:bodyPr>
            <a:normAutofit/>
          </a:bodyPr>
          <a:lstStyle/>
          <a:p>
            <a:r>
              <a:rPr lang="en-US" sz="2400" dirty="0"/>
              <a:t>Religions directly control sexuality and sexual behaviors</a:t>
            </a:r>
          </a:p>
          <a:p>
            <a:r>
              <a:rPr lang="en-US" sz="2400" dirty="0"/>
              <a:t>Most contentious issue involving religion is on Gay relations</a:t>
            </a:r>
          </a:p>
          <a:p>
            <a:r>
              <a:rPr lang="en-US" sz="2400" dirty="0"/>
              <a:t>Religion Conservatives view sex as between a man and a woman</a:t>
            </a:r>
          </a:p>
          <a:p>
            <a:r>
              <a:rPr lang="en-US" sz="2400" dirty="0"/>
              <a:t>Same sex interactions are discouraged and taboo</a:t>
            </a:r>
          </a:p>
          <a:p>
            <a:r>
              <a:rPr lang="en-US" sz="2400" dirty="0"/>
              <a:t>Issues such as birth control use also subject to religion</a:t>
            </a:r>
          </a:p>
          <a:p>
            <a:r>
              <a:rPr lang="en-US" sz="2400" dirty="0"/>
              <a:t>Separation of religion and sexuality is impossible given the profound impact of religion on society    </a:t>
            </a:r>
          </a:p>
        </p:txBody>
      </p:sp>
    </p:spTree>
    <p:extLst>
      <p:ext uri="{BB962C8B-B14F-4D97-AF65-F5344CB8AC3E}">
        <p14:creationId xmlns:p14="http://schemas.microsoft.com/office/powerpoint/2010/main" val="1728587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Sexuality and media culture  (3 minutes)</a:t>
            </a:r>
          </a:p>
        </p:txBody>
      </p:sp>
      <p:sp>
        <p:nvSpPr>
          <p:cNvPr id="3" name="Content Placeholder 2"/>
          <p:cNvSpPr>
            <a:spLocks noGrp="1"/>
          </p:cNvSpPr>
          <p:nvPr>
            <p:ph sz="quarter" idx="13"/>
          </p:nvPr>
        </p:nvSpPr>
        <p:spPr>
          <a:xfrm>
            <a:off x="211016" y="2063396"/>
            <a:ext cx="10869492" cy="4794604"/>
          </a:xfrm>
        </p:spPr>
        <p:txBody>
          <a:bodyPr>
            <a:normAutofit/>
          </a:bodyPr>
          <a:lstStyle/>
          <a:p>
            <a:r>
              <a:rPr lang="en-US" sz="2400" dirty="0"/>
              <a:t>Mass media defines sexuality in most societies</a:t>
            </a:r>
          </a:p>
          <a:p>
            <a:r>
              <a:rPr lang="en-US" sz="2400" dirty="0"/>
              <a:t>How media depicts sexuality determines the common trend in its depiction</a:t>
            </a:r>
          </a:p>
          <a:p>
            <a:r>
              <a:rPr lang="en-US" sz="2400" dirty="0"/>
              <a:t>Sexual roles in society are also determined by Media </a:t>
            </a:r>
          </a:p>
          <a:p>
            <a:r>
              <a:rPr lang="en-US" sz="2400" dirty="0"/>
              <a:t>For example, movies with gay scenes encourage society to adopt gay behavior</a:t>
            </a:r>
          </a:p>
          <a:p>
            <a:r>
              <a:rPr lang="en-US" sz="2400" dirty="0"/>
              <a:t>Media impact on sexuality can be weakening or empowering especially for women</a:t>
            </a:r>
          </a:p>
          <a:p>
            <a:r>
              <a:rPr lang="en-US" sz="2400" dirty="0"/>
              <a:t>Attitudes and sexuality beliefs are mainly influenced by the media leading to a cultural formulation. </a:t>
            </a:r>
          </a:p>
        </p:txBody>
      </p:sp>
    </p:spTree>
    <p:extLst>
      <p:ext uri="{BB962C8B-B14F-4D97-AF65-F5344CB8AC3E}">
        <p14:creationId xmlns:p14="http://schemas.microsoft.com/office/powerpoint/2010/main" val="1759605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Sexuality and women (3 minutes)</a:t>
            </a:r>
          </a:p>
        </p:txBody>
      </p:sp>
      <p:sp>
        <p:nvSpPr>
          <p:cNvPr id="3" name="Content Placeholder 2"/>
          <p:cNvSpPr>
            <a:spLocks noGrp="1"/>
          </p:cNvSpPr>
          <p:nvPr>
            <p:ph sz="quarter" idx="13"/>
          </p:nvPr>
        </p:nvSpPr>
        <p:spPr>
          <a:xfrm>
            <a:off x="685800" y="2063396"/>
            <a:ext cx="10394707" cy="4566004"/>
          </a:xfrm>
        </p:spPr>
        <p:txBody>
          <a:bodyPr>
            <a:normAutofit/>
          </a:bodyPr>
          <a:lstStyle/>
          <a:p>
            <a:r>
              <a:rPr lang="en-US" sz="2400" dirty="0"/>
              <a:t>In the US, Women have little control over their sexuality</a:t>
            </a:r>
          </a:p>
          <a:p>
            <a:r>
              <a:rPr lang="en-US" sz="2400" dirty="0"/>
              <a:t>Men are more sexual than men and are allowed to experiment </a:t>
            </a:r>
          </a:p>
          <a:p>
            <a:r>
              <a:rPr lang="en-US" sz="2400" dirty="0"/>
              <a:t>Double standards are common . Men are allowed to engaged in premarital relations which is barred for women (Reiss, 1960)</a:t>
            </a:r>
          </a:p>
          <a:p>
            <a:r>
              <a:rPr lang="en-US" sz="2400" dirty="0"/>
              <a:t>Having multiple sexual partners is not acceptable for women while the same is allowed from men</a:t>
            </a:r>
          </a:p>
          <a:p>
            <a:r>
              <a:rPr lang="en-US" sz="2400" dirty="0"/>
              <a:t>Women are the less privileged in sexuality issues </a:t>
            </a:r>
          </a:p>
        </p:txBody>
      </p:sp>
    </p:spTree>
    <p:extLst>
      <p:ext uri="{BB962C8B-B14F-4D97-AF65-F5344CB8AC3E}">
        <p14:creationId xmlns:p14="http://schemas.microsoft.com/office/powerpoint/2010/main" val="3858748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hnschrift" panose="020B0502040204020203" pitchFamily="34" charset="0"/>
              </a:rPr>
              <a:t>Challenges experienced by the LGBTQ community  (3  minutes)</a:t>
            </a:r>
          </a:p>
        </p:txBody>
      </p:sp>
      <p:sp>
        <p:nvSpPr>
          <p:cNvPr id="3" name="Content Placeholder 2"/>
          <p:cNvSpPr>
            <a:spLocks noGrp="1"/>
          </p:cNvSpPr>
          <p:nvPr>
            <p:ph idx="1"/>
          </p:nvPr>
        </p:nvSpPr>
        <p:spPr/>
        <p:txBody>
          <a:bodyPr/>
          <a:lstStyle/>
          <a:p>
            <a:r>
              <a:rPr lang="en-US" dirty="0"/>
              <a:t>According to Lee and </a:t>
            </a:r>
            <a:r>
              <a:rPr lang="en-US" dirty="0" err="1"/>
              <a:t>Ostergard</a:t>
            </a:r>
            <a:r>
              <a:rPr lang="en-US" dirty="0"/>
              <a:t> (2017), most individuals are discriminated at workplaces, sports, and learning institutions. </a:t>
            </a:r>
          </a:p>
          <a:p>
            <a:r>
              <a:rPr lang="en-US" dirty="0"/>
              <a:t>Discrimination results in depression and anxiety</a:t>
            </a:r>
          </a:p>
          <a:p>
            <a:r>
              <a:rPr lang="en-US" dirty="0"/>
              <a:t>Identity crisis due to public view on gender </a:t>
            </a:r>
          </a:p>
          <a:p>
            <a:r>
              <a:rPr lang="en-US" dirty="0"/>
              <a:t>In some places individual are physically abused and even executed</a:t>
            </a:r>
          </a:p>
          <a:p>
            <a:r>
              <a:rPr lang="en-US" dirty="0"/>
              <a:t> Violation of rights in most of countries such as expression and personal decision making</a:t>
            </a:r>
          </a:p>
          <a:p>
            <a:pPr marL="0" indent="0">
              <a:buNone/>
            </a:pPr>
            <a:endParaRPr lang="en-US" dirty="0"/>
          </a:p>
        </p:txBody>
      </p:sp>
    </p:spTree>
    <p:extLst>
      <p:ext uri="{BB962C8B-B14F-4D97-AF65-F5344CB8AC3E}">
        <p14:creationId xmlns:p14="http://schemas.microsoft.com/office/powerpoint/2010/main" val="26243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Sexuality advocacy (2 minutes)</a:t>
            </a:r>
          </a:p>
        </p:txBody>
      </p:sp>
      <p:sp>
        <p:nvSpPr>
          <p:cNvPr id="3" name="Content Placeholder 2"/>
          <p:cNvSpPr>
            <a:spLocks noGrp="1"/>
          </p:cNvSpPr>
          <p:nvPr>
            <p:ph sz="quarter" idx="13"/>
          </p:nvPr>
        </p:nvSpPr>
        <p:spPr>
          <a:xfrm>
            <a:off x="685800" y="2063396"/>
            <a:ext cx="10394707" cy="4354989"/>
          </a:xfrm>
        </p:spPr>
        <p:txBody>
          <a:bodyPr>
            <a:noAutofit/>
          </a:bodyPr>
          <a:lstStyle/>
          <a:p>
            <a:r>
              <a:rPr lang="en-US" sz="2400" dirty="0"/>
              <a:t>Sexual Advocacy raises awareness on sexuality manipulation in society</a:t>
            </a:r>
          </a:p>
          <a:p>
            <a:r>
              <a:rPr lang="en-US" sz="2400" dirty="0"/>
              <a:t>It is mainly aimed at giving women more control over their bodies</a:t>
            </a:r>
          </a:p>
          <a:p>
            <a:r>
              <a:rPr lang="en-US" sz="2400" dirty="0"/>
              <a:t> Having a right to determine the sexuality is a basic human right</a:t>
            </a:r>
          </a:p>
          <a:p>
            <a:r>
              <a:rPr lang="en-US" sz="2400" dirty="0"/>
              <a:t>Sexuality advocacy aims to eliminate manipulative practices such as forced marriage and FGM for Women</a:t>
            </a:r>
          </a:p>
          <a:p>
            <a:r>
              <a:rPr lang="en-US" sz="2400" dirty="0"/>
              <a:t>Advocacy also liberalizes sexual choices such as gay and lesbian orientations. </a:t>
            </a:r>
          </a:p>
        </p:txBody>
      </p:sp>
    </p:spTree>
    <p:extLst>
      <p:ext uri="{BB962C8B-B14F-4D97-AF65-F5344CB8AC3E}">
        <p14:creationId xmlns:p14="http://schemas.microsoft.com/office/powerpoint/2010/main" val="2907578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20D40-87B3-4179-BD1E-7342392A4855}"/>
              </a:ext>
            </a:extLst>
          </p:cNvPr>
          <p:cNvSpPr>
            <a:spLocks noGrp="1"/>
          </p:cNvSpPr>
          <p:nvPr>
            <p:ph type="title"/>
          </p:nvPr>
        </p:nvSpPr>
        <p:spPr>
          <a:xfrm>
            <a:off x="896815" y="609600"/>
            <a:ext cx="8377187" cy="1113692"/>
          </a:xfrm>
        </p:spPr>
        <p:txBody>
          <a:bodyPr>
            <a:normAutofit fontScale="90000"/>
          </a:bodyPr>
          <a:lstStyle/>
          <a:p>
            <a:pPr algn="ctr"/>
            <a:r>
              <a:rPr lang="en-US" dirty="0"/>
              <a:t>Importance of Sexuality Education (5 minutes)</a:t>
            </a:r>
            <a:endParaRPr lang="en-KE" dirty="0"/>
          </a:p>
        </p:txBody>
      </p:sp>
      <p:sp>
        <p:nvSpPr>
          <p:cNvPr id="3" name="Content Placeholder 2">
            <a:extLst>
              <a:ext uri="{FF2B5EF4-FFF2-40B4-BE49-F238E27FC236}">
                <a16:creationId xmlns:a16="http://schemas.microsoft.com/office/drawing/2014/main" id="{521E5C34-CA02-4FAD-9A85-B1BAEAE74EA3}"/>
              </a:ext>
            </a:extLst>
          </p:cNvPr>
          <p:cNvSpPr>
            <a:spLocks noGrp="1"/>
          </p:cNvSpPr>
          <p:nvPr>
            <p:ph sz="quarter" idx="13"/>
          </p:nvPr>
        </p:nvSpPr>
        <p:spPr>
          <a:xfrm>
            <a:off x="685800" y="1723292"/>
            <a:ext cx="10394707" cy="4958862"/>
          </a:xfrm>
        </p:spPr>
        <p:txBody>
          <a:bodyPr>
            <a:norm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Te</a:t>
            </a:r>
            <a:r>
              <a:rPr lang="en-US" sz="2400" dirty="0">
                <a:effectLst/>
                <a:latin typeface="Calibri" panose="020F0502020204030204" pitchFamily="34" charset="0"/>
                <a:ea typeface="Calibri" panose="020F0502020204030204" pitchFamily="34" charset="0"/>
                <a:cs typeface="Times New Roman" panose="02020603050405020304" pitchFamily="18" charset="0"/>
              </a:rPr>
              <a:t>aching learners the cognitive, emotional, physical, and social aspects of human sexuality</a:t>
            </a:r>
          </a:p>
          <a:p>
            <a:r>
              <a:rPr lang="en-US" sz="2400" dirty="0">
                <a:latin typeface="Calibri" panose="020F0502020204030204" pitchFamily="34" charset="0"/>
                <a:ea typeface="Calibri" panose="020F0502020204030204" pitchFamily="34" charset="0"/>
                <a:cs typeface="Times New Roman" panose="02020603050405020304" pitchFamily="18" charset="0"/>
              </a:rPr>
              <a:t>L</a:t>
            </a:r>
            <a:r>
              <a:rPr lang="en-US" sz="2400" dirty="0">
                <a:effectLst/>
                <a:latin typeface="Calibri" panose="020F0502020204030204" pitchFamily="34" charset="0"/>
                <a:ea typeface="Calibri" panose="020F0502020204030204" pitchFamily="34" charset="0"/>
                <a:cs typeface="Times New Roman" panose="02020603050405020304" pitchFamily="18" charset="0"/>
              </a:rPr>
              <a:t>earners are equipped with knowledge, skills, and values essential in empowering them realize their well-being, dignity, and health</a:t>
            </a:r>
          </a:p>
          <a:p>
            <a:r>
              <a:rPr lang="en-US" sz="2400" dirty="0">
                <a:latin typeface="Calibri" panose="020F0502020204030204" pitchFamily="34" charset="0"/>
                <a:ea typeface="Calibri" panose="020F0502020204030204" pitchFamily="34" charset="0"/>
                <a:cs typeface="Times New Roman" panose="02020603050405020304" pitchFamily="18" charset="0"/>
              </a:rPr>
              <a:t>H</a:t>
            </a:r>
            <a:r>
              <a:rPr lang="en-US" sz="2400" dirty="0">
                <a:effectLst/>
                <a:latin typeface="Calibri" panose="020F0502020204030204" pitchFamily="34" charset="0"/>
                <a:ea typeface="Calibri" panose="020F0502020204030204" pitchFamily="34" charset="0"/>
                <a:cs typeface="Times New Roman" panose="02020603050405020304" pitchFamily="18" charset="0"/>
              </a:rPr>
              <a:t>elp individuals develop respectful sexual relationships</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Individuals will also be in a position to consider how sexual orientation choices have an impact on their wellbeing</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Sexuality education is key in helping individuals make informed choices about relationships and sexuality and navigate in a world where there is gender inequality, and gender-based violence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KE" sz="2400" dirty="0"/>
          </a:p>
        </p:txBody>
      </p:sp>
    </p:spTree>
    <p:extLst>
      <p:ext uri="{BB962C8B-B14F-4D97-AF65-F5344CB8AC3E}">
        <p14:creationId xmlns:p14="http://schemas.microsoft.com/office/powerpoint/2010/main" val="1098487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Sexuality and education (2 minutes)</a:t>
            </a:r>
          </a:p>
        </p:txBody>
      </p:sp>
      <p:sp>
        <p:nvSpPr>
          <p:cNvPr id="3" name="Content Placeholder 2"/>
          <p:cNvSpPr>
            <a:spLocks noGrp="1"/>
          </p:cNvSpPr>
          <p:nvPr>
            <p:ph sz="quarter" idx="13"/>
          </p:nvPr>
        </p:nvSpPr>
        <p:spPr>
          <a:xfrm>
            <a:off x="685800" y="2063396"/>
            <a:ext cx="10394707" cy="4185004"/>
          </a:xfrm>
        </p:spPr>
        <p:txBody>
          <a:bodyPr>
            <a:normAutofit/>
          </a:bodyPr>
          <a:lstStyle/>
          <a:p>
            <a:r>
              <a:rPr lang="en-US" sz="2400" dirty="0"/>
              <a:t>Sex education is provided in many schools, and it is meant to shape sexuality views</a:t>
            </a:r>
          </a:p>
          <a:p>
            <a:r>
              <a:rPr lang="en-US" sz="2400" dirty="0"/>
              <a:t>There is no harmonization of sex education in societies, therefore, the curricula varies </a:t>
            </a:r>
          </a:p>
          <a:p>
            <a:r>
              <a:rPr lang="en-US" sz="2400" dirty="0"/>
              <a:t>Media and culture has most impact on societal beliefs. </a:t>
            </a:r>
          </a:p>
          <a:p>
            <a:r>
              <a:rPr lang="en-US" sz="2400" dirty="0"/>
              <a:t>Sex education is, therefore, not effective in sexuality advocacy work </a:t>
            </a:r>
          </a:p>
          <a:p>
            <a:endParaRPr lang="en-US" sz="2400" dirty="0"/>
          </a:p>
        </p:txBody>
      </p:sp>
    </p:spTree>
    <p:extLst>
      <p:ext uri="{BB962C8B-B14F-4D97-AF65-F5344CB8AC3E}">
        <p14:creationId xmlns:p14="http://schemas.microsoft.com/office/powerpoint/2010/main" val="2862302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(2 minutes)</a:t>
            </a:r>
          </a:p>
        </p:txBody>
      </p:sp>
      <p:sp>
        <p:nvSpPr>
          <p:cNvPr id="3" name="Content Placeholder 2"/>
          <p:cNvSpPr>
            <a:spLocks noGrp="1"/>
          </p:cNvSpPr>
          <p:nvPr>
            <p:ph sz="quarter" idx="13"/>
          </p:nvPr>
        </p:nvSpPr>
        <p:spPr/>
        <p:txBody>
          <a:bodyPr>
            <a:normAutofit/>
          </a:bodyPr>
          <a:lstStyle/>
          <a:p>
            <a:r>
              <a:rPr lang="en-US" sz="2400" dirty="0"/>
              <a:t>Sexual orientation is a set of beliefs, feelings and emotions surrounding sex and it is separate from gender identity</a:t>
            </a:r>
          </a:p>
          <a:p>
            <a:r>
              <a:rPr lang="en-US" sz="2400" dirty="0"/>
              <a:t>Society has a profound impact on sexuality</a:t>
            </a:r>
          </a:p>
          <a:p>
            <a:r>
              <a:rPr lang="en-US" sz="2400" dirty="0"/>
              <a:t>Factors such as culture, religion and media influence sexuality</a:t>
            </a:r>
          </a:p>
          <a:p>
            <a:r>
              <a:rPr lang="en-US" sz="2400" dirty="0"/>
              <a:t>Women are mainly affected by sexuality issues as subjects</a:t>
            </a:r>
          </a:p>
          <a:p>
            <a:r>
              <a:rPr lang="en-US" sz="2400" dirty="0"/>
              <a:t>Sex education is not effective in educating on sexuality advocacy</a:t>
            </a:r>
          </a:p>
        </p:txBody>
      </p:sp>
    </p:spTree>
    <p:extLst>
      <p:ext uri="{BB962C8B-B14F-4D97-AF65-F5344CB8AC3E}">
        <p14:creationId xmlns:p14="http://schemas.microsoft.com/office/powerpoint/2010/main" val="4173853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4415"/>
          </a:xfrm>
        </p:spPr>
        <p:txBody>
          <a:bodyPr/>
          <a:lstStyle/>
          <a:p>
            <a:pPr algn="ctr"/>
            <a:r>
              <a:rPr lang="en-US" dirty="0"/>
              <a:t>References </a:t>
            </a:r>
          </a:p>
        </p:txBody>
      </p:sp>
      <p:sp>
        <p:nvSpPr>
          <p:cNvPr id="3" name="Content Placeholder 2"/>
          <p:cNvSpPr>
            <a:spLocks noGrp="1"/>
          </p:cNvSpPr>
          <p:nvPr>
            <p:ph sz="quarter" idx="13"/>
          </p:nvPr>
        </p:nvSpPr>
        <p:spPr>
          <a:xfrm>
            <a:off x="685800" y="1652954"/>
            <a:ext cx="10394707" cy="5064369"/>
          </a:xfrm>
        </p:spPr>
        <p:txBody>
          <a:bodyPr>
            <a:normAutofit lnSpcReduction="10000"/>
          </a:bodyPr>
          <a:lstStyle/>
          <a:p>
            <a:r>
              <a:rPr lang="en-US" dirty="0">
                <a:latin typeface="Bahnschrift" panose="020B0502040204020203" pitchFamily="34" charset="0"/>
              </a:rPr>
              <a:t>Lee, C., &amp; </a:t>
            </a:r>
            <a:r>
              <a:rPr lang="en-US" dirty="0" err="1">
                <a:latin typeface="Bahnschrift" panose="020B0502040204020203" pitchFamily="34" charset="0"/>
              </a:rPr>
              <a:t>Ostergard</a:t>
            </a:r>
            <a:r>
              <a:rPr lang="en-US" dirty="0">
                <a:latin typeface="Bahnschrift" panose="020B0502040204020203" pitchFamily="34" charset="0"/>
              </a:rPr>
              <a:t> Jr, R. L. (2017). Measuring discrimination against 	LGBTQ people: A cross-national analysis. Hum. </a:t>
            </a:r>
            <a:r>
              <a:rPr lang="en-US" dirty="0" err="1">
                <a:latin typeface="Bahnschrift" panose="020B0502040204020203" pitchFamily="34" charset="0"/>
              </a:rPr>
              <a:t>Rts</a:t>
            </a:r>
            <a:r>
              <a:rPr lang="en-US" dirty="0">
                <a:latin typeface="Bahnschrift" panose="020B0502040204020203" pitchFamily="34" charset="0"/>
              </a:rPr>
              <a:t>. Q., 39, 37. </a:t>
            </a:r>
          </a:p>
          <a:p>
            <a:r>
              <a:rPr lang="en-US" dirty="0"/>
              <a:t>Merrick, J., Tenenbaum, A., &amp; Omar, H. A. (2013). Human sexuality and adolescence. </a:t>
            </a:r>
            <a:r>
              <a:rPr lang="en-US" i="1" dirty="0"/>
              <a:t>Frontiers in public health</a:t>
            </a:r>
            <a:r>
              <a:rPr lang="en-US" dirty="0"/>
              <a:t>, </a:t>
            </a:r>
            <a:r>
              <a:rPr lang="en-US" i="1" dirty="0"/>
              <a:t>1</a:t>
            </a:r>
            <a:r>
              <a:rPr lang="en-US" dirty="0"/>
              <a:t>, 41.</a:t>
            </a:r>
          </a:p>
          <a:p>
            <a:r>
              <a:rPr lang="en-US" dirty="0"/>
              <a:t>Pease, B., Pringle, K., &amp; Kimmel, M. (Eds.). (2001). </a:t>
            </a:r>
            <a:r>
              <a:rPr lang="en-US" i="1" dirty="0"/>
              <a:t>A man's world?: Changing men's practices in a globalized world</a:t>
            </a:r>
            <a:r>
              <a:rPr lang="en-US" dirty="0"/>
              <a:t>. ZED books.</a:t>
            </a:r>
          </a:p>
          <a:p>
            <a:r>
              <a:rPr lang="en-US" dirty="0"/>
              <a:t>Reiss, I. L. (1960). Premarital Sexual Standards in America; a Sociological Investigation of the Relative Social and Cultural Integration of American Sexual Standards.</a:t>
            </a:r>
          </a:p>
          <a:p>
            <a:r>
              <a:rPr lang="en-US" dirty="0"/>
              <a:t>Rule, N. O., &amp; </a:t>
            </a:r>
            <a:r>
              <a:rPr lang="en-US" dirty="0" err="1"/>
              <a:t>Ambady</a:t>
            </a:r>
            <a:r>
              <a:rPr lang="en-US" dirty="0"/>
              <a:t>, N. (2008). Brief exposures: Male sexual orientation is accurately perceived at 50 </a:t>
            </a:r>
            <a:r>
              <a:rPr lang="en-US" dirty="0" err="1"/>
              <a:t>ms.</a:t>
            </a:r>
            <a:r>
              <a:rPr lang="en-US" dirty="0"/>
              <a:t> </a:t>
            </a:r>
            <a:r>
              <a:rPr lang="en-US" i="1" dirty="0"/>
              <a:t>Journal of Experimental Social Psychology</a:t>
            </a:r>
            <a:r>
              <a:rPr lang="en-US" dirty="0"/>
              <a:t>, </a:t>
            </a:r>
            <a:r>
              <a:rPr lang="en-US" i="1" dirty="0"/>
              <a:t>44</a:t>
            </a:r>
            <a:r>
              <a:rPr lang="en-US" dirty="0"/>
              <a:t>(4), 1100-1105.</a:t>
            </a:r>
          </a:p>
          <a:p>
            <a:r>
              <a:rPr lang="en-US" dirty="0"/>
              <a:t>Sexuality | Boundless Psychology. (2021). Retrieved 8 May 2021, from </a:t>
            </a:r>
            <a:r>
              <a:rPr lang="en-US" dirty="0">
                <a:hlinkClick r:id="rId2"/>
              </a:rPr>
              <a:t>https://courses.lumenlearning.com/boundless-psychology/chapter/sexuality/</a:t>
            </a:r>
            <a:endParaRPr lang="en-US" dirty="0"/>
          </a:p>
          <a:p>
            <a:r>
              <a:rPr lang="en-US" dirty="0"/>
              <a:t>Sexual Rights Are Human Rights - IWHC. (2021). Retrieved 8 May 2021, from </a:t>
            </a:r>
            <a:r>
              <a:rPr lang="en-US" dirty="0">
                <a:hlinkClick r:id="rId3"/>
              </a:rPr>
              <a:t>https://iwhc.org/articles/sexual-rights-human-rights/</a:t>
            </a:r>
            <a:endParaRPr lang="en-US" dirty="0"/>
          </a:p>
          <a:p>
            <a:r>
              <a:rPr lang="en-US" sz="1800" dirty="0">
                <a:effectLst/>
                <a:latin typeface="Calibri" panose="020F0502020204030204" pitchFamily="34" charset="0"/>
                <a:ea typeface="Calibri" panose="020F0502020204030204" pitchFamily="34" charset="0"/>
                <a:cs typeface="Times New Roman" panose="02020603050405020304" pitchFamily="18" charset="0"/>
              </a:rPr>
              <a:t>UNESCO. Org. (2018). Why Comprehensive Sexuality Education is Important. Retrieved from https://en.unesco.org/news/why-comprehensive-sexuality-education-important</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endParaRPr lang="en-US" dirty="0"/>
          </a:p>
        </p:txBody>
      </p:sp>
    </p:spTree>
    <p:extLst>
      <p:ext uri="{BB962C8B-B14F-4D97-AF65-F5344CB8AC3E}">
        <p14:creationId xmlns:p14="http://schemas.microsoft.com/office/powerpoint/2010/main" val="240339251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241</TotalTime>
  <Words>2797</Words>
  <Application>Microsoft Office PowerPoint</Application>
  <PresentationFormat>Widescreen</PresentationFormat>
  <Paragraphs>151</Paragraphs>
  <Slides>18</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Bahnschrift</vt:lpstr>
      <vt:lpstr>Calibri</vt:lpstr>
      <vt:lpstr>Cambria Math</vt:lpstr>
      <vt:lpstr>Trebuchet MS</vt:lpstr>
      <vt:lpstr>Wingdings 3</vt:lpstr>
      <vt:lpstr>Facet</vt:lpstr>
      <vt:lpstr>CULTURE, ADVOCACY, AND SEXUAL PRACTICES (One minute)</vt:lpstr>
      <vt:lpstr>Presentation overview (One minute)</vt:lpstr>
      <vt:lpstr>HUMAN SEXUALITY  (3 minutes)</vt:lpstr>
      <vt:lpstr>GENDER AND SEXUAL ORIENTATION(One minute)</vt:lpstr>
      <vt:lpstr>Gender and Sexual orientation Issues (5 minutes)</vt:lpstr>
      <vt:lpstr>Sexual orientation history (2 minutes)</vt:lpstr>
      <vt:lpstr>Sexuality and Biological sex (3 minutes)</vt:lpstr>
      <vt:lpstr>Sexuality and culture (2 minutes)</vt:lpstr>
      <vt:lpstr>Morphing of sexuality views (3 minutes)</vt:lpstr>
      <vt:lpstr>Sexuality and religious culture (5 minutes)</vt:lpstr>
      <vt:lpstr>Sexuality and media culture  (3 minutes)</vt:lpstr>
      <vt:lpstr>Sexuality and women (3 minutes)</vt:lpstr>
      <vt:lpstr>Challenges experienced by the LGBTQ community  (3  minutes)</vt:lpstr>
      <vt:lpstr>Sexuality advocacy (2 minutes)</vt:lpstr>
      <vt:lpstr>Importance of Sexuality Education (5 minutes)</vt:lpstr>
      <vt:lpstr>Sexuality and education (2 minutes)</vt:lpstr>
      <vt:lpstr>Conclusion (2 minutes)</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 ADVOCACY, AND SEXUAL PRACTICES- HUMAN SEXUALITY</dc:title>
  <dc:creator>User</dc:creator>
  <cp:lastModifiedBy>caroline katiki</cp:lastModifiedBy>
  <cp:revision>54</cp:revision>
  <dcterms:created xsi:type="dcterms:W3CDTF">2021-05-08T10:43:17Z</dcterms:created>
  <dcterms:modified xsi:type="dcterms:W3CDTF">2021-05-08T16:51:03Z</dcterms:modified>
</cp:coreProperties>
</file>