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true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true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false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true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ChangeArrowheads="true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true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true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false" compatLnSpc="true"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Rectangle 5"/>
          <p:cNvSpPr>
            <a:spLocks noChangeArrowheads="true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false" compatLnSpc="true"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3" name="Rectangle 6"/>
          <p:cNvSpPr>
            <a:spLocks noChangeArrowheads="true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false" compatLnSpc="true"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true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true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true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Slide Number Placeholder 8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Slide Number Placeholder 4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true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false" compatLnSpc="true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true"/>
          <p:cNvCxnSpPr/>
          <p:nvPr userDrawn="true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true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true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false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true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true"/>
          </p:cNvPicPr>
          <p:nvPr/>
        </p:nvPicPr>
        <p:blipFill>
          <a:blip r:embed="rId12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false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true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false" compatLnSpc="true"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31" name="Rectangle 7"/>
          <p:cNvSpPr>
            <a:spLocks noChangeArrowheads="true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false" compatLnSpc="true"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2" name="Rectangle 8"/>
          <p:cNvSpPr>
            <a:spLocks noChangeArrowheads="true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false" compatLnSpc="true"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true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ctrTitle"/>
          </p:nvPr>
        </p:nvSpPr>
        <p:spPr/>
        <p:txBody>
          <a:bodyPr/>
          <a:p>
            <a:r>
              <a:rPr lang="" altLang="en-US"/>
              <a:t>WORKPLACE CONFLICT RESOLUTION</a:t>
            </a:r>
            <a:endParaRPr lang="" altLang="en-US"/>
          </a:p>
        </p:txBody>
      </p:sp>
      <p:sp>
        <p:nvSpPr>
          <p:cNvPr id="3" name="Subtitle 2"/>
          <p:cNvSpPr>
            <a:spLocks noGrp="true"/>
          </p:cNvSpPr>
          <p:nvPr>
            <p:ph type="subTitle" idx="1"/>
          </p:nvPr>
        </p:nvSpPr>
        <p:spPr/>
        <p:txBody>
          <a:bodyPr/>
          <a:p>
            <a:r>
              <a:rPr lang="" altLang="en-US"/>
              <a:t>Student’s Name</a:t>
            </a:r>
            <a:endParaRPr lang="" altLang="en-US"/>
          </a:p>
          <a:p>
            <a:r>
              <a:rPr lang="" altLang="en-US"/>
              <a:t>Institution</a:t>
            </a:r>
            <a:endParaRPr lang="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Introduction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" altLang="en-US"/>
              <a:t>Conflict is a part of organizational management</a:t>
            </a:r>
            <a:endParaRPr lang="" altLang="en-US"/>
          </a:p>
          <a:p>
            <a:r>
              <a:rPr lang="" altLang="en-US"/>
              <a:t>Leaders need to understand how to deal with conflicts</a:t>
            </a:r>
            <a:endParaRPr lang="" altLang="en-US"/>
          </a:p>
          <a:p>
            <a:r>
              <a:rPr lang="" altLang="en-US"/>
              <a:t>Conflicts should may be perceived negatively, as many people tend to avoid them.</a:t>
            </a:r>
            <a:endParaRPr lang="" altLang="en-US"/>
          </a:p>
          <a:p>
            <a:r>
              <a:rPr lang="" altLang="en-US"/>
              <a:t>Conflicts help shape and align an organizational workplace</a:t>
            </a:r>
            <a:endParaRPr lang="" altLang="en-US"/>
          </a:p>
          <a:p>
            <a:r>
              <a:rPr lang="" altLang="en-US"/>
              <a:t>Managing conflict is critical in enhancing morale for employees.</a:t>
            </a:r>
            <a:endParaRPr lang="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Types of Conflict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" altLang="en-US"/>
              <a:t>Task Conflict-</a:t>
            </a:r>
            <a:endParaRPr lang="" altLang="en-US"/>
          </a:p>
          <a:p>
            <a:pPr lvl="1"/>
            <a:r>
              <a:rPr lang="" altLang="en-US"/>
              <a:t>arise due to different work assignments</a:t>
            </a:r>
            <a:endParaRPr lang="" altLang="en-US"/>
          </a:p>
          <a:p>
            <a:pPr lvl="1"/>
            <a:r>
              <a:rPr lang="" altLang="en-US"/>
              <a:t>Collegue dissageree over resourse allocation</a:t>
            </a:r>
            <a:endParaRPr lang="" altLang="en-US"/>
          </a:p>
          <a:p>
            <a:pPr lvl="1"/>
            <a:r>
              <a:rPr lang="" altLang="en-US"/>
              <a:t>appear simple but is deep-rooted (Rider University, 2018)</a:t>
            </a:r>
            <a:endParaRPr lang="" altLang="en-US"/>
          </a:p>
          <a:p>
            <a:r>
              <a:rPr lang="" altLang="en-US"/>
              <a:t>Relationship conflict</a:t>
            </a:r>
            <a:endParaRPr lang="" altLang="en-US"/>
          </a:p>
          <a:p>
            <a:pPr lvl="1"/>
            <a:r>
              <a:rPr lang="" altLang="en-US"/>
              <a:t>arise from differences in style and personality</a:t>
            </a:r>
            <a:endParaRPr lang="" altLang="en-US"/>
          </a:p>
          <a:p>
            <a:pPr lvl="1"/>
            <a:r>
              <a:rPr lang="" altLang="en-US"/>
              <a:t>Employee feels offended by the behavior of others</a:t>
            </a:r>
            <a:endParaRPr lang="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Cont’d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>
          <a:xfrm>
            <a:off x="609600" y="1600200"/>
            <a:ext cx="10972800" cy="5298440"/>
          </a:xfrm>
        </p:spPr>
        <p:txBody>
          <a:bodyPr/>
          <a:p>
            <a:r>
              <a:rPr lang="" altLang="en-US"/>
              <a:t>Value Conflict</a:t>
            </a:r>
            <a:endParaRPr lang="" altLang="en-US"/>
          </a:p>
          <a:p>
            <a:pPr lvl="1"/>
            <a:r>
              <a:rPr lang="" altLang="en-US"/>
              <a:t>occur as a result of differences in values and identity</a:t>
            </a:r>
            <a:endParaRPr lang="" altLang="en-US"/>
          </a:p>
          <a:p>
            <a:pPr lvl="1"/>
            <a:r>
              <a:rPr lang="" altLang="en-US"/>
              <a:t>issues such as politics, ethics, and religion may spur differences and conflicts</a:t>
            </a:r>
            <a:endParaRPr lang="" altLang="en-US"/>
          </a:p>
          <a:p>
            <a:r>
              <a:rPr lang="" altLang="en-US"/>
              <a:t>Interdependence Conflict</a:t>
            </a:r>
            <a:endParaRPr lang="" altLang="en-US"/>
          </a:p>
          <a:p>
            <a:pPr lvl="1"/>
            <a:r>
              <a:rPr lang="" altLang="en-US"/>
              <a:t>Occur when an employee is unable to perform their work because they depend upon the completion of task executed by another employee(Smiley, 2018)</a:t>
            </a:r>
            <a:endParaRPr lang="" altLang="en-US"/>
          </a:p>
          <a:p>
            <a:r>
              <a:rPr lang="" altLang="en-US"/>
              <a:t>Unsatisfactory leadership</a:t>
            </a:r>
            <a:endParaRPr lang="" altLang="en-US"/>
          </a:p>
          <a:p>
            <a:pPr lvl="1"/>
            <a:r>
              <a:rPr lang="" altLang="en-US"/>
              <a:t>It comes when people feel that the leadership style is inappropriate or oppressive</a:t>
            </a:r>
            <a:endParaRPr lang="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Conflict resolution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" altLang="en-US"/>
              <a:t>Avoidance:-</a:t>
            </a:r>
            <a:endParaRPr lang="" altLang="en-US"/>
          </a:p>
          <a:p>
            <a:pPr lvl="1"/>
            <a:r>
              <a:rPr lang="" altLang="en-US"/>
              <a:t>avoiding conflict when it is likely to occur</a:t>
            </a:r>
            <a:endParaRPr lang="" altLang="en-US"/>
          </a:p>
          <a:p>
            <a:r>
              <a:rPr lang="" altLang="en-US"/>
              <a:t>Compromise: </a:t>
            </a:r>
            <a:endParaRPr lang="" altLang="en-US"/>
          </a:p>
          <a:p>
            <a:pPr lvl="1"/>
            <a:r>
              <a:rPr lang="" altLang="en-US"/>
              <a:t>this entails finding a middle ground or equilibrium on issues that may bring conflict (Rider university, 2018)</a:t>
            </a:r>
            <a:endParaRPr lang="" altLang="en-US"/>
          </a:p>
          <a:p>
            <a:r>
              <a:rPr lang="" altLang="en-US"/>
              <a:t>Competition:- </a:t>
            </a:r>
            <a:endParaRPr lang="" altLang="en-US"/>
          </a:p>
          <a:p>
            <a:pPr lvl="1"/>
            <a:r>
              <a:rPr lang="" altLang="en-US"/>
              <a:t>this through pushing ‘your way’ - this may cause further  conflict but may also eliminate it</a:t>
            </a:r>
            <a:endParaRPr lang="" altLang="en-US"/>
          </a:p>
          <a:p>
            <a:endParaRPr lang="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br>
              <a:rPr lang="en-US"/>
            </a:br>
            <a:r>
              <a:rPr lang="" altLang="en-US"/>
              <a:t>Cont’d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en-US" altLang="en-US">
                <a:sym typeface="+mn-ea"/>
              </a:rPr>
              <a:t>Cooperation:</a:t>
            </a:r>
            <a:endParaRPr lang="en-US" altLang="en-US">
              <a:sym typeface="+mn-ea"/>
            </a:endParaRPr>
          </a:p>
          <a:p>
            <a:pPr lvl="1"/>
            <a:r>
              <a:rPr lang="en-US" altLang="en-US">
                <a:sym typeface="+mn-ea"/>
              </a:rPr>
              <a:t>Involves forging agreements on how to go about a particular problem such as interdependencies.</a:t>
            </a:r>
            <a:endParaRPr lang="en-US" altLang="en-US">
              <a:sym typeface="+mn-ea"/>
            </a:endParaRPr>
          </a:p>
          <a:p>
            <a:pPr lvl="1"/>
            <a:r>
              <a:rPr lang="en-US" altLang="en-US">
                <a:sym typeface="+mn-ea"/>
              </a:rPr>
              <a:t>useful in large teams</a:t>
            </a:r>
            <a:endParaRPr lang="en-US" altLang="en-US">
              <a:sym typeface="+mn-ea"/>
            </a:endParaRPr>
          </a:p>
          <a:p>
            <a:pPr lvl="1"/>
            <a:r>
              <a:rPr lang="en-US" altLang="en-US">
                <a:sym typeface="+mn-ea"/>
              </a:rPr>
              <a:t>allows for mutually satisfactory common ground</a:t>
            </a:r>
            <a:r>
              <a:rPr lang="" altLang="en-US">
                <a:sym typeface="+mn-ea"/>
              </a:rPr>
              <a:t>(Doyle, 2020)</a:t>
            </a:r>
            <a:endParaRPr lang="en-US" altLang="en-US">
              <a:sym typeface="+mn-ea"/>
            </a:endParaRPr>
          </a:p>
          <a:p>
            <a:r>
              <a:rPr lang="en-US" altLang="en-US">
                <a:sym typeface="+mn-ea"/>
              </a:rPr>
              <a:t>Accommodation:</a:t>
            </a:r>
            <a:endParaRPr lang="en-US" altLang="en-US">
              <a:sym typeface="+mn-ea"/>
            </a:endParaRPr>
          </a:p>
          <a:p>
            <a:pPr lvl="1"/>
            <a:r>
              <a:rPr lang="en-US" altLang="en-US">
                <a:sym typeface="+mn-ea"/>
              </a:rPr>
              <a:t>entails allowing others to do something and forfeiting their own’s.</a:t>
            </a:r>
            <a:endParaRPr lang="en-US" altLang="en-US">
              <a:sym typeface="+mn-ea"/>
            </a:endParaRPr>
          </a:p>
          <a:p>
            <a:pPr lvl="1"/>
            <a:r>
              <a:rPr lang="en-US" altLang="en-US">
                <a:sym typeface="+mn-ea"/>
              </a:rPr>
              <a:t>good if the issue is not strongly felt but either party</a:t>
            </a:r>
            <a:endParaRPr lang="en-US" altLang="en-US">
              <a:sym typeface="+mn-ea"/>
            </a:endParaRPr>
          </a:p>
          <a:p>
            <a:pPr lvl="1"/>
            <a:endParaRPr lang="" altLang="en-US"/>
          </a:p>
          <a:p>
            <a:endParaRPr lang="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leadership skills in conflict resolution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" altLang="en-US"/>
              <a:t>Empathy</a:t>
            </a:r>
            <a:endParaRPr lang="" altLang="en-US"/>
          </a:p>
          <a:p>
            <a:pPr lvl="1"/>
            <a:r>
              <a:rPr lang="" altLang="en-US"/>
              <a:t>allows understanding of one grievance </a:t>
            </a:r>
            <a:endParaRPr lang="" altLang="en-US"/>
          </a:p>
          <a:p>
            <a:r>
              <a:rPr lang="" altLang="en-US"/>
              <a:t>listening  and communication</a:t>
            </a:r>
            <a:endParaRPr lang="" altLang="en-US"/>
          </a:p>
          <a:p>
            <a:pPr lvl="1"/>
            <a:r>
              <a:rPr lang="" altLang="en-US"/>
              <a:t>listening is critical for the resolution of conflict by allowing the identification of a problem (Smiley, 2018)</a:t>
            </a:r>
            <a:endParaRPr lang="" altLang="en-US"/>
          </a:p>
          <a:p>
            <a:r>
              <a:rPr lang="" altLang="en-US"/>
              <a:t>Impartiality</a:t>
            </a:r>
            <a:endParaRPr lang="" altLang="en-US"/>
          </a:p>
          <a:p>
            <a:pPr lvl="1"/>
            <a:r>
              <a:rPr lang="" altLang="en-US"/>
              <a:t>allows solving conflict without bias</a:t>
            </a:r>
            <a:endParaRPr lang="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Cont’d 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" altLang="en-US"/>
              <a:t>Candid- leaders should not hesitate to table an issue relating to conflict</a:t>
            </a:r>
            <a:endParaRPr lang="" altLang="en-US"/>
          </a:p>
          <a:p>
            <a:r>
              <a:rPr lang="" altLang="en-US"/>
              <a:t>Preciseness-allowing team members to understand the conflict resolution process (Rider University, 2018).</a:t>
            </a:r>
            <a:endParaRPr lang="" altLang="en-US"/>
          </a:p>
          <a:p>
            <a:r>
              <a:rPr lang="" altLang="en-US"/>
              <a:t>Accountability-allowing taking charge in one’s actions</a:t>
            </a:r>
            <a:endParaRPr lang="" altLang="en-US"/>
          </a:p>
          <a:p>
            <a:r>
              <a:rPr lang="" altLang="en-US"/>
              <a:t>Receptiveness:- is okay for conflict to exist, so every form of conflict and issues are welcome to be discussed.</a:t>
            </a:r>
            <a:endParaRPr lang="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Conclusion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r>
              <a:rPr lang="" altLang="en-US"/>
              <a:t>Conflicts are part of daily life</a:t>
            </a:r>
            <a:endParaRPr lang="" altLang="en-US"/>
          </a:p>
          <a:p>
            <a:r>
              <a:rPr lang="" altLang="en-US"/>
              <a:t>Conflict management in organization and teams is critical</a:t>
            </a:r>
            <a:endParaRPr lang="" altLang="en-US"/>
          </a:p>
          <a:p>
            <a:r>
              <a:rPr lang="" altLang="en-US"/>
              <a:t>conflict may reduce work output, but may also create a better and conducive working environment when resolved</a:t>
            </a:r>
            <a:endParaRPr lang="" altLang="en-US"/>
          </a:p>
          <a:p>
            <a:r>
              <a:rPr lang="" altLang="en-US"/>
              <a:t>Effective leaders know how to arrest conflict</a:t>
            </a:r>
            <a:endParaRPr lang="" altLang="en-US"/>
          </a:p>
          <a:p>
            <a:r>
              <a:rPr lang="" altLang="en-US"/>
              <a:t>Conflict management helps in exploring opportunities and building productive relations</a:t>
            </a:r>
            <a:endParaRPr lang="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References</a:t>
            </a:r>
            <a:endParaRPr lang="" alt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p>
            <a:pPr>
              <a:lnSpc>
                <a:spcPct val="100000"/>
              </a:lnSpc>
            </a:pPr>
            <a:r>
              <a:rPr lang="en-US" sz="1800"/>
              <a:t>Doyle, A. (2020). A list of conflict management skills with examples. The Balance Careers. </a:t>
            </a:r>
            <a:r>
              <a:rPr lang="" altLang="en-US" sz="1800"/>
              <a:t>	</a:t>
            </a:r>
            <a:r>
              <a:rPr lang="en-US" sz="1800"/>
              <a:t>https://www.thebalancecareers.com/conflict-management-skills-2059687</a:t>
            </a:r>
            <a:endParaRPr lang="en-US" sz="1800"/>
          </a:p>
          <a:p>
            <a:pPr>
              <a:lnSpc>
                <a:spcPct val="100000"/>
              </a:lnSpc>
            </a:pPr>
            <a:endParaRPr lang="en-US" sz="1800"/>
          </a:p>
          <a:p>
            <a:pPr>
              <a:lnSpc>
                <a:spcPct val="100000"/>
              </a:lnSpc>
            </a:pPr>
            <a:r>
              <a:rPr lang="en-US" sz="1800"/>
              <a:t>Rider University. (2018, June 4). Types of social influences and their effect on behavior. </a:t>
            </a:r>
            <a:r>
              <a:rPr lang="" altLang="en-US" sz="1800"/>
              <a:t>	</a:t>
            </a:r>
            <a:r>
              <a:rPr lang="en-US" sz="1800"/>
              <a:t>https://online.rider.edu/blog/conflict-resolution-in-the-workplace/</a:t>
            </a:r>
            <a:endParaRPr lang="en-US" sz="1800"/>
          </a:p>
          <a:p>
            <a:pPr>
              <a:lnSpc>
                <a:spcPct val="100000"/>
              </a:lnSpc>
            </a:pPr>
            <a:endParaRPr lang="en-US" sz="1800"/>
          </a:p>
          <a:p>
            <a:pPr>
              <a:lnSpc>
                <a:spcPct val="100000"/>
              </a:lnSpc>
            </a:pPr>
            <a:r>
              <a:rPr lang="en-US" sz="1800"/>
              <a:t>Smiley, F. (2018, July 1). Leadership guide to conflict and conflict management – Leadership in </a:t>
            </a:r>
            <a:r>
              <a:rPr lang="" altLang="en-US" sz="1800"/>
              <a:t>	</a:t>
            </a:r>
            <a:r>
              <a:rPr lang="en-US" sz="1800"/>
              <a:t>healthcare and public health. The Ohio State University Pressbooks – Open Course Materials </a:t>
            </a:r>
            <a:r>
              <a:rPr lang="" altLang="en-US" sz="1800"/>
              <a:t>	</a:t>
            </a:r>
            <a:r>
              <a:rPr lang="en-US" sz="1800"/>
              <a:t>from Ohio State Instructors. https://ohiostate.pressbooks.pub/pubhhmp6615/chapter/leadership-</a:t>
            </a:r>
            <a:r>
              <a:rPr lang="" altLang="en-US" sz="1800"/>
              <a:t>	</a:t>
            </a:r>
            <a:r>
              <a:rPr lang="en-US" sz="1800"/>
              <a:t>guide-to-conflict-and-conflict-management/</a:t>
            </a: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false">
          <a:gsLst>
            <a:gs pos="0">
              <a:schemeClr val="accent1"/>
            </a:gs>
            <a:gs pos="100000">
              <a:schemeClr val="accent2"/>
            </a:gs>
          </a:gsLst>
          <a:lin ang="5400000" scaled="true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false" compatLnSpc="true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false">
          <a:gsLst>
            <a:gs pos="0">
              <a:schemeClr val="accent1"/>
            </a:gs>
            <a:gs pos="100000">
              <a:schemeClr val="accent2"/>
            </a:gs>
          </a:gsLst>
          <a:lin ang="5400000" scaled="true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false" compatLnSpc="true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3335</Words>
  <Application>WPS Presentation</Application>
  <PresentationFormat>宽屏</PresentationFormat>
  <Paragraphs>87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SimSun</vt:lpstr>
      <vt:lpstr>Wingdings</vt:lpstr>
      <vt:lpstr>Arial Unicode MS</vt:lpstr>
      <vt:lpstr>Arial Black</vt:lpstr>
      <vt:lpstr>微软雅黑</vt:lpstr>
      <vt:lpstr>SimSun</vt:lpstr>
      <vt:lpstr>Droid Sans Fallback</vt:lpstr>
      <vt:lpstr>Standard Symbols PS</vt:lpstr>
      <vt:lpstr>Times New Roman</vt:lpstr>
      <vt:lpstr>Business Cooperate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joesky</dc:creator>
  <cp:lastModifiedBy>joesky</cp:lastModifiedBy>
  <cp:revision>7</cp:revision>
  <dcterms:created xsi:type="dcterms:W3CDTF">2021-05-06T01:23:56Z</dcterms:created>
  <dcterms:modified xsi:type="dcterms:W3CDTF">2021-05-06T01:23:56Z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1033-11.1.0.10161</vt:lpwstr>
  </property>
</Properties>
</file>