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handoutMasterIdLst>
    <p:handoutMasterId r:id="rId24"/>
  </p:handoutMasterIdLst>
  <p:sldIdLst>
    <p:sldId id="256" r:id="rId5"/>
    <p:sldId id="257"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2" r:id="rId20"/>
    <p:sldId id="280" r:id="rId21"/>
    <p:sldId id="281"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69" d="100"/>
          <a:sy n="69" d="100"/>
        </p:scale>
        <p:origin x="696" y="66"/>
      </p:cViewPr>
      <p:guideLst>
        <p:guide orient="horz" pos="2160"/>
        <p:guide pos="3840"/>
      </p:guideLst>
    </p:cSldViewPr>
  </p:slideViewPr>
  <p:notesTextViewPr>
    <p:cViewPr>
      <p:scale>
        <a:sx n="1" d="1"/>
        <a:sy n="1" d="1"/>
      </p:scale>
      <p:origin x="0" y="0"/>
    </p:cViewPr>
  </p:notesTextViewPr>
  <p:notesViewPr>
    <p:cSldViewPr snapToGrid="0" showGuides="1">
      <p:cViewPr varScale="1">
        <p:scale>
          <a:sx n="58" d="100"/>
          <a:sy n="58" d="100"/>
        </p:scale>
        <p:origin x="1974"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CEAAF3-9831-450B-8D59-2C09DB96C8FC}" type="datetimeFigureOut">
              <a:rPr lang="en-US"/>
              <a:t>11-May-21</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6834459-7356-44BF-850D-8B30C4FB3B6B}" type="slidenum">
              <a:rPr/>
              <a:t>‹#›</a:t>
            </a:fld>
            <a:endParaRPr/>
          </a:p>
        </p:txBody>
      </p:sp>
    </p:spTree>
    <p:extLst>
      <p:ext uri="{BB962C8B-B14F-4D97-AF65-F5344CB8AC3E}">
        <p14:creationId xmlns:p14="http://schemas.microsoft.com/office/powerpoint/2010/main" val="2469016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50CD79-FC16-4410-AB61-17F26E6D3BC8}" type="datetimeFigureOut">
              <a:rPr lang="en-US"/>
              <a:t>11-May-21</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C37BE-C303-496D-B5CD-85F2937540FC}" type="slidenum">
              <a:rPr/>
              <a:t>‹#›</a:t>
            </a:fld>
            <a:endParaRPr/>
          </a:p>
        </p:txBody>
      </p:sp>
    </p:spTree>
    <p:extLst>
      <p:ext uri="{BB962C8B-B14F-4D97-AF65-F5344CB8AC3E}">
        <p14:creationId xmlns:p14="http://schemas.microsoft.com/office/powerpoint/2010/main" val="3350842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1</a:t>
            </a:fld>
            <a:endParaRPr lang="en-US"/>
          </a:p>
        </p:txBody>
      </p:sp>
    </p:spTree>
    <p:extLst>
      <p:ext uri="{BB962C8B-B14F-4D97-AF65-F5344CB8AC3E}">
        <p14:creationId xmlns:p14="http://schemas.microsoft.com/office/powerpoint/2010/main" val="240615026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0" y="0"/>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Picture 10"/>
          <p:cNvPicPr>
            <a:picLocks noChangeAspect="1"/>
          </p:cNvPicPr>
          <p:nvPr/>
        </p:nvPicPr>
        <p:blipFill rotWithShape="1">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30000"/>
                    </a14:imgEffect>
                  </a14:imgLayer>
                </a14:imgProps>
              </a:ext>
              <a:ext uri="{28A0092B-C50C-407E-A947-70E740481C1C}">
                <a14:useLocalDpi xmlns:a14="http://schemas.microsoft.com/office/drawing/2010/main" val="0"/>
              </a:ext>
            </a:extLst>
          </a:blip>
          <a:srcRect/>
          <a:stretch/>
        </p:blipFill>
        <p:spPr>
          <a:xfrm>
            <a:off x="1324445" y="0"/>
            <a:ext cx="1747524" cy="2292094"/>
          </a:xfrm>
          <a:prstGeom prst="rect">
            <a:avLst/>
          </a:prstGeom>
        </p:spPr>
      </p:pic>
      <p:sp>
        <p:nvSpPr>
          <p:cNvPr id="2" name="Title 1"/>
          <p:cNvSpPr>
            <a:spLocks noGrp="1"/>
          </p:cNvSpPr>
          <p:nvPr>
            <p:ph type="ctrTitle"/>
          </p:nvPr>
        </p:nvSpPr>
        <p:spPr>
          <a:xfrm>
            <a:off x="1104900" y="2292094"/>
            <a:ext cx="10096500" cy="2219691"/>
          </a:xfrm>
        </p:spPr>
        <p:txBody>
          <a:bodyPr anchor="ctr">
            <a:normAutofit/>
          </a:bodyPr>
          <a:lstStyle>
            <a:lvl1pPr algn="l">
              <a:defRPr sz="4400" cap="all" baseline="0"/>
            </a:lvl1pPr>
          </a:lstStyle>
          <a:p>
            <a:r>
              <a:rPr lang="en-US"/>
              <a:t>Click to edit Master title style</a:t>
            </a:r>
            <a:endParaRPr/>
          </a:p>
        </p:txBody>
      </p:sp>
      <p:sp>
        <p:nvSpPr>
          <p:cNvPr id="3" name="Subtitle 2"/>
          <p:cNvSpPr>
            <a:spLocks noGrp="1"/>
          </p:cNvSpPr>
          <p:nvPr>
            <p:ph type="subTitle" idx="1"/>
          </p:nvPr>
        </p:nvSpPr>
        <p:spPr>
          <a:xfrm>
            <a:off x="1104898" y="4511784"/>
            <a:ext cx="10096501" cy="955565"/>
          </a:xfrm>
        </p:spPr>
        <p:txBody>
          <a:bodyPr>
            <a:normAutofit/>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7" name="Rectangle 6"/>
          <p:cNvSpPr/>
          <p:nvPr/>
        </p:nvSpPr>
        <p:spPr>
          <a:xfrm>
            <a:off x="0" y="5778124"/>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4" name="Date Placeholder 3"/>
          <p:cNvSpPr>
            <a:spLocks noGrp="1"/>
          </p:cNvSpPr>
          <p:nvPr>
            <p:ph type="dt" sz="half" idx="10"/>
          </p:nvPr>
        </p:nvSpPr>
        <p:spPr/>
        <p:txBody>
          <a:bodyPr/>
          <a:lstStyle>
            <a:lvl1pPr>
              <a:defRPr baseline="0">
                <a:solidFill>
                  <a:schemeClr val="tx1">
                    <a:lumMod val="20000"/>
                    <a:lumOff val="80000"/>
                  </a:schemeClr>
                </a:solidFill>
              </a:defRPr>
            </a:lvl1pPr>
          </a:lstStyle>
          <a:p>
            <a:fld id="{402B9795-92DC-40DC-A1CA-9A4B349D7824}" type="datetimeFigureOut">
              <a:rPr lang="en-US" smtClean="0"/>
              <a:pPr/>
              <a:t>11-May-21</a:t>
            </a:fld>
            <a:endParaRPr lang="en-US" dirty="0"/>
          </a:p>
        </p:txBody>
      </p:sp>
      <p:sp>
        <p:nvSpPr>
          <p:cNvPr id="5" name="Footer Placeholder 4"/>
          <p:cNvSpPr>
            <a:spLocks noGrp="1"/>
          </p:cNvSpPr>
          <p:nvPr>
            <p:ph type="ftr" sz="quarter" idx="11"/>
          </p:nvPr>
        </p:nvSpPr>
        <p:spPr/>
        <p:txBody>
          <a:bodyPr/>
          <a:lstStyle>
            <a:lvl1pPr>
              <a:defRPr baseline="0">
                <a:solidFill>
                  <a:schemeClr val="tx1">
                    <a:lumMod val="20000"/>
                    <a:lumOff val="80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baseline="0">
                <a:solidFill>
                  <a:schemeClr val="tx1">
                    <a:lumMod val="20000"/>
                    <a:lumOff val="80000"/>
                  </a:schemeClr>
                </a:solidFill>
              </a:defRPr>
            </a:lvl1pPr>
          </a:lstStyle>
          <a:p>
            <a:fld id="{0FF54DE5-C571-48E8-A5BC-B369434E2F44}" type="slidenum">
              <a:rPr lang="en-US" smtClean="0"/>
              <a:pPr/>
              <a:t>‹#›</a:t>
            </a:fld>
            <a:endParaRPr lang="en-US"/>
          </a:p>
        </p:txBody>
      </p:sp>
    </p:spTree>
    <p:extLst>
      <p:ext uri="{BB962C8B-B14F-4D97-AF65-F5344CB8AC3E}">
        <p14:creationId xmlns:p14="http://schemas.microsoft.com/office/powerpoint/2010/main" val="1659756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defRPr sz="3200"/>
            </a:lvl1pPr>
          </a:lstStyle>
          <a:p>
            <a:r>
              <a:rPr lang="en-US"/>
              <a:t>Click to edit Master title style</a:t>
            </a:r>
            <a:endParaRPr/>
          </a:p>
        </p:txBody>
      </p:sp>
      <p:sp>
        <p:nvSpPr>
          <p:cNvPr id="4" name="Text Placeholder 3"/>
          <p:cNvSpPr>
            <a:spLocks noGrp="1"/>
          </p:cNvSpPr>
          <p:nvPr>
            <p:ph type="body" sz="half" idx="2"/>
          </p:nvPr>
        </p:nvSpPr>
        <p:spPr>
          <a:xfrm>
            <a:off x="1104900" y="1600200"/>
            <a:ext cx="3396996" cy="45720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descr="An empty placeholder to add an image. Click on the placeholder and select the image that you wish to add."/>
          <p:cNvSpPr>
            <a:spLocks noGrp="1"/>
          </p:cNvSpPr>
          <p:nvPr>
            <p:ph type="pic" idx="1"/>
          </p:nvPr>
        </p:nvSpPr>
        <p:spPr>
          <a:xfrm>
            <a:off x="4654671" y="1600199"/>
            <a:ext cx="6430912" cy="4572001"/>
          </a:xfrm>
        </p:spPr>
        <p:txBody>
          <a:bodyPr tIns="118872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5" name="Date Placeholder 4"/>
          <p:cNvSpPr>
            <a:spLocks noGrp="1"/>
          </p:cNvSpPr>
          <p:nvPr>
            <p:ph type="dt" sz="half" idx="10"/>
          </p:nvPr>
        </p:nvSpPr>
        <p:spPr/>
        <p:txBody>
          <a:bodyPr/>
          <a:lstStyle/>
          <a:p>
            <a:fld id="{402B9795-92DC-40DC-A1CA-9A4B349D7824}" type="datetimeFigureOut">
              <a:rPr lang="en-US"/>
              <a:t>11-May-21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76963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402B9795-92DC-40DC-A1CA-9A4B349D7824}" type="datetimeFigureOut">
              <a:rPr lang="en-US"/>
              <a:t>11-May-21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2012076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72600" y="365125"/>
            <a:ext cx="1714500" cy="5811838"/>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104900" y="365125"/>
            <a:ext cx="8098896"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402B9795-92DC-40DC-A1CA-9A4B349D7824}" type="datetimeFigureOut">
              <a:rPr lang="en-US"/>
              <a:t>11-May-21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FF54DE5-C571-48E8-A5BC-B369434E2F44}" type="slidenum">
              <a:rPr/>
              <a:t>‹#›</a:t>
            </a:fld>
            <a:endParaRPr/>
          </a:p>
        </p:txBody>
      </p:sp>
      <p:grpSp>
        <p:nvGrpSpPr>
          <p:cNvPr id="7" name="Group 6"/>
          <p:cNvGrpSpPr/>
          <p:nvPr/>
        </p:nvGrpSpPr>
        <p:grpSpPr>
          <a:xfrm rot="5400000">
            <a:off x="6514047" y="3228843"/>
            <a:ext cx="5632704" cy="84403"/>
            <a:chOff x="1073150" y="1219201"/>
            <a:chExt cx="10058400" cy="63125"/>
          </a:xfrm>
        </p:grpSpPr>
        <p:cxnSp>
          <p:nvCxnSpPr>
            <p:cNvPr id="8" name="Straight Connector 7"/>
            <p:cNvCxnSpPr/>
            <p:nvPr/>
          </p:nvCxnSpPr>
          <p:spPr>
            <a:xfrm rot="10800000">
              <a:off x="1073150" y="1219201"/>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a:off x="1073150" y="1282326"/>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45927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402B9795-92DC-40DC-A1CA-9A4B349D7824}" type="datetimeFigureOut">
              <a:rPr lang="en-US"/>
              <a:t>11-May-21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786876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1104900" y="2292094"/>
            <a:ext cx="5734050" cy="2219691"/>
          </a:xfrm>
        </p:spPr>
        <p:txBody>
          <a:bodyPr anchor="ctr">
            <a:normAutofit/>
          </a:bodyPr>
          <a:lstStyle>
            <a:lvl1pPr algn="l">
              <a:defRPr sz="4400" cap="all" baseline="0"/>
            </a:lvl1pPr>
          </a:lstStyle>
          <a:p>
            <a:r>
              <a:rPr lang="en-US"/>
              <a:t>Click to edit Master title style</a:t>
            </a:r>
            <a:endParaRPr/>
          </a:p>
        </p:txBody>
      </p:sp>
      <p:sp>
        <p:nvSpPr>
          <p:cNvPr id="3" name="Subtitle 2"/>
          <p:cNvSpPr>
            <a:spLocks noGrp="1"/>
          </p:cNvSpPr>
          <p:nvPr>
            <p:ph type="subTitle" idx="1"/>
          </p:nvPr>
        </p:nvSpPr>
        <p:spPr>
          <a:xfrm>
            <a:off x="1104900" y="4511784"/>
            <a:ext cx="5734050" cy="955565"/>
          </a:xfrm>
        </p:spPr>
        <p:txBody>
          <a:bodyPr>
            <a:normAutofit/>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11" name="Picture Placeholder 10" descr="An empty placeholder to add an image. Click on the placeholder and select the image that you wish to add."/>
          <p:cNvSpPr>
            <a:spLocks noGrp="1"/>
          </p:cNvSpPr>
          <p:nvPr>
            <p:ph type="pic" sz="quarter" idx="13"/>
          </p:nvPr>
        </p:nvSpPr>
        <p:spPr>
          <a:xfrm>
            <a:off x="6981063" y="1310656"/>
            <a:ext cx="5210937" cy="4208604"/>
          </a:xfrm>
          <a:solidFill>
            <a:schemeClr val="tx1">
              <a:lumMod val="20000"/>
              <a:lumOff val="80000"/>
            </a:schemeClr>
          </a:solidFill>
        </p:spPr>
        <p:txBody>
          <a:bodyPr tIns="1005840"/>
          <a:lstStyle>
            <a:lvl1pPr marL="0" indent="0" algn="ctr">
              <a:buNone/>
              <a:defRPr/>
            </a:lvl1pPr>
          </a:lstStyle>
          <a:p>
            <a:r>
              <a:rPr lang="en-US"/>
              <a:t>Click icon to add picture</a:t>
            </a:r>
            <a:endParaRPr/>
          </a:p>
        </p:txBody>
      </p:sp>
      <p:sp>
        <p:nvSpPr>
          <p:cNvPr id="8" name="Rectangle 7"/>
          <p:cNvSpPr/>
          <p:nvPr/>
        </p:nvSpPr>
        <p:spPr>
          <a:xfrm>
            <a:off x="0" y="0"/>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4" name="Group 13"/>
          <p:cNvGrpSpPr/>
          <p:nvPr/>
        </p:nvGrpSpPr>
        <p:grpSpPr>
          <a:xfrm>
            <a:off x="0" y="1143000"/>
            <a:ext cx="12192000" cy="63125"/>
            <a:chOff x="507492" y="1501519"/>
            <a:chExt cx="8129016" cy="63125"/>
          </a:xfrm>
        </p:grpSpPr>
        <p:cxnSp>
          <p:nvCxnSpPr>
            <p:cNvPr id="15" name="Straight Connector 14"/>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pic>
        <p:nvPicPr>
          <p:cNvPr id="10" name="Picture 9"/>
          <p:cNvPicPr>
            <a:picLocks noChangeAspect="1"/>
          </p:cNvPicPr>
          <p:nvPr/>
        </p:nvPicPr>
        <p:blipFill rotWithShape="1">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30000"/>
                    </a14:imgEffect>
                  </a14:imgLayer>
                </a14:imgProps>
              </a:ext>
              <a:ext uri="{28A0092B-C50C-407E-A947-70E740481C1C}">
                <a14:useLocalDpi xmlns:a14="http://schemas.microsoft.com/office/drawing/2010/main" val="0"/>
              </a:ext>
            </a:extLst>
          </a:blip>
          <a:srcRect/>
          <a:stretch/>
        </p:blipFill>
        <p:spPr>
          <a:xfrm>
            <a:off x="1325880" y="0"/>
            <a:ext cx="1747524" cy="2292094"/>
          </a:xfrm>
          <a:prstGeom prst="rect">
            <a:avLst/>
          </a:prstGeom>
        </p:spPr>
      </p:pic>
      <p:grpSp>
        <p:nvGrpSpPr>
          <p:cNvPr id="13" name="Group 12"/>
          <p:cNvGrpSpPr/>
          <p:nvPr/>
        </p:nvGrpSpPr>
        <p:grpSpPr>
          <a:xfrm rot="10800000">
            <a:off x="0" y="5645510"/>
            <a:ext cx="12192000" cy="63125"/>
            <a:chOff x="507492" y="1501519"/>
            <a:chExt cx="8129016" cy="63125"/>
          </a:xfrm>
        </p:grpSpPr>
        <p:cxnSp>
          <p:nvCxnSpPr>
            <p:cNvPr id="17" name="Straight Connector 16"/>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7" name="Rectangle 6"/>
          <p:cNvSpPr/>
          <p:nvPr/>
        </p:nvSpPr>
        <p:spPr>
          <a:xfrm>
            <a:off x="0" y="5778124"/>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673943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2514600"/>
            <a:ext cx="12192000" cy="3194035"/>
            <a:chOff x="647402" y="2514600"/>
            <a:chExt cx="10838688" cy="3194035"/>
          </a:xfrm>
        </p:grpSpPr>
        <p:grpSp>
          <p:nvGrpSpPr>
            <p:cNvPr id="9" name="Group 8"/>
            <p:cNvGrpSpPr/>
            <p:nvPr/>
          </p:nvGrpSpPr>
          <p:grpSpPr>
            <a:xfrm>
              <a:off x="647402" y="2514600"/>
              <a:ext cx="10838688" cy="63125"/>
              <a:chOff x="507492" y="1501519"/>
              <a:chExt cx="8129016" cy="63125"/>
            </a:xfrm>
          </p:grpSpPr>
          <p:cxnSp>
            <p:nvCxnSpPr>
              <p:cNvPr id="14" name="Straight Connector 13"/>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0" name="Rectangle 9"/>
            <p:cNvSpPr/>
            <p:nvPr/>
          </p:nvSpPr>
          <p:spPr>
            <a:xfrm>
              <a:off x="647402" y="2640850"/>
              <a:ext cx="10838688" cy="29415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1" name="Group 10"/>
            <p:cNvGrpSpPr/>
            <p:nvPr/>
          </p:nvGrpSpPr>
          <p:grpSpPr>
            <a:xfrm rot="10800000">
              <a:off x="647402" y="5645510"/>
              <a:ext cx="10838688" cy="63125"/>
              <a:chOff x="507492" y="1501519"/>
              <a:chExt cx="8129016" cy="63125"/>
            </a:xfrm>
          </p:grpSpPr>
          <p:cxnSp>
            <p:nvCxnSpPr>
              <p:cNvPr id="12" name="Straight Connector 11"/>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pic>
        <p:nvPicPr>
          <p:cNvPr id="7" name="Picture 6"/>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325880" y="0"/>
            <a:ext cx="1783188" cy="2971806"/>
          </a:xfrm>
          <a:prstGeom prst="rect">
            <a:avLst/>
          </a:prstGeom>
        </p:spPr>
      </p:pic>
      <p:sp>
        <p:nvSpPr>
          <p:cNvPr id="2" name="Title 1"/>
          <p:cNvSpPr>
            <a:spLocks noGrp="1"/>
          </p:cNvSpPr>
          <p:nvPr>
            <p:ph type="title"/>
          </p:nvPr>
        </p:nvSpPr>
        <p:spPr>
          <a:xfrm>
            <a:off x="1104899" y="2971806"/>
            <a:ext cx="10071099" cy="1684150"/>
          </a:xfrm>
        </p:spPr>
        <p:txBody>
          <a:bodyPr anchor="ctr">
            <a:normAutofit/>
          </a:bodyPr>
          <a:lstStyle>
            <a:lvl1pPr>
              <a:defRPr sz="4400" cap="all" baseline="0">
                <a:solidFill>
                  <a:schemeClr val="bg1"/>
                </a:solidFill>
              </a:defRPr>
            </a:lvl1pPr>
          </a:lstStyle>
          <a:p>
            <a:r>
              <a:rPr lang="en-US"/>
              <a:t>Click to edit Master title style</a:t>
            </a:r>
            <a:endParaRPr/>
          </a:p>
        </p:txBody>
      </p:sp>
      <p:sp>
        <p:nvSpPr>
          <p:cNvPr id="3" name="Text Placeholder 2"/>
          <p:cNvSpPr>
            <a:spLocks noGrp="1"/>
          </p:cNvSpPr>
          <p:nvPr>
            <p:ph type="body" idx="1"/>
          </p:nvPr>
        </p:nvSpPr>
        <p:spPr>
          <a:xfrm>
            <a:off x="1104899" y="4655956"/>
            <a:ext cx="10071099" cy="509750"/>
          </a:xfrm>
        </p:spPr>
        <p:txBody>
          <a:bodyPr>
            <a:normAutofit/>
          </a:bodyPr>
          <a:lstStyle>
            <a:lvl1pPr marL="0" indent="0">
              <a:spcBef>
                <a:spcPts val="0"/>
              </a:spcBef>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02B9795-92DC-40DC-A1CA-9A4B349D7824}" type="datetimeFigureOut">
              <a:rPr lang="en-US"/>
              <a:t>11-May-21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602678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104900" y="1600200"/>
            <a:ext cx="4914900" cy="4571999"/>
          </a:xfrm>
        </p:spPr>
        <p:txBody>
          <a:bodyPr/>
          <a:lstStyle>
            <a:lvl5pPr>
              <a:defRPr/>
            </a:lvl5pPr>
            <a:lvl6pPr>
              <a:defRPr/>
            </a:lvl6pPr>
            <a:lvl7pPr>
              <a:defRPr/>
            </a:lvl7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172200" y="1600200"/>
            <a:ext cx="4914900" cy="4571999"/>
          </a:xfrm>
        </p:spPr>
        <p:txBody>
          <a:bodyPr/>
          <a:lstStyle>
            <a:lvl5pPr>
              <a:defRPr/>
            </a:lvl5pPr>
            <a:lvl6pPr>
              <a:defRPr/>
            </a:lvl6pPr>
            <a:lvl7pPr>
              <a:defRPr/>
            </a:lvl7pPr>
            <a:lvl8pPr>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402B9795-92DC-40DC-A1CA-9A4B349D7824}" type="datetimeFigureOut">
              <a:rPr lang="en-US"/>
              <a:t>11-May-21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527791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1104900" y="1600200"/>
            <a:ext cx="4919472"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4900" y="2424112"/>
            <a:ext cx="4919472" cy="37480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166110" y="1600200"/>
            <a:ext cx="4919472"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66110" y="2424112"/>
            <a:ext cx="4919472" cy="37480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402B9795-92DC-40DC-A1CA-9A4B349D7824}" type="datetimeFigureOut">
              <a:rPr lang="en-US"/>
              <a:t>11-May-21</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971016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402B9795-92DC-40DC-A1CA-9A4B349D7824}" type="datetimeFigureOut">
              <a:rPr lang="en-US"/>
              <a:t>11-May-21</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1758111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2B9795-92DC-40DC-A1CA-9A4B349D7824}" type="datetimeFigureOut">
              <a:rPr lang="en-US"/>
              <a:t>11-May-21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02416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defRPr sz="3200"/>
            </a:lvl1pPr>
          </a:lstStyle>
          <a:p>
            <a:r>
              <a:rPr lang="en-US"/>
              <a:t>Click to edit Master title style</a:t>
            </a:r>
            <a:endParaRPr/>
          </a:p>
        </p:txBody>
      </p:sp>
      <p:sp>
        <p:nvSpPr>
          <p:cNvPr id="4" name="Text Placeholder 3"/>
          <p:cNvSpPr>
            <a:spLocks noGrp="1"/>
          </p:cNvSpPr>
          <p:nvPr>
            <p:ph type="body" sz="half" idx="2"/>
          </p:nvPr>
        </p:nvSpPr>
        <p:spPr>
          <a:xfrm>
            <a:off x="1104900" y="1600200"/>
            <a:ext cx="4384548" cy="45720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p:cNvSpPr>
            <a:spLocks noGrp="1"/>
          </p:cNvSpPr>
          <p:nvPr>
            <p:ph idx="1"/>
          </p:nvPr>
        </p:nvSpPr>
        <p:spPr>
          <a:xfrm>
            <a:off x="5641848" y="1600199"/>
            <a:ext cx="5445252" cy="4572001"/>
          </a:xfrm>
        </p:spPr>
        <p:txBody>
          <a:bodyPr>
            <a:normAutofit/>
          </a:bodyPr>
          <a:lstStyle>
            <a:lvl1pPr>
              <a:defRPr sz="20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402B9795-92DC-40DC-A1CA-9A4B349D7824}" type="datetimeFigureOut">
              <a:rPr lang="en-US"/>
              <a:t>11-May-21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769764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04900" y="76200"/>
            <a:ext cx="9980682" cy="1096962"/>
          </a:xfrm>
          <a:prstGeom prst="rect">
            <a:avLst/>
          </a:prstGeom>
        </p:spPr>
        <p:txBody>
          <a:bodyPr vert="horz" lIns="0" tIns="45720" rIns="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104900" y="1600200"/>
            <a:ext cx="9982200" cy="457200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2"/>
          </p:nvPr>
        </p:nvSpPr>
        <p:spPr>
          <a:xfrm>
            <a:off x="1104899" y="6356351"/>
            <a:ext cx="1829559" cy="365125"/>
          </a:xfrm>
          <a:prstGeom prst="rect">
            <a:avLst/>
          </a:prstGeom>
        </p:spPr>
        <p:txBody>
          <a:bodyPr vert="horz" lIns="0" tIns="45720" rIns="0" bIns="45720" rtlCol="0" anchor="ctr"/>
          <a:lstStyle>
            <a:lvl1pPr algn="l">
              <a:defRPr sz="1200" baseline="0">
                <a:solidFill>
                  <a:schemeClr val="tx1">
                    <a:lumMod val="75000"/>
                  </a:schemeClr>
                </a:solidFill>
              </a:defRPr>
            </a:lvl1pPr>
          </a:lstStyle>
          <a:p>
            <a:fld id="{402B9795-92DC-40DC-A1CA-9A4B349D7824}" type="datetimeFigureOut">
              <a:rPr lang="en-US" smtClean="0"/>
              <a:pPr/>
              <a:t>11-May-21</a:t>
            </a:fld>
            <a:endParaRPr lang="en-US"/>
          </a:p>
        </p:txBody>
      </p:sp>
      <p:sp>
        <p:nvSpPr>
          <p:cNvPr id="5" name="Footer Placeholder 4"/>
          <p:cNvSpPr>
            <a:spLocks noGrp="1"/>
          </p:cNvSpPr>
          <p:nvPr>
            <p:ph type="ftr" sz="quarter" idx="3"/>
          </p:nvPr>
        </p:nvSpPr>
        <p:spPr>
          <a:xfrm>
            <a:off x="2934459" y="6356350"/>
            <a:ext cx="6323082" cy="365126"/>
          </a:xfrm>
          <a:prstGeom prst="rect">
            <a:avLst/>
          </a:prstGeom>
        </p:spPr>
        <p:txBody>
          <a:bodyPr vert="horz" lIns="0" tIns="45720" rIns="0" bIns="45720" rtlCol="0" anchor="ctr"/>
          <a:lstStyle>
            <a:lvl1pPr algn="ctr">
              <a:defRPr sz="1200" baseline="0">
                <a:solidFill>
                  <a:schemeClr val="tx1">
                    <a:lumMod val="75000"/>
                  </a:schemeClr>
                </a:solidFill>
              </a:defRPr>
            </a:lvl1pPr>
          </a:lstStyle>
          <a:p>
            <a:endParaRPr lang="en-US"/>
          </a:p>
        </p:txBody>
      </p:sp>
      <p:sp>
        <p:nvSpPr>
          <p:cNvPr id="6" name="Slide Number Placeholder 5"/>
          <p:cNvSpPr>
            <a:spLocks noGrp="1"/>
          </p:cNvSpPr>
          <p:nvPr>
            <p:ph type="sldNum" sz="quarter" idx="4"/>
          </p:nvPr>
        </p:nvSpPr>
        <p:spPr>
          <a:xfrm>
            <a:off x="9256782" y="6356351"/>
            <a:ext cx="1828800" cy="365125"/>
          </a:xfrm>
          <a:prstGeom prst="rect">
            <a:avLst/>
          </a:prstGeom>
        </p:spPr>
        <p:txBody>
          <a:bodyPr vert="horz" lIns="0" tIns="45720" rIns="0" bIns="45720" rtlCol="0" anchor="ctr"/>
          <a:lstStyle>
            <a:lvl1pPr algn="r">
              <a:defRPr sz="1200" baseline="0">
                <a:solidFill>
                  <a:schemeClr val="tx1">
                    <a:lumMod val="75000"/>
                  </a:schemeClr>
                </a:solidFill>
              </a:defRPr>
            </a:lvl1pPr>
          </a:lstStyle>
          <a:p>
            <a:fld id="{0FF54DE5-C571-48E8-A5BC-B369434E2F44}" type="slidenum">
              <a:rPr lang="en-US" smtClean="0"/>
              <a:pPr/>
              <a:t>‹#›</a:t>
            </a:fld>
            <a:endParaRPr lang="en-US"/>
          </a:p>
        </p:txBody>
      </p:sp>
      <p:grpSp>
        <p:nvGrpSpPr>
          <p:cNvPr id="15" name="Group 14"/>
          <p:cNvGrpSpPr/>
          <p:nvPr/>
        </p:nvGrpSpPr>
        <p:grpSpPr>
          <a:xfrm>
            <a:off x="1103376" y="1219201"/>
            <a:ext cx="9985248" cy="84403"/>
            <a:chOff x="1073150" y="1219201"/>
            <a:chExt cx="10058400" cy="63125"/>
          </a:xfrm>
        </p:grpSpPr>
        <p:cxnSp>
          <p:nvCxnSpPr>
            <p:cNvPr id="13" name="Straight Connector 12"/>
            <p:cNvCxnSpPr/>
            <p:nvPr/>
          </p:nvCxnSpPr>
          <p:spPr>
            <a:xfrm rot="10800000">
              <a:off x="1073150" y="1219201"/>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1073150" y="1282326"/>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462510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28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8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600"/>
        </a:spcBef>
        <a:buFont typeface="Wingdings" panose="05000000000000000000" pitchFamily="2" charset="2"/>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96">
          <p15:clr>
            <a:srgbClr val="F26B43"/>
          </p15:clr>
        </p15:guide>
        <p15:guide id="2" pos="6984">
          <p15:clr>
            <a:srgbClr val="F26B43"/>
          </p15:clr>
        </p15:guide>
        <p15:guide id="3" orient="horz" pos="1008">
          <p15:clr>
            <a:srgbClr val="F26B43"/>
          </p15:clr>
        </p15:guide>
        <p15:guide id="4" orient="horz" pos="388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baltimoresun.com/education/bs-md-chronic-absentee-rate-change-20190110-story.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0" y="2125840"/>
            <a:ext cx="7412182" cy="1448633"/>
          </a:xfrm>
        </p:spPr>
        <p:txBody>
          <a:bodyPr anchor="ctr"/>
          <a:lstStyle/>
          <a:p>
            <a:r>
              <a:rPr lang="en-US" dirty="0"/>
              <a:t>Absenteeism in prince George’s county</a:t>
            </a:r>
          </a:p>
        </p:txBody>
      </p:sp>
      <p:sp>
        <p:nvSpPr>
          <p:cNvPr id="7" name="Subtitle 6"/>
          <p:cNvSpPr>
            <a:spLocks noGrp="1"/>
          </p:cNvSpPr>
          <p:nvPr>
            <p:ph type="subTitle" idx="1"/>
          </p:nvPr>
        </p:nvSpPr>
        <p:spPr>
          <a:xfrm>
            <a:off x="245918" y="3574473"/>
            <a:ext cx="5734050" cy="955565"/>
          </a:xfrm>
        </p:spPr>
        <p:txBody>
          <a:bodyPr/>
          <a:lstStyle/>
          <a:p>
            <a:pPr algn="ctr"/>
            <a:r>
              <a:rPr lang="en-US" dirty="0"/>
              <a:t>Name</a:t>
            </a:r>
          </a:p>
          <a:p>
            <a:pPr algn="ctr"/>
            <a:r>
              <a:rPr lang="en-US" dirty="0"/>
              <a:t>Course </a:t>
            </a:r>
          </a:p>
          <a:p>
            <a:pPr algn="ctr"/>
            <a:r>
              <a:rPr lang="en-US" dirty="0"/>
              <a:t>University</a:t>
            </a:r>
          </a:p>
        </p:txBody>
      </p:sp>
      <p:pic>
        <p:nvPicPr>
          <p:cNvPr id="4" name="Picture Placeholder 3" descr="Open book on table, blurred shelves of books in background"/>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8890" r="8890"/>
          <a:stretch>
            <a:fillRect/>
          </a:stretch>
        </p:blipFill>
        <p:spPr/>
      </p:pic>
    </p:spTree>
    <p:extLst>
      <p:ext uri="{BB962C8B-B14F-4D97-AF65-F5344CB8AC3E}">
        <p14:creationId xmlns:p14="http://schemas.microsoft.com/office/powerpoint/2010/main" val="1652133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Data analysis</a:t>
            </a:r>
          </a:p>
        </p:txBody>
      </p:sp>
      <p:sp>
        <p:nvSpPr>
          <p:cNvPr id="14" name="Content Placeholder 13"/>
          <p:cNvSpPr>
            <a:spLocks noGrp="1"/>
          </p:cNvSpPr>
          <p:nvPr>
            <p:ph idx="1"/>
          </p:nvPr>
        </p:nvSpPr>
        <p:spPr>
          <a:xfrm>
            <a:off x="5403274" y="1454727"/>
            <a:ext cx="6165272" cy="4717473"/>
          </a:xfrm>
        </p:spPr>
        <p:txBody>
          <a:bodyPr>
            <a:normAutofit fontScale="92500"/>
          </a:bodyPr>
          <a:lstStyle/>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participants had low student engagement, which had a score of 3/5</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Students' main reasons for their disengagement were insufficient teaching materials, tedious teaching methods, and family problems with scores of 5, 4, and 5, respectively.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Therefore, Prince George's students need additional support systems to solve out of class issues that caused their disengagement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Prince George county teachers need to improve their teaching methods and incorporate more technology to keep students engaged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id="{BE507FEF-046A-423F-8FD4-D38DA10B192B}"/>
              </a:ext>
            </a:extLst>
          </p:cNvPr>
          <p:cNvPicPr>
            <a:picLocks noChangeAspect="1"/>
          </p:cNvPicPr>
          <p:nvPr/>
        </p:nvPicPr>
        <p:blipFill rotWithShape="1">
          <a:blip r:embed="rId2"/>
          <a:srcRect l="10364" t="10527" b="8667"/>
          <a:stretch/>
        </p:blipFill>
        <p:spPr>
          <a:xfrm>
            <a:off x="484909" y="1644217"/>
            <a:ext cx="4779819" cy="4618038"/>
          </a:xfrm>
          <a:prstGeom prst="rect">
            <a:avLst/>
          </a:prstGeom>
        </p:spPr>
      </p:pic>
    </p:spTree>
    <p:extLst>
      <p:ext uri="{BB962C8B-B14F-4D97-AF65-F5344CB8AC3E}">
        <p14:creationId xmlns:p14="http://schemas.microsoft.com/office/powerpoint/2010/main" val="4583674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Data analysis</a:t>
            </a:r>
          </a:p>
        </p:txBody>
      </p:sp>
      <p:sp>
        <p:nvSpPr>
          <p:cNvPr id="14" name="Content Placeholder 13"/>
          <p:cNvSpPr>
            <a:spLocks noGrp="1"/>
          </p:cNvSpPr>
          <p:nvPr>
            <p:ph idx="1"/>
          </p:nvPr>
        </p:nvSpPr>
        <p:spPr>
          <a:xfrm>
            <a:off x="789710" y="1600200"/>
            <a:ext cx="10848108" cy="4572000"/>
          </a:xfrm>
        </p:spPr>
        <p:txBody>
          <a:bodyPr>
            <a:normAutofit/>
          </a:bodyPr>
          <a:lstStyle/>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66.7% of the sample had good grades, while only 33.3% recorded low grades in the 2019-2020 school year.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86.7% of the students had no criminal history, 3.3% had committed more than one recorded misdemeanor, while 10% committed only one misdemeanor.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90% of the sample had missed more than ten school days, while 60% missed more than three weeks of school.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Correlations between the dependent and independent variables showed that absent students were twice as likely to have low grades while those with criminal records being four times as likely to have low grades.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Despite the high absenteeism levels, most of the students had above-average grades showing they understood the course and did not fall behind on their school work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Kweon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Ellis, Lee &amp; Jacobs, 2017).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436427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Future action plan (Schools)</a:t>
            </a:r>
          </a:p>
        </p:txBody>
      </p:sp>
      <p:sp>
        <p:nvSpPr>
          <p:cNvPr id="14" name="Content Placeholder 13"/>
          <p:cNvSpPr>
            <a:spLocks noGrp="1"/>
          </p:cNvSpPr>
          <p:nvPr>
            <p:ph idx="1"/>
          </p:nvPr>
        </p:nvSpPr>
        <p:spPr>
          <a:xfrm>
            <a:off x="789710" y="1600200"/>
            <a:ext cx="10848108" cy="4572000"/>
          </a:xfrm>
        </p:spPr>
        <p:txBody>
          <a:bodyPr>
            <a:normAutofit/>
          </a:bodyPr>
          <a:lstStyle/>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Prince George's county needs to implement a multi-faceted plan to increase school attendance.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Schools in the county need to hire or assign an employee to collect, analyze, and disseminate student performance and absenteeism scores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These individuals should have a psychology background to counsel vulnerable students effectively.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Schools in the county should have continuous absenteeism data collection and storage systems to analyze the effectiveness of the new program (Wang et al. 2018)</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Prince George’s schools also need to update parent contacts and encourage teachers to inquire about a student’s absence immediately after noticing 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509395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Future action plan (County &amp; Police)</a:t>
            </a:r>
          </a:p>
        </p:txBody>
      </p:sp>
      <p:sp>
        <p:nvSpPr>
          <p:cNvPr id="14" name="Content Placeholder 13"/>
          <p:cNvSpPr>
            <a:spLocks noGrp="1"/>
          </p:cNvSpPr>
          <p:nvPr>
            <p:ph idx="1"/>
          </p:nvPr>
        </p:nvSpPr>
        <p:spPr>
          <a:xfrm>
            <a:off x="789710" y="1600200"/>
            <a:ext cx="10848108" cy="4572000"/>
          </a:xfrm>
        </p:spPr>
        <p:txBody>
          <a:bodyPr>
            <a:normAutofit/>
          </a:bodyPr>
          <a:lstStyle/>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Prince George’s county has implemented some measures to minimize absenteeism in the county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county has created an education board to oversee absenteeism issues and pass education laws.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county education board needs to implement stricter laws against absenteeism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Since the current law prohibits student expulsion based on absenteeism related issues, the board should authorize stricter punishments such as extra homework, chores, and classes (Reinke, Smith &amp; Herman, 2019).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Prince George’s county needs to set up sufficient support system that protect students against transportation and financial issues.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police should also be encouraged to help schools with truant students.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454659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Future action plan (Parents)</a:t>
            </a:r>
          </a:p>
        </p:txBody>
      </p:sp>
      <p:sp>
        <p:nvSpPr>
          <p:cNvPr id="14" name="Content Placeholder 13"/>
          <p:cNvSpPr>
            <a:spLocks noGrp="1"/>
          </p:cNvSpPr>
          <p:nvPr>
            <p:ph idx="1"/>
          </p:nvPr>
        </p:nvSpPr>
        <p:spPr>
          <a:xfrm>
            <a:off x="5181600" y="1454727"/>
            <a:ext cx="6456218" cy="5153891"/>
          </a:xfrm>
        </p:spPr>
        <p:txBody>
          <a:bodyPr>
            <a:normAutofit/>
          </a:bodyPr>
          <a:lstStyle/>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Schools and the county should encourage parents to take a more active role in monitoring their children’s academic lives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Parents should be encouraged to attend school meetings and give their input on how individual schools can improve attendance (Reinke, Smith &amp; Herman, 2019).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Also, parent should play a more active role in policy formation through assigning representatives to the education board.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Similarly, they should update their contacts with the school and be available for teacher inquiries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id="{AF5D204B-305A-4E83-AD1F-0E5E08166C70}"/>
              </a:ext>
            </a:extLst>
          </p:cNvPr>
          <p:cNvPicPr>
            <a:picLocks noChangeAspect="1"/>
          </p:cNvPicPr>
          <p:nvPr/>
        </p:nvPicPr>
        <p:blipFill rotWithShape="1">
          <a:blip r:embed="rId2"/>
          <a:srcRect l="3991" t="8888" r="7015" b="12728"/>
          <a:stretch/>
        </p:blipFill>
        <p:spPr>
          <a:xfrm>
            <a:off x="457200" y="1454726"/>
            <a:ext cx="4547755" cy="5153892"/>
          </a:xfrm>
          <a:prstGeom prst="rect">
            <a:avLst/>
          </a:prstGeom>
        </p:spPr>
      </p:pic>
    </p:spTree>
    <p:extLst>
      <p:ext uri="{BB962C8B-B14F-4D97-AF65-F5344CB8AC3E}">
        <p14:creationId xmlns:p14="http://schemas.microsoft.com/office/powerpoint/2010/main" val="11990821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Force field analysis</a:t>
            </a:r>
          </a:p>
        </p:txBody>
      </p:sp>
      <p:graphicFrame>
        <p:nvGraphicFramePr>
          <p:cNvPr id="4" name="Content Placeholder 3">
            <a:extLst>
              <a:ext uri="{FF2B5EF4-FFF2-40B4-BE49-F238E27FC236}">
                <a16:creationId xmlns:a16="http://schemas.microsoft.com/office/drawing/2014/main" id="{8B39D296-F3B9-439D-8608-F80C51D8BB82}"/>
              </a:ext>
            </a:extLst>
          </p:cNvPr>
          <p:cNvGraphicFramePr>
            <a:graphicFrameLocks noGrp="1"/>
          </p:cNvGraphicFramePr>
          <p:nvPr>
            <p:ph idx="1"/>
            <p:extLst>
              <p:ext uri="{D42A27DB-BD31-4B8C-83A1-F6EECF244321}">
                <p14:modId xmlns:p14="http://schemas.microsoft.com/office/powerpoint/2010/main" val="1276244771"/>
              </p:ext>
            </p:extLst>
          </p:nvPr>
        </p:nvGraphicFramePr>
        <p:xfrm>
          <a:off x="720437" y="1570799"/>
          <a:ext cx="10365146" cy="4308475"/>
        </p:xfrm>
        <a:graphic>
          <a:graphicData uri="http://schemas.openxmlformats.org/drawingml/2006/table">
            <a:tbl>
              <a:tblPr>
                <a:tableStyleId>{5C22544A-7EE6-4342-B048-85BDC9FD1C3A}</a:tableStyleId>
              </a:tblPr>
              <a:tblGrid>
                <a:gridCol w="10365146">
                  <a:extLst>
                    <a:ext uri="{9D8B030D-6E8A-4147-A177-3AD203B41FA5}">
                      <a16:colId xmlns:a16="http://schemas.microsoft.com/office/drawing/2014/main" val="2923107603"/>
                    </a:ext>
                  </a:extLst>
                </a:gridCol>
              </a:tblGrid>
              <a:tr h="4308475">
                <a:tc>
                  <a:txBody>
                    <a:bodyPr/>
                    <a:lstStyle/>
                    <a:p>
                      <a:pPr marL="0" marR="0">
                        <a:lnSpc>
                          <a:spcPct val="200000"/>
                        </a:lnSpc>
                        <a:spcBef>
                          <a:spcPts val="1200"/>
                        </a:spcBef>
                        <a:spcAft>
                          <a:spcPts val="0"/>
                        </a:spcAft>
                      </a:pPr>
                      <a:r>
                        <a:rPr lang="en-US" sz="1100" dirty="0">
                          <a:effectLst/>
                        </a:rPr>
                        <a:t>Goals</a:t>
                      </a:r>
                    </a:p>
                    <a:p>
                      <a:pPr marL="228600" marR="0">
                        <a:lnSpc>
                          <a:spcPct val="200000"/>
                        </a:lnSpc>
                        <a:spcBef>
                          <a:spcPts val="0"/>
                        </a:spcBef>
                        <a:spcAft>
                          <a:spcPts val="0"/>
                        </a:spcAft>
                      </a:pPr>
                      <a:r>
                        <a:rPr lang="en-US" sz="1100" dirty="0">
                          <a:effectLst/>
                        </a:rPr>
                        <a:t>·</a:t>
                      </a:r>
                      <a:r>
                        <a:rPr lang="en-US" sz="700" dirty="0">
                          <a:effectLst/>
                        </a:rPr>
                        <a:t>       </a:t>
                      </a:r>
                      <a:r>
                        <a:rPr lang="en-US" sz="1100" dirty="0">
                          <a:effectLst/>
                        </a:rPr>
                        <a:t>Reduce absenteeism in Prince George's schools from 52% to 25% in the 2021-2022 school year</a:t>
                      </a:r>
                    </a:p>
                    <a:p>
                      <a:pPr marL="228600" marR="0">
                        <a:lnSpc>
                          <a:spcPct val="200000"/>
                        </a:lnSpc>
                        <a:spcBef>
                          <a:spcPts val="0"/>
                        </a:spcBef>
                        <a:spcAft>
                          <a:spcPts val="0"/>
                        </a:spcAft>
                      </a:pPr>
                      <a:r>
                        <a:rPr lang="en-US" sz="1100" dirty="0">
                          <a:effectLst/>
                        </a:rPr>
                        <a:t>·</a:t>
                      </a:r>
                      <a:r>
                        <a:rPr lang="en-US" sz="700" dirty="0">
                          <a:effectLst/>
                        </a:rPr>
                        <a:t>       </a:t>
                      </a:r>
                      <a:r>
                        <a:rPr lang="en-US" sz="1100" dirty="0">
                          <a:effectLst/>
                        </a:rPr>
                        <a:t>Reduce absenteeism by 5% annually in all subsequent years</a:t>
                      </a:r>
                    </a:p>
                    <a:p>
                      <a:pPr marL="228600" marR="0">
                        <a:lnSpc>
                          <a:spcPct val="200000"/>
                        </a:lnSpc>
                        <a:spcBef>
                          <a:spcPts val="0"/>
                        </a:spcBef>
                        <a:spcAft>
                          <a:spcPts val="0"/>
                        </a:spcAft>
                      </a:pPr>
                      <a:r>
                        <a:rPr lang="en-US" sz="1100" dirty="0">
                          <a:effectLst/>
                        </a:rPr>
                        <a:t>·</a:t>
                      </a:r>
                      <a:r>
                        <a:rPr lang="en-US" sz="700" dirty="0">
                          <a:effectLst/>
                        </a:rPr>
                        <a:t>       </a:t>
                      </a:r>
                      <a:r>
                        <a:rPr lang="en-US" sz="1100" dirty="0">
                          <a:effectLst/>
                        </a:rPr>
                        <a:t>Develop more interactive lessons that capture student's attention and improve motivation in what they are taught.</a:t>
                      </a:r>
                    </a:p>
                    <a:p>
                      <a:pPr marL="228600" marR="0">
                        <a:lnSpc>
                          <a:spcPct val="200000"/>
                        </a:lnSpc>
                        <a:spcBef>
                          <a:spcPts val="0"/>
                        </a:spcBef>
                        <a:spcAft>
                          <a:spcPts val="0"/>
                        </a:spcAft>
                      </a:pPr>
                      <a:r>
                        <a:rPr lang="en-US" sz="1100" dirty="0">
                          <a:effectLst/>
                        </a:rPr>
                        <a:t>·</a:t>
                      </a:r>
                      <a:r>
                        <a:rPr lang="en-US" sz="700" dirty="0">
                          <a:effectLst/>
                        </a:rPr>
                        <a:t>       </a:t>
                      </a:r>
                      <a:r>
                        <a:rPr lang="en-US" sz="1100" dirty="0">
                          <a:effectLst/>
                        </a:rPr>
                        <a:t>Develop county-wide support programs for chronically absent and truant students.</a:t>
                      </a:r>
                    </a:p>
                    <a:p>
                      <a:pPr marL="228600" marR="0">
                        <a:lnSpc>
                          <a:spcPct val="200000"/>
                        </a:lnSpc>
                        <a:spcBef>
                          <a:spcPts val="0"/>
                        </a:spcBef>
                        <a:spcAft>
                          <a:spcPts val="0"/>
                        </a:spcAft>
                      </a:pPr>
                      <a:r>
                        <a:rPr lang="en-US" sz="1100" dirty="0">
                          <a:effectLst/>
                        </a:rPr>
                        <a:t>·</a:t>
                      </a:r>
                      <a:r>
                        <a:rPr lang="en-US" sz="700" dirty="0">
                          <a:effectLst/>
                        </a:rPr>
                        <a:t>       </a:t>
                      </a:r>
                      <a:r>
                        <a:rPr lang="en-US" sz="1100" dirty="0">
                          <a:effectLst/>
                        </a:rPr>
                        <a:t>Develop a feedback system that alerts educators and parents on missing students.</a:t>
                      </a:r>
                    </a:p>
                    <a:p>
                      <a:pPr marL="0" marR="0">
                        <a:lnSpc>
                          <a:spcPct val="200000"/>
                        </a:lnSpc>
                        <a:spcBef>
                          <a:spcPts val="1200"/>
                        </a:spcBef>
                        <a:spcAft>
                          <a:spcPts val="0"/>
                        </a:spcAft>
                      </a:pPr>
                      <a:r>
                        <a:rPr lang="en-US" sz="1100" dirty="0">
                          <a:effectLst/>
                        </a:rPr>
                        <a:t>Objectives</a:t>
                      </a:r>
                    </a:p>
                    <a:p>
                      <a:pPr marL="292100" marR="0">
                        <a:lnSpc>
                          <a:spcPct val="200000"/>
                        </a:lnSpc>
                        <a:spcBef>
                          <a:spcPts val="0"/>
                        </a:spcBef>
                        <a:spcAft>
                          <a:spcPts val="0"/>
                        </a:spcAft>
                      </a:pPr>
                      <a:r>
                        <a:rPr lang="en-US" sz="1100" dirty="0">
                          <a:effectLst/>
                        </a:rPr>
                        <a:t>·</a:t>
                      </a:r>
                      <a:r>
                        <a:rPr lang="en-US" sz="700" dirty="0">
                          <a:effectLst/>
                        </a:rPr>
                        <a:t>       </a:t>
                      </a:r>
                      <a:r>
                        <a:rPr lang="en-US" sz="1100" dirty="0">
                          <a:effectLst/>
                        </a:rPr>
                        <a:t>Reduce absenteeism rates in Prince George's county</a:t>
                      </a:r>
                    </a:p>
                    <a:p>
                      <a:pPr marL="292100" marR="0">
                        <a:lnSpc>
                          <a:spcPct val="200000"/>
                        </a:lnSpc>
                        <a:spcBef>
                          <a:spcPts val="0"/>
                        </a:spcBef>
                        <a:spcAft>
                          <a:spcPts val="0"/>
                        </a:spcAft>
                      </a:pPr>
                      <a:r>
                        <a:rPr lang="en-US" sz="1100" dirty="0">
                          <a:effectLst/>
                        </a:rPr>
                        <a:t>·</a:t>
                      </a:r>
                      <a:r>
                        <a:rPr lang="en-US" sz="700" dirty="0">
                          <a:effectLst/>
                        </a:rPr>
                        <a:t>       </a:t>
                      </a:r>
                      <a:r>
                        <a:rPr lang="en-US" sz="1100" dirty="0">
                          <a:effectLst/>
                        </a:rPr>
                        <a:t>Eliminate student disengagement in the classrooms during lessons.</a:t>
                      </a:r>
                    </a:p>
                    <a:p>
                      <a:pPr marL="292100" marR="0">
                        <a:lnSpc>
                          <a:spcPct val="200000"/>
                        </a:lnSpc>
                        <a:spcBef>
                          <a:spcPts val="0"/>
                        </a:spcBef>
                        <a:spcAft>
                          <a:spcPts val="0"/>
                        </a:spcAft>
                      </a:pPr>
                      <a:r>
                        <a:rPr lang="en-US" sz="1100" dirty="0">
                          <a:effectLst/>
                        </a:rPr>
                        <a:t>·</a:t>
                      </a:r>
                      <a:r>
                        <a:rPr lang="en-US" sz="700" dirty="0">
                          <a:effectLst/>
                        </a:rPr>
                        <a:t>       </a:t>
                      </a:r>
                      <a:r>
                        <a:rPr lang="en-US" sz="1100" dirty="0">
                          <a:effectLst/>
                        </a:rPr>
                        <a:t>Create continuous data collection programs on student attendance and performance.</a:t>
                      </a:r>
                    </a:p>
                    <a:p>
                      <a:pPr marL="292100" marR="0">
                        <a:lnSpc>
                          <a:spcPct val="200000"/>
                        </a:lnSpc>
                        <a:spcBef>
                          <a:spcPts val="0"/>
                        </a:spcBef>
                        <a:spcAft>
                          <a:spcPts val="0"/>
                        </a:spcAft>
                      </a:pPr>
                      <a:r>
                        <a:rPr lang="en-US" sz="1100" dirty="0">
                          <a:effectLst/>
                        </a:rPr>
                        <a:t>·</a:t>
                      </a:r>
                      <a:r>
                        <a:rPr lang="en-US" sz="700" dirty="0">
                          <a:effectLst/>
                        </a:rPr>
                        <a:t>       </a:t>
                      </a:r>
                      <a:r>
                        <a:rPr lang="en-US" sz="1100" dirty="0">
                          <a:effectLst/>
                        </a:rPr>
                        <a:t>Eliminate truancy-related absenteeism through support programs.</a:t>
                      </a:r>
                      <a:endParaRPr lang="en-US" sz="1100" dirty="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2765990701"/>
                  </a:ext>
                </a:extLst>
              </a:tr>
            </a:tbl>
          </a:graphicData>
        </a:graphic>
      </p:graphicFrame>
    </p:spTree>
    <p:extLst>
      <p:ext uri="{BB962C8B-B14F-4D97-AF65-F5344CB8AC3E}">
        <p14:creationId xmlns:p14="http://schemas.microsoft.com/office/powerpoint/2010/main" val="25246060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Force field analysis</a:t>
            </a:r>
          </a:p>
        </p:txBody>
      </p:sp>
      <p:graphicFrame>
        <p:nvGraphicFramePr>
          <p:cNvPr id="5" name="Content Placeholder 4">
            <a:extLst>
              <a:ext uri="{FF2B5EF4-FFF2-40B4-BE49-F238E27FC236}">
                <a16:creationId xmlns:a16="http://schemas.microsoft.com/office/drawing/2014/main" id="{3C09A0BD-CFBA-4D57-A447-83FED38321A2}"/>
              </a:ext>
            </a:extLst>
          </p:cNvPr>
          <p:cNvGraphicFramePr>
            <a:graphicFrameLocks noGrp="1"/>
          </p:cNvGraphicFramePr>
          <p:nvPr>
            <p:ph idx="1"/>
            <p:extLst>
              <p:ext uri="{D42A27DB-BD31-4B8C-83A1-F6EECF244321}">
                <p14:modId xmlns:p14="http://schemas.microsoft.com/office/powerpoint/2010/main" val="3548299887"/>
              </p:ext>
            </p:extLst>
          </p:nvPr>
        </p:nvGraphicFramePr>
        <p:xfrm>
          <a:off x="1104899" y="1616360"/>
          <a:ext cx="9980682" cy="4826004"/>
        </p:xfrm>
        <a:graphic>
          <a:graphicData uri="http://schemas.openxmlformats.org/drawingml/2006/table">
            <a:tbl>
              <a:tblPr>
                <a:tableStyleId>{5C22544A-7EE6-4342-B048-85BDC9FD1C3A}</a:tableStyleId>
              </a:tblPr>
              <a:tblGrid>
                <a:gridCol w="4990341">
                  <a:extLst>
                    <a:ext uri="{9D8B030D-6E8A-4147-A177-3AD203B41FA5}">
                      <a16:colId xmlns:a16="http://schemas.microsoft.com/office/drawing/2014/main" val="1227615151"/>
                    </a:ext>
                  </a:extLst>
                </a:gridCol>
                <a:gridCol w="4990341">
                  <a:extLst>
                    <a:ext uri="{9D8B030D-6E8A-4147-A177-3AD203B41FA5}">
                      <a16:colId xmlns:a16="http://schemas.microsoft.com/office/drawing/2014/main" val="669234856"/>
                    </a:ext>
                  </a:extLst>
                </a:gridCol>
              </a:tblGrid>
              <a:tr h="581295">
                <a:tc>
                  <a:txBody>
                    <a:bodyPr/>
                    <a:lstStyle/>
                    <a:p>
                      <a:pPr marL="0" marR="0">
                        <a:lnSpc>
                          <a:spcPct val="200000"/>
                        </a:lnSpc>
                        <a:spcBef>
                          <a:spcPts val="1200"/>
                        </a:spcBef>
                        <a:spcAft>
                          <a:spcPts val="0"/>
                        </a:spcAft>
                      </a:pPr>
                      <a:r>
                        <a:rPr lang="en-US" sz="1400">
                          <a:effectLst/>
                        </a:rPr>
                        <a:t>Driving Forces</a:t>
                      </a:r>
                      <a:endParaRPr lang="en-US" sz="1400">
                        <a:effectLst/>
                        <a:latin typeface="Arial" panose="020B0604020202020204" pitchFamily="34" charset="0"/>
                        <a:ea typeface="Arial" panose="020B0604020202020204" pitchFamily="34" charset="0"/>
                      </a:endParaRPr>
                    </a:p>
                  </a:txBody>
                  <a:tcPr marL="63500" marR="63500" marT="63500" marB="63500"/>
                </a:tc>
                <a:tc>
                  <a:txBody>
                    <a:bodyPr/>
                    <a:lstStyle/>
                    <a:p>
                      <a:pPr marL="0" marR="0">
                        <a:lnSpc>
                          <a:spcPct val="200000"/>
                        </a:lnSpc>
                        <a:spcBef>
                          <a:spcPts val="1200"/>
                        </a:spcBef>
                        <a:spcAft>
                          <a:spcPts val="0"/>
                        </a:spcAft>
                      </a:pPr>
                      <a:r>
                        <a:rPr lang="en-US" sz="1400">
                          <a:effectLst/>
                        </a:rPr>
                        <a:t>Restraining forces</a:t>
                      </a:r>
                      <a:endParaRPr lang="en-US" sz="140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2007883356"/>
                  </a:ext>
                </a:extLst>
              </a:tr>
              <a:tr h="4244709">
                <a:tc>
                  <a:txBody>
                    <a:bodyPr/>
                    <a:lstStyle/>
                    <a:p>
                      <a:pPr marL="577850" marR="0" indent="-285750">
                        <a:lnSpc>
                          <a:spcPct val="200000"/>
                        </a:lnSpc>
                        <a:spcBef>
                          <a:spcPts val="0"/>
                        </a:spcBef>
                        <a:spcAft>
                          <a:spcPts val="0"/>
                        </a:spcAft>
                        <a:buFont typeface="Arial" panose="020B0604020202020204" pitchFamily="34" charset="0"/>
                        <a:buChar char="•"/>
                      </a:pPr>
                      <a:r>
                        <a:rPr lang="en-US" sz="1400" dirty="0">
                          <a:effectLst/>
                        </a:rPr>
                        <a:t>A comprehensive task force consisting of the school, teachers, parents, and the county administration.'</a:t>
                      </a:r>
                    </a:p>
                    <a:p>
                      <a:pPr marL="577850" marR="0" indent="-285750">
                        <a:lnSpc>
                          <a:spcPct val="200000"/>
                        </a:lnSpc>
                        <a:spcBef>
                          <a:spcPts val="0"/>
                        </a:spcBef>
                        <a:spcAft>
                          <a:spcPts val="0"/>
                        </a:spcAft>
                        <a:buFont typeface="Arial" panose="020B0604020202020204" pitchFamily="34" charset="0"/>
                        <a:buChar char="•"/>
                      </a:pPr>
                      <a:r>
                        <a:rPr lang="en-US" sz="1400" dirty="0">
                          <a:effectLst/>
                        </a:rPr>
                        <a:t>High absenteeism rates will elicit more action from parents and the county government</a:t>
                      </a:r>
                    </a:p>
                    <a:p>
                      <a:pPr marL="577850" marR="0" indent="-285750">
                        <a:lnSpc>
                          <a:spcPct val="200000"/>
                        </a:lnSpc>
                        <a:spcBef>
                          <a:spcPts val="0"/>
                        </a:spcBef>
                        <a:spcAft>
                          <a:spcPts val="0"/>
                        </a:spcAft>
                        <a:buFont typeface="Arial" panose="020B0604020202020204" pitchFamily="34" charset="0"/>
                        <a:buChar char="•"/>
                      </a:pPr>
                      <a:r>
                        <a:rPr lang="en-US" sz="1400" dirty="0">
                          <a:effectLst/>
                        </a:rPr>
                        <a:t>Students with criminal records will encourage participation from the police</a:t>
                      </a:r>
                    </a:p>
                    <a:p>
                      <a:pPr marL="577850" marR="0" indent="-285750">
                        <a:lnSpc>
                          <a:spcPct val="200000"/>
                        </a:lnSpc>
                        <a:spcBef>
                          <a:spcPts val="0"/>
                        </a:spcBef>
                        <a:spcAft>
                          <a:spcPts val="0"/>
                        </a:spcAft>
                        <a:buFont typeface="Arial" panose="020B0604020202020204" pitchFamily="34" charset="0"/>
                        <a:buChar char="•"/>
                      </a:pPr>
                      <a:r>
                        <a:rPr lang="en-US" sz="1400" dirty="0">
                          <a:effectLst/>
                        </a:rPr>
                        <a:t>The success of the program in one school will enable county-wide replication</a:t>
                      </a:r>
                      <a:endParaRPr lang="en-US" sz="1400" dirty="0">
                        <a:effectLst/>
                        <a:latin typeface="Arial" panose="020B0604020202020204" pitchFamily="34" charset="0"/>
                        <a:ea typeface="Arial" panose="020B0604020202020204" pitchFamily="34" charset="0"/>
                      </a:endParaRPr>
                    </a:p>
                  </a:txBody>
                  <a:tcPr marL="63500" marR="63500" marT="63500" marB="63500"/>
                </a:tc>
                <a:tc>
                  <a:txBody>
                    <a:bodyPr/>
                    <a:lstStyle/>
                    <a:p>
                      <a:pPr marL="577850" marR="0" indent="-285750">
                        <a:lnSpc>
                          <a:spcPct val="200000"/>
                        </a:lnSpc>
                        <a:spcBef>
                          <a:spcPts val="0"/>
                        </a:spcBef>
                        <a:spcAft>
                          <a:spcPts val="0"/>
                        </a:spcAft>
                        <a:buFont typeface="Arial" panose="020B0604020202020204" pitchFamily="34" charset="0"/>
                        <a:buChar char="•"/>
                      </a:pPr>
                      <a:r>
                        <a:rPr lang="en-US" sz="1400" dirty="0">
                          <a:effectLst/>
                        </a:rPr>
                        <a:t>Lack of cooperation among shareholders</a:t>
                      </a:r>
                    </a:p>
                    <a:p>
                      <a:pPr marL="577850" marR="0" indent="-285750">
                        <a:lnSpc>
                          <a:spcPct val="200000"/>
                        </a:lnSpc>
                        <a:spcBef>
                          <a:spcPts val="0"/>
                        </a:spcBef>
                        <a:spcAft>
                          <a:spcPts val="0"/>
                        </a:spcAft>
                        <a:buFont typeface="Arial" panose="020B0604020202020204" pitchFamily="34" charset="0"/>
                        <a:buChar char="•"/>
                      </a:pPr>
                      <a:r>
                        <a:rPr lang="en-US" sz="1400" dirty="0">
                          <a:effectLst/>
                        </a:rPr>
                        <a:t>Lack of support services for disadvantaged students within the county</a:t>
                      </a:r>
                    </a:p>
                    <a:p>
                      <a:pPr marL="577850" marR="0" indent="-285750">
                        <a:lnSpc>
                          <a:spcPct val="200000"/>
                        </a:lnSpc>
                        <a:spcBef>
                          <a:spcPts val="0"/>
                        </a:spcBef>
                        <a:spcAft>
                          <a:spcPts val="0"/>
                        </a:spcAft>
                        <a:buFont typeface="Arial" panose="020B0604020202020204" pitchFamily="34" charset="0"/>
                        <a:buChar char="•"/>
                      </a:pPr>
                      <a:r>
                        <a:rPr lang="en-US" sz="1400" dirty="0">
                          <a:effectLst/>
                        </a:rPr>
                        <a:t>Reduced access to essential counseling services</a:t>
                      </a:r>
                    </a:p>
                    <a:p>
                      <a:pPr marL="577850" marR="0" indent="-285750">
                        <a:lnSpc>
                          <a:spcPct val="200000"/>
                        </a:lnSpc>
                        <a:spcBef>
                          <a:spcPts val="0"/>
                        </a:spcBef>
                        <a:spcAft>
                          <a:spcPts val="0"/>
                        </a:spcAft>
                        <a:buFont typeface="Arial" panose="020B0604020202020204" pitchFamily="34" charset="0"/>
                        <a:buChar char="•"/>
                      </a:pPr>
                      <a:r>
                        <a:rPr lang="en-US" sz="1400" dirty="0">
                          <a:effectLst/>
                        </a:rPr>
                        <a:t>Lack of technology integration in most schools</a:t>
                      </a:r>
                    </a:p>
                    <a:p>
                      <a:pPr marL="577850" marR="0" indent="-285750">
                        <a:lnSpc>
                          <a:spcPct val="200000"/>
                        </a:lnSpc>
                        <a:spcBef>
                          <a:spcPts val="0"/>
                        </a:spcBef>
                        <a:spcAft>
                          <a:spcPts val="0"/>
                        </a:spcAft>
                        <a:buFont typeface="Arial" panose="020B0604020202020204" pitchFamily="34" charset="0"/>
                        <a:buChar char="•"/>
                      </a:pPr>
                      <a:r>
                        <a:rPr lang="en-US" sz="1400" dirty="0">
                          <a:effectLst/>
                        </a:rPr>
                        <a:t>·Unequal distribution of school resources such as learning materials among county schools</a:t>
                      </a:r>
                      <a:endParaRPr lang="en-US" sz="1400" dirty="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3379117718"/>
                  </a:ext>
                </a:extLst>
              </a:tr>
            </a:tbl>
          </a:graphicData>
        </a:graphic>
      </p:graphicFrame>
    </p:spTree>
    <p:extLst>
      <p:ext uri="{BB962C8B-B14F-4D97-AF65-F5344CB8AC3E}">
        <p14:creationId xmlns:p14="http://schemas.microsoft.com/office/powerpoint/2010/main" val="23092140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Conclusion</a:t>
            </a:r>
          </a:p>
        </p:txBody>
      </p:sp>
      <p:sp>
        <p:nvSpPr>
          <p:cNvPr id="14" name="Content Placeholder 13"/>
          <p:cNvSpPr>
            <a:spLocks noGrp="1"/>
          </p:cNvSpPr>
          <p:nvPr>
            <p:ph idx="1"/>
          </p:nvPr>
        </p:nvSpPr>
        <p:spPr>
          <a:xfrm>
            <a:off x="6096000" y="1454727"/>
            <a:ext cx="5541817" cy="5153891"/>
          </a:xfrm>
        </p:spPr>
        <p:txBody>
          <a:bodyPr>
            <a:normAutofit fontScale="92500" lnSpcReduction="10000"/>
          </a:bodyPr>
          <a:lstStyle/>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Absenteeism in Prince George’s county has been a burgeoning issue since the start of the decade with 40% of students missing 21 school days each year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high absenteeism rates have caused students to fall behind in their studies and affected the school’s and county’s results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new plan seeks to include the county, teachers, and parents in minimizing absenteeism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It seeks to continuously collect, monitor, and inquire about student absences to reduce the high rate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id="{2764B7D0-F35F-4D9B-9754-605FED4FDB62}"/>
              </a:ext>
            </a:extLst>
          </p:cNvPr>
          <p:cNvPicPr>
            <a:picLocks noChangeAspect="1"/>
          </p:cNvPicPr>
          <p:nvPr/>
        </p:nvPicPr>
        <p:blipFill>
          <a:blip r:embed="rId2"/>
          <a:stretch>
            <a:fillRect/>
          </a:stretch>
        </p:blipFill>
        <p:spPr>
          <a:xfrm>
            <a:off x="728228" y="1454727"/>
            <a:ext cx="5049119" cy="4973782"/>
          </a:xfrm>
          <a:prstGeom prst="rect">
            <a:avLst/>
          </a:prstGeom>
        </p:spPr>
      </p:pic>
    </p:spTree>
    <p:extLst>
      <p:ext uri="{BB962C8B-B14F-4D97-AF65-F5344CB8AC3E}">
        <p14:creationId xmlns:p14="http://schemas.microsoft.com/office/powerpoint/2010/main" val="42656519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References</a:t>
            </a:r>
          </a:p>
        </p:txBody>
      </p:sp>
      <p:sp>
        <p:nvSpPr>
          <p:cNvPr id="14" name="Content Placeholder 13"/>
          <p:cNvSpPr>
            <a:spLocks noGrp="1"/>
          </p:cNvSpPr>
          <p:nvPr>
            <p:ph idx="1"/>
          </p:nvPr>
        </p:nvSpPr>
        <p:spPr>
          <a:xfrm>
            <a:off x="415636" y="1454727"/>
            <a:ext cx="11319164" cy="5153891"/>
          </a:xfrm>
        </p:spPr>
        <p:txBody>
          <a:bodyPr>
            <a:normAutofit fontScale="92500" lnSpcReduction="10000"/>
          </a:bodyPr>
          <a:lstStyle/>
          <a:p>
            <a:pPr marL="45720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Bowie, L. (2019). Maryland's rate of chronic student absence isn't as alarming as first reported. The Baltimore Sun. Retrieved from:</a:t>
            </a:r>
            <a:r>
              <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2"/>
              </a:rPr>
              <a:t> https://www.baltimoresun.com/education/bs-md-chronic-absentee-rate-change-20190110-story.html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200000"/>
              </a:lnSpc>
              <a:spcBef>
                <a:spcPts val="0"/>
              </a:spcBef>
              <a:spcAft>
                <a:spcPts val="0"/>
              </a:spcAft>
            </a:pPr>
            <a:r>
              <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rPr>
              <a:t>Fujita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H. (2019). Neural-fuzzy with representative sets for prediction of student performance. Applied Intelligence, 49(1), 172-187.</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200000"/>
              </a:lnSpc>
              <a:spcBef>
                <a:spcPts val="0"/>
              </a:spcBef>
              <a:spcAft>
                <a:spcPts val="0"/>
              </a:spcAft>
            </a:pP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Kweon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B. S., Ellis, C. D., Lee, J., &amp; Jacobs, K. (2017). The link between school environments and student academic performance. Urban Forestry &amp; Urban Greening, 23, 35-43.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200000"/>
              </a:lnSpc>
              <a:spcBef>
                <a:spcPts val="0"/>
              </a:spcBef>
              <a:spcAft>
                <a:spcPts val="0"/>
              </a:spcAft>
            </a:pPr>
            <a:r>
              <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rPr>
              <a:t>Reinke, W. M., Smith, T. E., &amp; Herman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K. C. (2019). Family-school engagement across child and adolescent development. School Psychology, 34(4), 346.</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Wang, M. 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Kiuru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N.,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Degol</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J. L., &amp;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Salmela-Aro</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K. (2018). Friends, academic achievement, and school engagement during adolescence: A social network approach to peer influence and selection effects. Learning and Instruction, 58, 148-160.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714170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Introduction</a:t>
            </a:r>
          </a:p>
        </p:txBody>
      </p:sp>
      <p:sp>
        <p:nvSpPr>
          <p:cNvPr id="14" name="Content Placeholder 13"/>
          <p:cNvSpPr>
            <a:spLocks noGrp="1"/>
          </p:cNvSpPr>
          <p:nvPr>
            <p:ph idx="1"/>
          </p:nvPr>
        </p:nvSpPr>
        <p:spPr>
          <a:xfrm>
            <a:off x="789710" y="1600200"/>
            <a:ext cx="6289964" cy="4572000"/>
          </a:xfrm>
        </p:spPr>
        <p:txBody>
          <a:bodyPr>
            <a:normAutofit fontScale="85000" lnSpcReduction="10000"/>
          </a:bodyPr>
          <a:lstStyle/>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current education system has presented new challenges for students who have to navigate through numerous factors that cause them to miss school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These factors include transport, finances, family issues, and the distance of the school from their homes.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One or numerous factors can cause students to skip classes and fall behind in their school work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Fujita (2019), classifies students who miss more than 21 school days as chronically absent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These students have a greater likelihood of falling behind on their grades, getting lower grades, dropping out of school, or becoming truant.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id="{CE082676-8267-4A9A-9D8E-CD136260FF83}"/>
              </a:ext>
            </a:extLst>
          </p:cNvPr>
          <p:cNvPicPr>
            <a:picLocks noChangeAspect="1"/>
          </p:cNvPicPr>
          <p:nvPr/>
        </p:nvPicPr>
        <p:blipFill>
          <a:blip r:embed="rId2"/>
          <a:stretch>
            <a:fillRect/>
          </a:stretch>
        </p:blipFill>
        <p:spPr>
          <a:xfrm>
            <a:off x="7150891" y="1839191"/>
            <a:ext cx="4251399" cy="4333009"/>
          </a:xfrm>
          <a:prstGeom prst="rect">
            <a:avLst/>
          </a:prstGeom>
        </p:spPr>
      </p:pic>
    </p:spTree>
    <p:extLst>
      <p:ext uri="{BB962C8B-B14F-4D97-AF65-F5344CB8AC3E}">
        <p14:creationId xmlns:p14="http://schemas.microsoft.com/office/powerpoint/2010/main" val="1654255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Purpose</a:t>
            </a:r>
          </a:p>
        </p:txBody>
      </p:sp>
      <p:sp>
        <p:nvSpPr>
          <p:cNvPr id="14" name="Content Placeholder 13"/>
          <p:cNvSpPr>
            <a:spLocks noGrp="1"/>
          </p:cNvSpPr>
          <p:nvPr>
            <p:ph idx="1"/>
          </p:nvPr>
        </p:nvSpPr>
        <p:spPr>
          <a:xfrm>
            <a:off x="789709" y="1600200"/>
            <a:ext cx="6386945" cy="4572000"/>
          </a:xfrm>
        </p:spPr>
        <p:txBody>
          <a:bodyPr>
            <a:normAutofit fontScale="85000" lnSpcReduction="10000"/>
          </a:bodyPr>
          <a:lstStyle/>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To evaluate the extent of absenteeism in Prince George's county and factors that cause students to miss school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Understanding the underlying factors causing absenteeism will build a better understanding of the student's situation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From analyzing the factors causing absenteeism, schools and the county can mitigate them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Failing to analyze absenteeism can lead to even high absenteeism rates in the county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Also, failing to understand its factors can lead to more absenteeism-related problems and lower grades for the county.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id="{C2B698FB-B24A-4669-9901-4302FD109F2E}"/>
              </a:ext>
            </a:extLst>
          </p:cNvPr>
          <p:cNvPicPr>
            <a:picLocks noChangeAspect="1"/>
          </p:cNvPicPr>
          <p:nvPr/>
        </p:nvPicPr>
        <p:blipFill>
          <a:blip r:embed="rId2"/>
          <a:stretch>
            <a:fillRect/>
          </a:stretch>
        </p:blipFill>
        <p:spPr>
          <a:xfrm>
            <a:off x="7176654" y="1676184"/>
            <a:ext cx="4675909" cy="4420032"/>
          </a:xfrm>
          <a:prstGeom prst="rect">
            <a:avLst/>
          </a:prstGeom>
        </p:spPr>
      </p:pic>
    </p:spTree>
    <p:extLst>
      <p:ext uri="{BB962C8B-B14F-4D97-AF65-F5344CB8AC3E}">
        <p14:creationId xmlns:p14="http://schemas.microsoft.com/office/powerpoint/2010/main" val="22664672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Problem statement </a:t>
            </a:r>
          </a:p>
        </p:txBody>
      </p:sp>
      <p:sp>
        <p:nvSpPr>
          <p:cNvPr id="14" name="Content Placeholder 13"/>
          <p:cNvSpPr>
            <a:spLocks noGrp="1"/>
          </p:cNvSpPr>
          <p:nvPr>
            <p:ph idx="1"/>
          </p:nvPr>
        </p:nvSpPr>
        <p:spPr>
          <a:xfrm>
            <a:off x="789709" y="1600200"/>
            <a:ext cx="10297391" cy="4572000"/>
          </a:xfrm>
        </p:spPr>
        <p:txBody>
          <a:bodyPr/>
          <a:lstStyle/>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To mitigate absenteeism rates through mitigating causative factors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 Maryland's 2019 report, an average of 35% of its students was chronically absent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 further 50% failed to attend more than a week of school in the academic year (Bowie, 2019)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Annual absenteeism data from 2015-2019 indicate more than 40% of the county's students are chronically absent (Bowie, 2019).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high absenteeism rates have impacted the performance of Prince George based schools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first school in the county Eleanor Roosevelt High ranks 43 in the whole of Mary land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second school Chesapeake Math and IT charter, ranks 75 in Maryland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992093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Problem statement </a:t>
            </a:r>
          </a:p>
        </p:txBody>
      </p:sp>
      <p:sp>
        <p:nvSpPr>
          <p:cNvPr id="14" name="Content Placeholder 13"/>
          <p:cNvSpPr>
            <a:spLocks noGrp="1"/>
          </p:cNvSpPr>
          <p:nvPr>
            <p:ph idx="1"/>
          </p:nvPr>
        </p:nvSpPr>
        <p:spPr>
          <a:xfrm>
            <a:off x="789710" y="1600200"/>
            <a:ext cx="6539346" cy="4572000"/>
          </a:xfrm>
        </p:spPr>
        <p:txBody>
          <a:bodyPr>
            <a:normAutofit fontScale="92500"/>
          </a:bodyPr>
          <a:lstStyle/>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significant factors assumed to cause the high absenteeism rates are: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200000"/>
              </a:lnSpc>
              <a:spcBef>
                <a:spcPts val="0"/>
              </a:spcBef>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Student disengagement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200000"/>
              </a:lnSpc>
              <a:spcBef>
                <a:spcPts val="0"/>
              </a:spcBef>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Increased truancy among students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200000"/>
              </a:lnSpc>
              <a:spcBef>
                <a:spcPts val="0"/>
              </a:spcBef>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lack of a fast communication system between teachers and parents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200000"/>
              </a:lnSpc>
              <a:spcBef>
                <a:spcPts val="0"/>
              </a:spcBef>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Poor teaching methods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200000"/>
              </a:lnSpc>
              <a:spcBef>
                <a:spcPts val="0"/>
              </a:spcBef>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Lack of adequate learning materials and resources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200000"/>
              </a:lnSpc>
              <a:spcBef>
                <a:spcPts val="0"/>
              </a:spcBef>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lack of continuous student registers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id="{7DB42121-B5D2-4B96-8537-81A08CF62CFD}"/>
              </a:ext>
            </a:extLst>
          </p:cNvPr>
          <p:cNvPicPr>
            <a:picLocks noChangeAspect="1"/>
          </p:cNvPicPr>
          <p:nvPr/>
        </p:nvPicPr>
        <p:blipFill>
          <a:blip r:embed="rId2"/>
          <a:stretch>
            <a:fillRect/>
          </a:stretch>
        </p:blipFill>
        <p:spPr>
          <a:xfrm>
            <a:off x="7439892" y="1593707"/>
            <a:ext cx="3962398" cy="4578493"/>
          </a:xfrm>
          <a:prstGeom prst="rect">
            <a:avLst/>
          </a:prstGeom>
        </p:spPr>
      </p:pic>
    </p:spTree>
    <p:extLst>
      <p:ext uri="{BB962C8B-B14F-4D97-AF65-F5344CB8AC3E}">
        <p14:creationId xmlns:p14="http://schemas.microsoft.com/office/powerpoint/2010/main" val="17974284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Research questions</a:t>
            </a:r>
          </a:p>
        </p:txBody>
      </p:sp>
      <p:sp>
        <p:nvSpPr>
          <p:cNvPr id="14" name="Content Placeholder 13"/>
          <p:cNvSpPr>
            <a:spLocks noGrp="1"/>
          </p:cNvSpPr>
          <p:nvPr>
            <p:ph idx="1"/>
          </p:nvPr>
        </p:nvSpPr>
        <p:spPr>
          <a:xfrm>
            <a:off x="789710" y="1600200"/>
            <a:ext cx="6539346" cy="4572000"/>
          </a:xfrm>
        </p:spPr>
        <p:txBody>
          <a:bodyPr>
            <a:normAutofit/>
          </a:bodyPr>
          <a:lstStyle/>
          <a:p>
            <a:pPr marL="342900" marR="0" indent="-342900">
              <a:lnSpc>
                <a:spcPct val="200000"/>
              </a:lnSpc>
              <a:spcBef>
                <a:spcPts val="0"/>
              </a:spcBef>
              <a:spcAft>
                <a:spcPts val="0"/>
              </a:spcAft>
              <a:buFont typeface="+mj-lt"/>
              <a:buAutoNum type="arabicPeriod"/>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How often do Prince George's County students miss school?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indent="-342900">
              <a:lnSpc>
                <a:spcPct val="200000"/>
              </a:lnSpc>
              <a:spcBef>
                <a:spcPts val="0"/>
              </a:spcBef>
              <a:spcAft>
                <a:spcPts val="0"/>
              </a:spcAft>
              <a:buFont typeface="+mj-lt"/>
              <a:buAutoNum type="arabicPeriod"/>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Which factors affect student attendance in the county?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indent="-342900">
              <a:lnSpc>
                <a:spcPct val="200000"/>
              </a:lnSpc>
              <a:spcBef>
                <a:spcPts val="0"/>
              </a:spcBef>
              <a:spcAft>
                <a:spcPts val="0"/>
              </a:spcAft>
              <a:buFont typeface="+mj-lt"/>
              <a:buAutoNum type="arabicPeriod"/>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How adequate are the current county and school resources in minimizing absenteeism in Prince George's county?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indent="-342900">
              <a:lnSpc>
                <a:spcPct val="200000"/>
              </a:lnSpc>
              <a:spcBef>
                <a:spcPts val="0"/>
              </a:spcBef>
              <a:spcAft>
                <a:spcPts val="0"/>
              </a:spcAft>
              <a:buFont typeface="+mj-lt"/>
              <a:buAutoNum type="arabicPeriod"/>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How much time does it take teachers to inquire about student absence, and what systems do they use?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97452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Research methodology</a:t>
            </a:r>
          </a:p>
        </p:txBody>
      </p:sp>
      <p:sp>
        <p:nvSpPr>
          <p:cNvPr id="14" name="Content Placeholder 13"/>
          <p:cNvSpPr>
            <a:spLocks noGrp="1"/>
          </p:cNvSpPr>
          <p:nvPr>
            <p:ph idx="1"/>
          </p:nvPr>
        </p:nvSpPr>
        <p:spPr>
          <a:xfrm>
            <a:off x="789710" y="1454727"/>
            <a:ext cx="6165272" cy="4717473"/>
          </a:xfrm>
        </p:spPr>
        <p:txBody>
          <a:bodyPr>
            <a:normAutofit fontScale="92500" lnSpcReduction="20000"/>
          </a:bodyPr>
          <a:lstStyle/>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 descriptive research design was used to collect and analyze the study data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design was chosen to describe the absenteeism phenomenon in Prince George's county systematically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study had a sample size of 90 students who were between 10 and 21 years old.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Students to participate in the study had to be studying in either public and private High schools in Prince George's county.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Schools and students who participated in the study were randomly chosen to increase the credibility of the study results and reduce bias.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C786E7F3-DCEF-427A-80F2-9B118A50BBB3}"/>
              </a:ext>
            </a:extLst>
          </p:cNvPr>
          <p:cNvPicPr>
            <a:picLocks noChangeAspect="1"/>
          </p:cNvPicPr>
          <p:nvPr/>
        </p:nvPicPr>
        <p:blipFill rotWithShape="1">
          <a:blip r:embed="rId2"/>
          <a:srcRect l="4546" t="17676" r="7038" b="8984"/>
          <a:stretch/>
        </p:blipFill>
        <p:spPr>
          <a:xfrm>
            <a:off x="7065818" y="1600199"/>
            <a:ext cx="4613563" cy="4717473"/>
          </a:xfrm>
          <a:prstGeom prst="rect">
            <a:avLst/>
          </a:prstGeom>
        </p:spPr>
      </p:pic>
    </p:spTree>
    <p:extLst>
      <p:ext uri="{BB962C8B-B14F-4D97-AF65-F5344CB8AC3E}">
        <p14:creationId xmlns:p14="http://schemas.microsoft.com/office/powerpoint/2010/main" val="29543428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Data collection</a:t>
            </a:r>
          </a:p>
        </p:txBody>
      </p:sp>
      <p:sp>
        <p:nvSpPr>
          <p:cNvPr id="14" name="Content Placeholder 13"/>
          <p:cNvSpPr>
            <a:spLocks noGrp="1"/>
          </p:cNvSpPr>
          <p:nvPr>
            <p:ph idx="1"/>
          </p:nvPr>
        </p:nvSpPr>
        <p:spPr>
          <a:xfrm>
            <a:off x="789710" y="1600200"/>
            <a:ext cx="10848108" cy="4572000"/>
          </a:xfrm>
        </p:spPr>
        <p:txBody>
          <a:bodyPr>
            <a:normAutofit fontScale="92500" lnSpcReduction="10000"/>
          </a:bodyPr>
          <a:lstStyle/>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study collected data on student performance, engagement, absenteeism, and truancy.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Performance data were collected from the student's school and confirmed by the student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Class registers for the 2019-2020 school year were used in collecting absenteeism information.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Student truancy data was obtained from the county police offices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Student engagement was measured using a closed-ended questionnaire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questionnaire had questions on the student's interest, optimism, passion, and level of curiosity in their school classes, especially social studies.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It also measured student disengagement factors especially, poor teaching methods by teachers, lack of technology, and insufficient books and other materials.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944974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Data analysis</a:t>
            </a:r>
          </a:p>
        </p:txBody>
      </p:sp>
      <p:sp>
        <p:nvSpPr>
          <p:cNvPr id="14" name="Content Placeholder 13"/>
          <p:cNvSpPr>
            <a:spLocks noGrp="1"/>
          </p:cNvSpPr>
          <p:nvPr>
            <p:ph idx="1"/>
          </p:nvPr>
        </p:nvSpPr>
        <p:spPr>
          <a:xfrm>
            <a:off x="789710" y="1600200"/>
            <a:ext cx="10848108" cy="4572000"/>
          </a:xfrm>
        </p:spPr>
        <p:txBody>
          <a:bodyPr>
            <a:normAutofit/>
          </a:bodyPr>
          <a:lstStyle/>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main variables under investigation were student performance, absenteeism, truancy, and engagement.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Absenteeism was the dependent variable, while truancy, student performance, and engagement were the independent variables.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data analysis drew the following correlations: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Absenteeism- Student performance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Absenteeism- Truancy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Absenteeism- Student engagement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Student engagement- Student performance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140819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Academic Literature 16x9">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TF03431380.potx" id="{B573BD99-E105-4D2A-964B-B901A176567A}" vid="{B1D363B9-18DE-4874-9E2B-FD69B5C6548D}"/>
    </a:ext>
  </a:extLst>
</a:theme>
</file>

<file path=ppt/theme/theme2.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PDescription xmlns="4873beb7-5857-4685-be1f-d57550cc96cc" xsi:nil="true"/>
    <AssetExpire xmlns="4873beb7-5857-4685-be1f-d57550cc96cc">2029-01-01T08:00:00+00:00</AssetExpire>
    <CampaignTagsTaxHTField0 xmlns="4873beb7-5857-4685-be1f-d57550cc96cc">
      <Terms xmlns="http://schemas.microsoft.com/office/infopath/2007/PartnerControls"/>
    </CampaignTagsTaxHTField0>
    <IntlLangReviewDate xmlns="4873beb7-5857-4685-be1f-d57550cc96cc" xsi:nil="true"/>
    <TPFriendlyName xmlns="4873beb7-5857-4685-be1f-d57550cc96cc" xsi:nil="true"/>
    <IntlLangReview xmlns="4873beb7-5857-4685-be1f-d57550cc96cc">false</IntlLangReview>
    <LocLastLocAttemptVersionLookup xmlns="4873beb7-5857-4685-be1f-d57550cc96cc">855024</LocLastLocAttemptVersionLookup>
    <PolicheckWords xmlns="4873beb7-5857-4685-be1f-d57550cc96cc" xsi:nil="true"/>
    <SubmitterId xmlns="4873beb7-5857-4685-be1f-d57550cc96cc" xsi:nil="true"/>
    <AcquiredFrom xmlns="4873beb7-5857-4685-be1f-d57550cc96cc">Internal MS</AcquiredFrom>
    <EditorialStatus xmlns="4873beb7-5857-4685-be1f-d57550cc96cc">Complete</EditorialStatus>
    <Markets xmlns="4873beb7-5857-4685-be1f-d57550cc96cc"/>
    <OriginAsset xmlns="4873beb7-5857-4685-be1f-d57550cc96cc" xsi:nil="true"/>
    <AssetStart xmlns="4873beb7-5857-4685-be1f-d57550cc96cc">2012-08-31T08:50:00+00:00</AssetStart>
    <FriendlyTitle xmlns="4873beb7-5857-4685-be1f-d57550cc96cc" xsi:nil="true"/>
    <MarketSpecific xmlns="4873beb7-5857-4685-be1f-d57550cc96cc">false</MarketSpecific>
    <TPNamespace xmlns="4873beb7-5857-4685-be1f-d57550cc96cc" xsi:nil="true"/>
    <PublishStatusLookup xmlns="4873beb7-5857-4685-be1f-d57550cc96cc">
      <Value>1616423</Value>
    </PublishStatusLookup>
    <APAuthor xmlns="4873beb7-5857-4685-be1f-d57550cc96cc">
      <UserInfo>
        <DisplayName>REDMOND\kristaa</DisplayName>
        <AccountId>136</AccountId>
        <AccountType/>
      </UserInfo>
    </APAuthor>
    <TPCommandLine xmlns="4873beb7-5857-4685-be1f-d57550cc96cc" xsi:nil="true"/>
    <IntlLangReviewer xmlns="4873beb7-5857-4685-be1f-d57550cc96cc" xsi:nil="true"/>
    <OpenTemplate xmlns="4873beb7-5857-4685-be1f-d57550cc96cc">true</OpenTemplate>
    <CSXSubmissionDate xmlns="4873beb7-5857-4685-be1f-d57550cc96cc" xsi:nil="true"/>
    <TaxCatchAll xmlns="4873beb7-5857-4685-be1f-d57550cc96cc"/>
    <Manager xmlns="4873beb7-5857-4685-be1f-d57550cc96cc" xsi:nil="true"/>
    <NumericId xmlns="4873beb7-5857-4685-be1f-d57550cc96cc" xsi:nil="true"/>
    <ParentAssetId xmlns="4873beb7-5857-4685-be1f-d57550cc96cc" xsi:nil="true"/>
    <OriginalSourceMarket xmlns="4873beb7-5857-4685-be1f-d57550cc96cc" xsi:nil="true"/>
    <ApprovalStatus xmlns="4873beb7-5857-4685-be1f-d57550cc96cc">InProgress</ApprovalStatus>
    <TPComponent xmlns="4873beb7-5857-4685-be1f-d57550cc96cc" xsi:nil="true"/>
    <EditorialTags xmlns="4873beb7-5857-4685-be1f-d57550cc96cc" xsi:nil="true"/>
    <TPExecutable xmlns="4873beb7-5857-4685-be1f-d57550cc96cc" xsi:nil="true"/>
    <TPLaunchHelpLink xmlns="4873beb7-5857-4685-be1f-d57550cc96cc" xsi:nil="true"/>
    <LocComments xmlns="4873beb7-5857-4685-be1f-d57550cc96cc" xsi:nil="true"/>
    <LocRecommendedHandoff xmlns="4873beb7-5857-4685-be1f-d57550cc96cc" xsi:nil="true"/>
    <SourceTitle xmlns="4873beb7-5857-4685-be1f-d57550cc96cc" xsi:nil="true"/>
    <CSXUpdate xmlns="4873beb7-5857-4685-be1f-d57550cc96cc">false</CSXUpdate>
    <IntlLocPriority xmlns="4873beb7-5857-4685-be1f-d57550cc96cc" xsi:nil="true"/>
    <UAProjectedTotalWords xmlns="4873beb7-5857-4685-be1f-d57550cc96cc" xsi:nil="true"/>
    <AssetType xmlns="4873beb7-5857-4685-be1f-d57550cc96cc">TP</AssetType>
    <MachineTranslated xmlns="4873beb7-5857-4685-be1f-d57550cc96cc">false</MachineTranslated>
    <OutputCachingOn xmlns="4873beb7-5857-4685-be1f-d57550cc96cc">false</OutputCachingOn>
    <TemplateStatus xmlns="4873beb7-5857-4685-be1f-d57550cc96cc">Complete</TemplateStatus>
    <IsSearchable xmlns="4873beb7-5857-4685-be1f-d57550cc96cc">true</IsSearchable>
    <ContentItem xmlns="4873beb7-5857-4685-be1f-d57550cc96cc" xsi:nil="true"/>
    <HandoffToMSDN xmlns="4873beb7-5857-4685-be1f-d57550cc96cc" xsi:nil="true"/>
    <ShowIn xmlns="4873beb7-5857-4685-be1f-d57550cc96cc">Show everywhere</ShowIn>
    <ThumbnailAssetId xmlns="4873beb7-5857-4685-be1f-d57550cc96cc" xsi:nil="true"/>
    <UALocComments xmlns="4873beb7-5857-4685-be1f-d57550cc96cc" xsi:nil="true"/>
    <UALocRecommendation xmlns="4873beb7-5857-4685-be1f-d57550cc96cc">Localize</UALocRecommendation>
    <LastModifiedDateTime xmlns="4873beb7-5857-4685-be1f-d57550cc96cc" xsi:nil="true"/>
    <LegacyData xmlns="4873beb7-5857-4685-be1f-d57550cc96cc" xsi:nil="true"/>
    <LocManualTestRequired xmlns="4873beb7-5857-4685-be1f-d57550cc96cc">false</LocManualTestRequired>
    <LocMarketGroupTiers2 xmlns="4873beb7-5857-4685-be1f-d57550cc96cc" xsi:nil="true"/>
    <ClipArtFilename xmlns="4873beb7-5857-4685-be1f-d57550cc96cc" xsi:nil="true"/>
    <TPApplication xmlns="4873beb7-5857-4685-be1f-d57550cc96cc" xsi:nil="true"/>
    <CSXHash xmlns="4873beb7-5857-4685-be1f-d57550cc96cc" xsi:nil="true"/>
    <DirectSourceMarket xmlns="4873beb7-5857-4685-be1f-d57550cc96cc" xsi:nil="true"/>
    <PrimaryImageGen xmlns="4873beb7-5857-4685-be1f-d57550cc96cc">true</PrimaryImageGen>
    <PlannedPubDate xmlns="4873beb7-5857-4685-be1f-d57550cc96cc" xsi:nil="true"/>
    <CSXSubmissionMarket xmlns="4873beb7-5857-4685-be1f-d57550cc96cc" xsi:nil="true"/>
    <Downloads xmlns="4873beb7-5857-4685-be1f-d57550cc96cc">0</Downloads>
    <ArtSampleDocs xmlns="4873beb7-5857-4685-be1f-d57550cc96cc" xsi:nil="true"/>
    <TrustLevel xmlns="4873beb7-5857-4685-be1f-d57550cc96cc">1 Microsoft Managed Content</TrustLevel>
    <BlockPublish xmlns="4873beb7-5857-4685-be1f-d57550cc96cc">false</BlockPublish>
    <TPLaunchHelpLinkType xmlns="4873beb7-5857-4685-be1f-d57550cc96cc">Template</TPLaunchHelpLinkType>
    <LocalizationTagsTaxHTField0 xmlns="4873beb7-5857-4685-be1f-d57550cc96cc">
      <Terms xmlns="http://schemas.microsoft.com/office/infopath/2007/PartnerControls"/>
    </LocalizationTagsTaxHTField0>
    <BusinessGroup xmlns="4873beb7-5857-4685-be1f-d57550cc96cc" xsi:nil="true"/>
    <Providers xmlns="4873beb7-5857-4685-be1f-d57550cc96cc" xsi:nil="true"/>
    <TemplateTemplateType xmlns="4873beb7-5857-4685-be1f-d57550cc96cc">PowerPoint Presentation Template</TemplateTemplateType>
    <TimesCloned xmlns="4873beb7-5857-4685-be1f-d57550cc96cc" xsi:nil="true"/>
    <TPAppVersion xmlns="4873beb7-5857-4685-be1f-d57550cc96cc" xsi:nil="true"/>
    <VoteCount xmlns="4873beb7-5857-4685-be1f-d57550cc96cc" xsi:nil="true"/>
    <AverageRating xmlns="4873beb7-5857-4685-be1f-d57550cc96cc" xsi:nil="true"/>
    <FeatureTagsTaxHTField0 xmlns="4873beb7-5857-4685-be1f-d57550cc96cc">
      <Terms xmlns="http://schemas.microsoft.com/office/infopath/2007/PartnerControls"/>
    </FeatureTagsTaxHTField0>
    <Provider xmlns="4873beb7-5857-4685-be1f-d57550cc96cc" xsi:nil="true"/>
    <UACurrentWords xmlns="4873beb7-5857-4685-be1f-d57550cc96cc" xsi:nil="true"/>
    <AssetId xmlns="4873beb7-5857-4685-be1f-d57550cc96cc">TP103431361</AssetId>
    <TPClientViewer xmlns="4873beb7-5857-4685-be1f-d57550cc96cc" xsi:nil="true"/>
    <DSATActionTaken xmlns="4873beb7-5857-4685-be1f-d57550cc96cc" xsi:nil="true"/>
    <APEditor xmlns="4873beb7-5857-4685-be1f-d57550cc96cc">
      <UserInfo>
        <DisplayName/>
        <AccountId xsi:nil="true"/>
        <AccountType/>
      </UserInfo>
    </APEditor>
    <TPInstallLocation xmlns="4873beb7-5857-4685-be1f-d57550cc96cc" xsi:nil="true"/>
    <OOCacheId xmlns="4873beb7-5857-4685-be1f-d57550cc96cc" xsi:nil="true"/>
    <IsDeleted xmlns="4873beb7-5857-4685-be1f-d57550cc96cc">false</IsDeleted>
    <PublishTargets xmlns="4873beb7-5857-4685-be1f-d57550cc96cc">OfficeOnlineVNext</PublishTargets>
    <ApprovalLog xmlns="4873beb7-5857-4685-be1f-d57550cc96cc" xsi:nil="true"/>
    <BugNumber xmlns="4873beb7-5857-4685-be1f-d57550cc96cc" xsi:nil="true"/>
    <CrawlForDependencies xmlns="4873beb7-5857-4685-be1f-d57550cc96cc">false</CrawlForDependencies>
    <InternalTagsTaxHTField0 xmlns="4873beb7-5857-4685-be1f-d57550cc96cc">
      <Terms xmlns="http://schemas.microsoft.com/office/infopath/2007/PartnerControls"/>
    </InternalTagsTaxHTField0>
    <LastHandOff xmlns="4873beb7-5857-4685-be1f-d57550cc96cc" xsi:nil="true"/>
    <Milestone xmlns="4873beb7-5857-4685-be1f-d57550cc96cc" xsi:nil="true"/>
    <OriginalRelease xmlns="4873beb7-5857-4685-be1f-d57550cc96cc">15</OriginalRelease>
    <RecommendationsModifier xmlns="4873beb7-5857-4685-be1f-d57550cc96cc" xsi:nil="true"/>
    <ScenarioTagsTaxHTField0 xmlns="4873beb7-5857-4685-be1f-d57550cc96cc">
      <Terms xmlns="http://schemas.microsoft.com/office/infopath/2007/PartnerControls"/>
    </ScenarioTagsTaxHTField0>
    <UANotes xmlns="4873beb7-5857-4685-be1f-d57550cc96cc" xsi:nil="true"/>
  </documentManagement>
</p:properties>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DDBB83-77C1-4099-A0AA-289882E745E2}">
  <ds:schemaRefs>
    <ds:schemaRef ds:uri="http://purl.org/dc/elements/1.1/"/>
    <ds:schemaRef ds:uri="http://schemas.microsoft.com/office/2006/metadata/properties"/>
    <ds:schemaRef ds:uri="4873beb7-5857-4685-be1f-d57550cc96cc"/>
    <ds:schemaRef ds:uri="http://schemas.openxmlformats.org/package/2006/metadata/core-properties"/>
    <ds:schemaRef ds:uri="http://purl.org/dc/term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561E720F-F05D-4536-9C34-0CFCED65D3B7}">
  <ds:schemaRefs>
    <ds:schemaRef ds:uri="http://schemas.microsoft.com/sharepoint/v3/contenttype/forms"/>
  </ds:schemaRefs>
</ds:datastoreItem>
</file>

<file path=customXml/itemProps3.xml><?xml version="1.0" encoding="utf-8"?>
<ds:datastoreItem xmlns:ds="http://schemas.openxmlformats.org/officeDocument/2006/customXml" ds:itemID="{28C8B9CA-0273-4370-889A-FC05DA5C2F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Academic presentation, pinstripe and ribbon design (widescreen)</Template>
  <TotalTime>50</TotalTime>
  <Words>1748</Words>
  <Application>Microsoft Office PowerPoint</Application>
  <PresentationFormat>Widescreen</PresentationFormat>
  <Paragraphs>126</Paragraphs>
  <Slides>18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Euphemia</vt:lpstr>
      <vt:lpstr>Plantagenet Cherokee</vt:lpstr>
      <vt:lpstr>Times New Roman</vt:lpstr>
      <vt:lpstr>Wingdings</vt:lpstr>
      <vt:lpstr>Academic Literature 16x9</vt:lpstr>
      <vt:lpstr>Absenteeism in prince George’s county</vt:lpstr>
      <vt:lpstr>Introduction</vt:lpstr>
      <vt:lpstr>Purpose</vt:lpstr>
      <vt:lpstr>Problem statement </vt:lpstr>
      <vt:lpstr>Problem statement </vt:lpstr>
      <vt:lpstr>Research questions</vt:lpstr>
      <vt:lpstr>Research methodology</vt:lpstr>
      <vt:lpstr>Data collection</vt:lpstr>
      <vt:lpstr>Data analysis</vt:lpstr>
      <vt:lpstr>Data analysis</vt:lpstr>
      <vt:lpstr>Data analysis</vt:lpstr>
      <vt:lpstr>Future action plan (Schools)</vt:lpstr>
      <vt:lpstr>Future action plan (County &amp; Police)</vt:lpstr>
      <vt:lpstr>Future action plan (Parents)</vt:lpstr>
      <vt:lpstr>Force field analysis</vt:lpstr>
      <vt:lpstr>Force field analysis</vt:lpstr>
      <vt:lpstr>Conclusion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Absenteeism in prince George’s county</dc:title>
  <dc:creator>Cyrus Muia</dc:creator>
  <cp:lastModifiedBy>Cyrus Muia</cp:lastModifiedBy>
  <cp:revision>5</cp:revision>
  <dcterms:created xsi:type="dcterms:W3CDTF">2021-05-11T20:27:11Z</dcterms:created>
  <dcterms:modified xsi:type="dcterms:W3CDTF">2021-05-11T21:18:08Z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0x0101006EDDDB5EE6D98C44930B742096920B300400F5B6D36B3EF94B4E9A635CDF2A18F5B8</vt:lpwstr>
  </property>
  <property fmtid="{D5CDD505-2E9C-101B-9397-08002B2CF9AE}" pid="3" name="InternalTags">
    <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