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63" r:id="rId4"/>
    <p:sldId id="258" r:id="rId5"/>
    <p:sldId id="259" r:id="rId6"/>
    <p:sldId id="260" r:id="rId7"/>
    <p:sldId id="264" r:id="rId8"/>
    <p:sldId id="265" r:id="rId9"/>
    <p:sldId id="266" r:id="rId10"/>
    <p:sldId id="261" r:id="rId11"/>
    <p:sldId id="262"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4660"/>
  </p:normalViewPr>
  <p:slideViewPr>
    <p:cSldViewPr snapToGrid="0">
      <p:cViewPr>
        <p:scale>
          <a:sx n="60" d="100"/>
          <a:sy n="60" d="100"/>
        </p:scale>
        <p:origin x="164" y="-80"/>
      </p:cViewPr>
      <p:guideLst/>
    </p:cSldViewPr>
  </p:slideViewPr>
  <p:notesTextViewPr>
    <p:cViewPr>
      <p:scale>
        <a:sx n="1" d="1"/>
        <a:sy n="1" d="1"/>
      </p:scale>
      <p:origin x="0" y="-1004"/>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A6293C-F157-4BBD-86A6-6DBCA37A26D1}" type="datetimeFigureOut">
              <a:rPr lang="en-US" smtClean="0"/>
              <a:t>4/5/2022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5D2382-0808-4443-94A0-63026F0FBD7C}" type="slidenum">
              <a:rPr lang="en-US" smtClean="0"/>
              <a:t>‹#›</a:t>
            </a:fld>
            <a:endParaRPr lang="en-US"/>
          </a:p>
        </p:txBody>
      </p:sp>
    </p:spTree>
    <p:extLst>
      <p:ext uri="{BB962C8B-B14F-4D97-AF65-F5344CB8AC3E}">
        <p14:creationId xmlns:p14="http://schemas.microsoft.com/office/powerpoint/2010/main" val="642705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The arithmetic average is the most commonly used method of calculating the mean returns when using historical data (Brealey, Myers &amp; Allen, 2020). The arithmetic average daily return is calculated as the sum of all daily returns during the investment period divided by the number of days in the investment period. As such, it gives the typical daily returns an investor could realize from investing in the asset. Santos’ average daily returns had the higher mean daily returns at 0.07% while Prudential’s mean daily returns were negative at -0.11%. when using the FTSE100 as a proxy for the market, Santos outperformed the market in mean daily returns, realizing an excess of 0.03% in daily returns over the market while Santos underperformed the market, realizing 0.15% less in daily returns under the market. The accuracy of the arithmetic mean daily returns as an estimate of the actual daily returns is partially dependent on the presence of extreme return values. Since all values in the calculation of the arithmetic mean are assigned a weight of 1/N, where N is the number of days in the investment period, extremely high or low returns have undue influence on the arithmetic average.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65D2382-0808-4443-94A0-63026F0FBD7C}" type="slidenum">
              <a:rPr lang="en-US" smtClean="0"/>
              <a:t>2</a:t>
            </a:fld>
            <a:endParaRPr lang="en-US"/>
          </a:p>
        </p:txBody>
      </p:sp>
    </p:spTree>
    <p:extLst>
      <p:ext uri="{BB962C8B-B14F-4D97-AF65-F5344CB8AC3E}">
        <p14:creationId xmlns:p14="http://schemas.microsoft.com/office/powerpoint/2010/main" val="4007126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Expected shortfall (ES) is a popular downside risk measure among investment companies and is closely linked to another downside risk measure, Value at Risk (VaR) (Bodie et al., 2018). To understand the expected shortfall measure, we must first understand value at risk. We can calculate an infinite number of VaRs by defining different quantiles. The most commonly used quantiles are 95% and 99%. The 95% VaR is the loss amount that is expected to be exceeded only 5% of the time while the 99% VaR is expected to be expected only 1% of the time. ES is considered a more coherent measure of downside risk than VaR as it gives the actual expected loss if a loss more extreme than the VaR occurs (Bodie et al., 2018). As with Var, we must define a quantile for the ES. A 95% ES is the expected shortfall if a loss greater than the 95% VaR occurs. ES tells investors how much losses to expect if an extreme loss event occurs; thus, investors who seek to hedge from extreme losses will benefit from the ES measure. A 99% ES will be larger than a 95% ES but is less likely to occur. An investor selects the ES quantile based on their aversion for risk, a highly risk-averse investor will hedge for the 99% expected shortfall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endParaRPr lang="en-US"/>
          </a:p>
        </p:txBody>
      </p:sp>
      <p:sp>
        <p:nvSpPr>
          <p:cNvPr id="4" name="Slide Number Placeholder 3"/>
          <p:cNvSpPr>
            <a:spLocks noGrp="1"/>
          </p:cNvSpPr>
          <p:nvPr>
            <p:ph type="sldNum" sz="quarter" idx="5"/>
          </p:nvPr>
        </p:nvSpPr>
        <p:spPr/>
        <p:txBody>
          <a:bodyPr/>
          <a:lstStyle/>
          <a:p>
            <a:fld id="{B65D2382-0808-4443-94A0-63026F0FBD7C}" type="slidenum">
              <a:rPr lang="en-US" smtClean="0"/>
              <a:t>11</a:t>
            </a:fld>
            <a:endParaRPr lang="en-US"/>
          </a:p>
        </p:txBody>
      </p:sp>
    </p:spTree>
    <p:extLst>
      <p:ext uri="{BB962C8B-B14F-4D97-AF65-F5344CB8AC3E}">
        <p14:creationId xmlns:p14="http://schemas.microsoft.com/office/powerpoint/2010/main" val="36469791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The geometric average return takes in the effect of daily compounding by multiplying all daily returns and converting the product back into a daily return by taking the N</a:t>
            </a:r>
            <a:r>
              <a:rPr lang="en-AU" sz="1800" baseline="30000" dirty="0">
                <a:effectLst/>
                <a:latin typeface="Times New Roman" panose="02020603050405020304" pitchFamily="18" charset="0"/>
                <a:ea typeface="Calibri" panose="020F0502020204030204" pitchFamily="34" charset="0"/>
                <a:cs typeface="Times New Roman" panose="02020603050405020304" pitchFamily="18" charset="0"/>
              </a:rPr>
              <a:t>th</a:t>
            </a: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 root of the product, where N is the number of days in the investment period. It is for this reason that geometric returns are referred to as compound returns (Brealey, Myers &amp; Allen, 2020). The geometric average return would be higher than the arithmetic average if all daily returns were positive as the returns earned in previous periods are assumed to be reinvested to yield the return in the next period. A lower geometric average than arithmetic average is indicative of the high discounting effect of negative returns. This was the case for both Prudential and Santos whose geometric daily returns were -0.13% and 0.05%, respectively. Santos’ geometric average returns were 0.18% higher, which is equal to the difference between the two asset’s arithmetic returns indicating that even with the discounting effect of negative returns, Santos yield higher daily returns than Prudential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65D2382-0808-4443-94A0-63026F0FBD7C}" type="slidenum">
              <a:rPr lang="en-US" smtClean="0"/>
              <a:t>3</a:t>
            </a:fld>
            <a:endParaRPr lang="en-US"/>
          </a:p>
        </p:txBody>
      </p:sp>
    </p:spTree>
    <p:extLst>
      <p:ext uri="{BB962C8B-B14F-4D97-AF65-F5344CB8AC3E}">
        <p14:creationId xmlns:p14="http://schemas.microsoft.com/office/powerpoint/2010/main" val="3034333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The holding period return (HPR) is calculated as the product of the daily returns. HPR is not expressed in a standardized unit of time, e.g., daily, monthly, or annually; rather, it represents the returns during the investment period when taking the effect of compounding into account. Taking the N</a:t>
            </a:r>
            <a:r>
              <a:rPr lang="en-AU" sz="1800" baseline="30000" dirty="0">
                <a:effectLst/>
                <a:latin typeface="Times New Roman" panose="02020603050405020304" pitchFamily="18" charset="0"/>
                <a:ea typeface="Calibri" panose="020F0502020204030204" pitchFamily="34" charset="0"/>
                <a:cs typeface="Times New Roman" panose="02020603050405020304" pitchFamily="18" charset="0"/>
              </a:rPr>
              <a:t>th</a:t>
            </a: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 root of the HPR would standardize it into the geometric daily return. Prudential and Santos’s holding period returns were -21.68% and 10.49%. These values indicate that an investor in Santos would have realized a return of 10.49% on their initial investment amount while an investor in Prudential would have realized a loss of 21.68% on their initial investment amount for the period between 31 May 2021 and 2 February 202 assuming that the earnings (losses) in preceding periods were reinvested (replenished) at the subsequent rate of return. Some calculations of holding period returns take into account the dividends earned during the investment period (Bodie, Kane &amp; Marcus, 2018), which was not the case in this calculation. If we considered the AUD equivalent dividends, translated using the current exchange rate of £0.58/$, Prudential’s dividends per share were $0.12 less than Santos’ dividends per share. Therefore, Santos’ holding period returns would be even higher than Prudential’s if dividends were factored into the calculation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65D2382-0808-4443-94A0-63026F0FBD7C}" type="slidenum">
              <a:rPr lang="en-US" smtClean="0"/>
              <a:t>4</a:t>
            </a:fld>
            <a:endParaRPr lang="en-US"/>
          </a:p>
        </p:txBody>
      </p:sp>
    </p:spTree>
    <p:extLst>
      <p:ext uri="{BB962C8B-B14F-4D97-AF65-F5344CB8AC3E}">
        <p14:creationId xmlns:p14="http://schemas.microsoft.com/office/powerpoint/2010/main" val="1494002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Standard deviation measures the volatility in returns around the mean return. Since the variation in returns around the expected return is due to market-related, company-specific, and industry- specific factors, standard deviation measures both systematic and unsystematic risk (Brealey et al., 2020). Systematic risk arises from factors that impact all industries in the market; e.g., a decrease in interest rates while non-systematic risk arises from company and industry-specific factors such as a labour strike. Prudential and Santos’ standard deviation were equal to 1.94% and 1.99%, respectively. Santos is a riskier investment compared to Prudential, which is line with our expectations for higher returns to compensate for greater risk from investing in Santos. However, the difference between the two companies risk measures is small while the difference between company returns is high. When compared to the market portfolio, both assets have significantly high volatility as their standard deviations are more than double the standard deviation of the FTSE100</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65D2382-0808-4443-94A0-63026F0FBD7C}" type="slidenum">
              <a:rPr lang="en-US" smtClean="0"/>
              <a:t>5</a:t>
            </a:fld>
            <a:endParaRPr lang="en-US"/>
          </a:p>
        </p:txBody>
      </p:sp>
    </p:spTree>
    <p:extLst>
      <p:ext uri="{BB962C8B-B14F-4D97-AF65-F5344CB8AC3E}">
        <p14:creationId xmlns:p14="http://schemas.microsoft.com/office/powerpoint/2010/main" val="2290235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Unlike standard deviation which measures both the unsystematic and systematic risk, beta measures only systematic risk; i.e., it is restricted to volatility arising from market-wide conditions. Considering that the unsystematic risk can be eliminated from holding a portfolio of well-diversified assets, an asset’s exposure to systematic risk is usually of greater concern to investors (Brealey et al., 2020). Beta gives the extent to which an asset’s returns vary with the market returns with a beta of 1 indicating perfect movement of the asset and market returns. For example, a 10% increase in market returns would result in a 10% in the company’s returns. A beta value higher than 1 indicates higher exposure to systematic risk than the market portfolio while less than 1 is indicative of lower exposure. Prudential and Santos’ betas when using the FTSE100 as the market proxy are 1.69 and 0.06. Thus, Prudential has higher exposure to market-wide risk factors compared to the market portfolio while Santos has lower exposure to market-wide risk factors when compared to the market portfolio. Appling these measure to downside risk, a percentage decrease in market returns is associated with a 1.69% decrease in Prudential’s returns but a 0.06% decrease in Santos returns. Therefore, investors are better protected from market risk from holding Santos’ stock than Prudential’s stock.</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65D2382-0808-4443-94A0-63026F0FBD7C}" type="slidenum">
              <a:rPr lang="en-US" smtClean="0"/>
              <a:t>6</a:t>
            </a:fld>
            <a:endParaRPr lang="en-US"/>
          </a:p>
        </p:txBody>
      </p:sp>
    </p:spTree>
    <p:extLst>
      <p:ext uri="{BB962C8B-B14F-4D97-AF65-F5344CB8AC3E}">
        <p14:creationId xmlns:p14="http://schemas.microsoft.com/office/powerpoint/2010/main" val="12099861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From the foregoing, Santos is evidently the more superior investment alternative. Santos had substantially higher arithmetic mean, geometric mean, and holding period returns than Prudential. Its risk as measured by the standard deviation was only slightly higher than Prudential’s risk measure and an investor would be taking on a small amount of excess risk but realizing much greater returns from investing in Santos when compared to Prudential.</a:t>
            </a:r>
          </a:p>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Sharpe’s ratio is used to determine the risk-adjusted returns assuming a risk-free rate of zero and is calculated as the arithmetic average returns less the risk-free returns divided by the asset’s standard deviation (Bodie, Kane &amp; Marcus, 2018). Prudential has a negative Sharpe’s ratio of 0.06 while Santos Sharpe’s ratio is 0.04. The higher Sharpe ratio justifies investing in Santos as it provides greater returns for every additional unit of risk undertaken (Bodie et al., 2018). Furthermore, Santos has less exposure to systematic risk than Prudential. For an investor seeking to hold a diversified portfolio, Santos would make a higher contribution to the portfolio’s returns while increasing the portfolio’s beta by a smaller amount than Prudential.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65D2382-0808-4443-94A0-63026F0FBD7C}" type="slidenum">
              <a:rPr lang="en-US" smtClean="0"/>
              <a:t>7</a:t>
            </a:fld>
            <a:endParaRPr lang="en-US"/>
          </a:p>
        </p:txBody>
      </p:sp>
    </p:spTree>
    <p:extLst>
      <p:ext uri="{BB962C8B-B14F-4D97-AF65-F5344CB8AC3E}">
        <p14:creationId xmlns:p14="http://schemas.microsoft.com/office/powerpoint/2010/main" val="2107805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Prudential Plc. is an English insurance company that sells insurance products in Europe, Asia, and Africa. The insurance industry was badly hit by the COVID pandemic as the number of health, business-interruption, and travel-related claims increased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Mukhopadhyay, 2021)</a:t>
            </a: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 Furthermore, the sector experienced a decline in revenues due to reduced business activity and movement and personal contact restrictions that affected face-to-face sales (Prudential, 2021). The surge in reimbursement expenses and decline in revenues on profits had a negative effect on profits and consequently share prices and returns. Even with the economic recovery, the decrease in interest rates as a result of economic stimulation policies and increase in credit default risk has had created a poor outlook of the sector’s potential for recovery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Mukhopadhyay, 2021). </a:t>
            </a: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Consumers expect a delay in the recovery of Prudential and other insurance companies; thus, the relative decline in stock prices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65D2382-0808-4443-94A0-63026F0FBD7C}" type="slidenum">
              <a:rPr lang="en-US" smtClean="0"/>
              <a:t>8</a:t>
            </a:fld>
            <a:endParaRPr lang="en-US"/>
          </a:p>
        </p:txBody>
      </p:sp>
    </p:spTree>
    <p:extLst>
      <p:ext uri="{BB962C8B-B14F-4D97-AF65-F5344CB8AC3E}">
        <p14:creationId xmlns:p14="http://schemas.microsoft.com/office/powerpoint/2010/main" val="31441001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Santos is an Australian oil and gas producer with operations in Australia, North America, Papua New Guinea, and Timor-Leste (Santos, 2021). Energy companies are relatively protected from market-wide conditions such as COVID-19 as oil, gas, and other energy products are necessary goods both to consumers and companies that utilize energy in their manufacturing. While consumers can let their insurance policies lapse as their disposable incomes decrease, they must still purchase gas to commute to their workplaces. In the early period of the pandemic, Santos experienced a decline in revenues as the demand for its products decreased due to the restrictions on movement and reduction in manufacturing activity due to factory shutdowns. However, with the lift of movement restrictions, the energy industry recovered at a quick pace. The growth in Santos’ share prices was also speeded up by investors’ expectations for high revenue growth as the economic stimulus put in place to boost recovery took effect.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65D2382-0808-4443-94A0-63026F0FBD7C}" type="slidenum">
              <a:rPr lang="en-US" smtClean="0"/>
              <a:t>9</a:t>
            </a:fld>
            <a:endParaRPr lang="en-US"/>
          </a:p>
        </p:txBody>
      </p:sp>
    </p:spTree>
    <p:extLst>
      <p:ext uri="{BB962C8B-B14F-4D97-AF65-F5344CB8AC3E}">
        <p14:creationId xmlns:p14="http://schemas.microsoft.com/office/powerpoint/2010/main" val="14072226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800" dirty="0">
                <a:effectLst/>
                <a:latin typeface="Times New Roman" panose="02020603050405020304" pitchFamily="18" charset="0"/>
                <a:ea typeface="Calibri" panose="020F0502020204030204" pitchFamily="34" charset="0"/>
                <a:cs typeface="Times New Roman" panose="02020603050405020304" pitchFamily="18" charset="0"/>
              </a:rPr>
              <a:t>Investors are more concerned about the downside volatility than the upside volatility of the stock as they aim at protecting from extreme losses rather than extreme gains (Bodie et al., 2018). The standard deviation statistic gives both the upside and downside volatility of a stock, which penalizes stocks with high upside volatility and low downside volatility to a greater extent than stocks with moderate upside and downside volatility. Additionally, return distributions are usually asymmetric with unequal observations above and below the mean. Separating the positive returns from the negative returns provides for a more reliable measure of volatility as the two distributions are more symmetric when separated (Bodie et al., 2018). Lower partial standard deviation (LPSD) resolves the penalization of high upside volatility and asymmetricity of return distributions by considering only the downside returns as calculated with the risk-free rate instead of the average rate of return. To calculate LPSD, we firm determine the excess daily returns by subtracting the daily return from the daily risk-free rate. We then separate the negative excess returns from the positive and calculate the sample standard deviation using only the negative excess returns.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65D2382-0808-4443-94A0-63026F0FBD7C}" type="slidenum">
              <a:rPr lang="en-US" smtClean="0"/>
              <a:t>10</a:t>
            </a:fld>
            <a:endParaRPr lang="en-US"/>
          </a:p>
        </p:txBody>
      </p:sp>
    </p:spTree>
    <p:extLst>
      <p:ext uri="{BB962C8B-B14F-4D97-AF65-F5344CB8AC3E}">
        <p14:creationId xmlns:p14="http://schemas.microsoft.com/office/powerpoint/2010/main" val="4261811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746FB59A-5645-4880-BC10-67710BBC8CFD}" type="datetimeFigureOut">
              <a:rPr lang="en-US" smtClean="0"/>
              <a:t>4/5/2022</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7232DD2F-3046-40A0-B219-4FB0E76A8648}" type="slidenum">
              <a:rPr lang="en-US" smtClean="0"/>
              <a:t>‹#›</a:t>
            </a:fld>
            <a:endParaRPr lang="en-US"/>
          </a:p>
        </p:txBody>
      </p:sp>
    </p:spTree>
    <p:extLst>
      <p:ext uri="{BB962C8B-B14F-4D97-AF65-F5344CB8AC3E}">
        <p14:creationId xmlns:p14="http://schemas.microsoft.com/office/powerpoint/2010/main" val="3792083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6FB59A-5645-4880-BC10-67710BBC8CFD}" type="datetimeFigureOut">
              <a:rPr lang="en-US" smtClean="0"/>
              <a:t>4/5/2022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32DD2F-3046-40A0-B219-4FB0E76A8648}" type="slidenum">
              <a:rPr lang="en-US" smtClean="0"/>
              <a:t>‹#›</a:t>
            </a:fld>
            <a:endParaRPr lang="en-US"/>
          </a:p>
        </p:txBody>
      </p:sp>
    </p:spTree>
    <p:extLst>
      <p:ext uri="{BB962C8B-B14F-4D97-AF65-F5344CB8AC3E}">
        <p14:creationId xmlns:p14="http://schemas.microsoft.com/office/powerpoint/2010/main" val="1360761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746FB59A-5645-4880-BC10-67710BBC8CFD}" type="datetimeFigureOut">
              <a:rPr lang="en-US" smtClean="0"/>
              <a:t>4/5/2022</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7232DD2F-3046-40A0-B219-4FB0E76A8648}" type="slidenum">
              <a:rPr lang="en-US" smtClean="0"/>
              <a:t>‹#›</a:t>
            </a:fld>
            <a:endParaRPr lang="en-US"/>
          </a:p>
        </p:txBody>
      </p:sp>
    </p:spTree>
    <p:extLst>
      <p:ext uri="{BB962C8B-B14F-4D97-AF65-F5344CB8AC3E}">
        <p14:creationId xmlns:p14="http://schemas.microsoft.com/office/powerpoint/2010/main" val="1698623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6FB59A-5645-4880-BC10-67710BBC8CFD}" type="datetimeFigureOut">
              <a:rPr lang="en-US" smtClean="0"/>
              <a:t>4/5/2022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7232DD2F-3046-40A0-B219-4FB0E76A8648}" type="slidenum">
              <a:rPr lang="en-US" smtClean="0"/>
              <a:t>‹#›</a:t>
            </a:fld>
            <a:endParaRPr lang="en-US"/>
          </a:p>
        </p:txBody>
      </p:sp>
    </p:spTree>
    <p:extLst>
      <p:ext uri="{BB962C8B-B14F-4D97-AF65-F5344CB8AC3E}">
        <p14:creationId xmlns:p14="http://schemas.microsoft.com/office/powerpoint/2010/main" val="4088641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746FB59A-5645-4880-BC10-67710BBC8CFD}" type="datetimeFigureOut">
              <a:rPr lang="en-US" smtClean="0"/>
              <a:t>4/5/2022</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7232DD2F-3046-40A0-B219-4FB0E76A8648}" type="slidenum">
              <a:rPr lang="en-US" smtClean="0"/>
              <a:t>‹#›</a:t>
            </a:fld>
            <a:endParaRPr lang="en-US"/>
          </a:p>
        </p:txBody>
      </p:sp>
    </p:spTree>
    <p:extLst>
      <p:ext uri="{BB962C8B-B14F-4D97-AF65-F5344CB8AC3E}">
        <p14:creationId xmlns:p14="http://schemas.microsoft.com/office/powerpoint/2010/main" val="3431937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46FB59A-5645-4880-BC10-67710BBC8CFD}" type="datetimeFigureOut">
              <a:rPr lang="en-US" smtClean="0"/>
              <a:t>4/5/2022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2DD2F-3046-40A0-B219-4FB0E76A8648}" type="slidenum">
              <a:rPr lang="en-US" smtClean="0"/>
              <a:t>‹#›</a:t>
            </a:fld>
            <a:endParaRPr lang="en-US"/>
          </a:p>
        </p:txBody>
      </p:sp>
    </p:spTree>
    <p:extLst>
      <p:ext uri="{BB962C8B-B14F-4D97-AF65-F5344CB8AC3E}">
        <p14:creationId xmlns:p14="http://schemas.microsoft.com/office/powerpoint/2010/main" val="2605111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46FB59A-5645-4880-BC10-67710BBC8CFD}" type="datetimeFigureOut">
              <a:rPr lang="en-US" smtClean="0"/>
              <a:t>4/5/2022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32DD2F-3046-40A0-B219-4FB0E76A8648}" type="slidenum">
              <a:rPr lang="en-US" smtClean="0"/>
              <a:t>‹#›</a:t>
            </a:fld>
            <a:endParaRPr lang="en-US"/>
          </a:p>
        </p:txBody>
      </p:sp>
    </p:spTree>
    <p:extLst>
      <p:ext uri="{BB962C8B-B14F-4D97-AF65-F5344CB8AC3E}">
        <p14:creationId xmlns:p14="http://schemas.microsoft.com/office/powerpoint/2010/main" val="2064911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46FB59A-5645-4880-BC10-67710BBC8CFD}" type="datetimeFigureOut">
              <a:rPr lang="en-US" smtClean="0"/>
              <a:t>4/5/2022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32DD2F-3046-40A0-B219-4FB0E76A8648}" type="slidenum">
              <a:rPr lang="en-US" smtClean="0"/>
              <a:t>‹#›</a:t>
            </a:fld>
            <a:endParaRPr lang="en-US"/>
          </a:p>
        </p:txBody>
      </p:sp>
    </p:spTree>
    <p:extLst>
      <p:ext uri="{BB962C8B-B14F-4D97-AF65-F5344CB8AC3E}">
        <p14:creationId xmlns:p14="http://schemas.microsoft.com/office/powerpoint/2010/main" val="978597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6FB59A-5645-4880-BC10-67710BBC8CFD}" type="datetimeFigureOut">
              <a:rPr lang="en-US" smtClean="0"/>
              <a:t>4/5/2022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32DD2F-3046-40A0-B219-4FB0E76A8648}" type="slidenum">
              <a:rPr lang="en-US" smtClean="0"/>
              <a:t>‹#›</a:t>
            </a:fld>
            <a:endParaRPr lang="en-US"/>
          </a:p>
        </p:txBody>
      </p:sp>
    </p:spTree>
    <p:extLst>
      <p:ext uri="{BB962C8B-B14F-4D97-AF65-F5344CB8AC3E}">
        <p14:creationId xmlns:p14="http://schemas.microsoft.com/office/powerpoint/2010/main" val="3905833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746FB59A-5645-4880-BC10-67710BBC8CFD}" type="datetimeFigureOut">
              <a:rPr lang="en-US" smtClean="0"/>
              <a:t>4/5/2022</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7232DD2F-3046-40A0-B219-4FB0E76A8648}" type="slidenum">
              <a:rPr lang="en-US" smtClean="0"/>
              <a:t>‹#›</a:t>
            </a:fld>
            <a:endParaRPr lang="en-US"/>
          </a:p>
        </p:txBody>
      </p:sp>
    </p:spTree>
    <p:extLst>
      <p:ext uri="{BB962C8B-B14F-4D97-AF65-F5344CB8AC3E}">
        <p14:creationId xmlns:p14="http://schemas.microsoft.com/office/powerpoint/2010/main" val="942508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46FB59A-5645-4880-BC10-67710BBC8CFD}" type="datetimeFigureOut">
              <a:rPr lang="en-US" smtClean="0"/>
              <a:t>4/5/2022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32DD2F-3046-40A0-B219-4FB0E76A8648}" type="slidenum">
              <a:rPr lang="en-US" smtClean="0"/>
              <a:t>‹#›</a:t>
            </a:fld>
            <a:endParaRPr lang="en-US"/>
          </a:p>
        </p:txBody>
      </p:sp>
    </p:spTree>
    <p:extLst>
      <p:ext uri="{BB962C8B-B14F-4D97-AF65-F5344CB8AC3E}">
        <p14:creationId xmlns:p14="http://schemas.microsoft.com/office/powerpoint/2010/main" val="1105438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746FB59A-5645-4880-BC10-67710BBC8CFD}" type="datetimeFigureOut">
              <a:rPr lang="en-US" smtClean="0"/>
              <a:t>4/5/2022</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7232DD2F-3046-40A0-B219-4FB0E76A8648}"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337576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DBDA7-A77F-463A-9BB1-779DF77B223D}"/>
              </a:ext>
            </a:extLst>
          </p:cNvPr>
          <p:cNvSpPr>
            <a:spLocks noGrp="1"/>
          </p:cNvSpPr>
          <p:nvPr>
            <p:ph type="ctrTitle"/>
          </p:nvPr>
        </p:nvSpPr>
        <p:spPr/>
        <p:txBody>
          <a:bodyPr/>
          <a:lstStyle/>
          <a:p>
            <a:r>
              <a:rPr lang="en-US" dirty="0"/>
              <a:t>RISK AND RETURN</a:t>
            </a:r>
          </a:p>
        </p:txBody>
      </p:sp>
      <p:sp>
        <p:nvSpPr>
          <p:cNvPr id="3" name="Subtitle 2">
            <a:extLst>
              <a:ext uri="{FF2B5EF4-FFF2-40B4-BE49-F238E27FC236}">
                <a16:creationId xmlns:a16="http://schemas.microsoft.com/office/drawing/2014/main" id="{6B54C5CB-F9C9-482E-9957-D16E26B6B26D}"/>
              </a:ext>
            </a:extLst>
          </p:cNvPr>
          <p:cNvSpPr>
            <a:spLocks noGrp="1"/>
          </p:cNvSpPr>
          <p:nvPr>
            <p:ph type="subTitle" idx="1"/>
          </p:nvPr>
        </p:nvSpPr>
        <p:spPr/>
        <p:txBody>
          <a:bodyPr/>
          <a:lstStyle/>
          <a:p>
            <a:r>
              <a:rPr lang="en-US" dirty="0"/>
              <a:t>Comparison of Santos Ltd. and Prudential Plc.</a:t>
            </a:r>
          </a:p>
        </p:txBody>
      </p:sp>
    </p:spTree>
    <p:extLst>
      <p:ext uri="{BB962C8B-B14F-4D97-AF65-F5344CB8AC3E}">
        <p14:creationId xmlns:p14="http://schemas.microsoft.com/office/powerpoint/2010/main" val="3780310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59662-E4E6-40EC-8A23-F442DDB79E21}"/>
              </a:ext>
            </a:extLst>
          </p:cNvPr>
          <p:cNvSpPr>
            <a:spLocks noGrp="1"/>
          </p:cNvSpPr>
          <p:nvPr>
            <p:ph type="title"/>
          </p:nvPr>
        </p:nvSpPr>
        <p:spPr/>
        <p:txBody>
          <a:bodyPr>
            <a:normAutofit/>
          </a:bodyPr>
          <a:lstStyle/>
          <a:p>
            <a:pPr algn="ctr"/>
            <a:r>
              <a:rPr lang="en-US" sz="2400" dirty="0"/>
              <a:t>DOWNSIDE RISK MEASURES: LOWER PARTIAL STANDARD DEVIATION</a:t>
            </a:r>
          </a:p>
        </p:txBody>
      </p:sp>
      <p:sp>
        <p:nvSpPr>
          <p:cNvPr id="3" name="Content Placeholder 2">
            <a:extLst>
              <a:ext uri="{FF2B5EF4-FFF2-40B4-BE49-F238E27FC236}">
                <a16:creationId xmlns:a16="http://schemas.microsoft.com/office/drawing/2014/main" id="{46DA831C-2A7E-446F-8C63-3D39A7C467D2}"/>
              </a:ext>
            </a:extLst>
          </p:cNvPr>
          <p:cNvSpPr>
            <a:spLocks noGrp="1"/>
          </p:cNvSpPr>
          <p:nvPr>
            <p:ph idx="1"/>
          </p:nvPr>
        </p:nvSpPr>
        <p:spPr>
          <a:xfrm>
            <a:off x="581192" y="2180496"/>
            <a:ext cx="11029615" cy="4135244"/>
          </a:xfrm>
        </p:spPr>
        <p:txBody>
          <a:bodyPr>
            <a:normAutofit fontScale="92500" lnSpcReduction="10000"/>
          </a:bodyPr>
          <a:lstStyle/>
          <a:p>
            <a:r>
              <a:rPr lang="en-US" dirty="0"/>
              <a:t>Investors are more concerned about the downside volatility than the total volatility of the stock (Bodie et al., 2018)</a:t>
            </a:r>
          </a:p>
          <a:p>
            <a:pPr lvl="1"/>
            <a:r>
              <a:rPr lang="en-US" dirty="0"/>
              <a:t>The conventional standard deviation statistic gives both the upside and downside volatility of a stock</a:t>
            </a:r>
          </a:p>
          <a:p>
            <a:pPr lvl="1"/>
            <a:r>
              <a:rPr lang="en-US" dirty="0"/>
              <a:t>Stocks with higher upside volatility than downside volatility are, therefore, penalized when compared to stocks with moderate upside and downside volatility</a:t>
            </a:r>
          </a:p>
          <a:p>
            <a:pPr lvl="1"/>
            <a:r>
              <a:rPr lang="en-US" dirty="0"/>
              <a:t>Additionally, return distributions are usually asymmetric with unequal observations above and below the mean. Separating the positive returns from the negative returns provides for a more reliable measure of volatility (Bodie et al., 2018)</a:t>
            </a:r>
          </a:p>
          <a:p>
            <a:r>
              <a:rPr lang="en-US" dirty="0"/>
              <a:t>Lower partial standard deviation (LPSD) resolves these shortcomings of standard deviation.</a:t>
            </a:r>
          </a:p>
          <a:p>
            <a:r>
              <a:rPr lang="en-US" dirty="0"/>
              <a:t> Bodie et al. (2018) define the LPSD as the standard deviation conditional on a negative excess return using the risk-free rate as the </a:t>
            </a:r>
            <a:r>
              <a:rPr lang="en-US" dirty="0" err="1"/>
              <a:t>centre</a:t>
            </a:r>
            <a:r>
              <a:rPr lang="en-US" dirty="0"/>
              <a:t> </a:t>
            </a:r>
          </a:p>
          <a:p>
            <a:r>
              <a:rPr lang="en-US" dirty="0"/>
              <a:t>The steps in LPSD calculation are:</a:t>
            </a:r>
          </a:p>
          <a:p>
            <a:pPr lvl="1"/>
            <a:r>
              <a:rPr lang="en-US" dirty="0"/>
              <a:t>Determining the excess daily returns above or below the risk-free rate</a:t>
            </a:r>
          </a:p>
          <a:p>
            <a:pPr lvl="1"/>
            <a:r>
              <a:rPr lang="en-US" dirty="0"/>
              <a:t>Obtaining the negative excess returns </a:t>
            </a:r>
          </a:p>
          <a:p>
            <a:pPr lvl="1"/>
            <a:r>
              <a:rPr lang="en-US" dirty="0"/>
              <a:t>Calculating the sample standard deviation as usual using only the negative excess returns</a:t>
            </a:r>
          </a:p>
          <a:p>
            <a:pPr lvl="1"/>
            <a:endParaRPr lang="en-US" dirty="0"/>
          </a:p>
        </p:txBody>
      </p:sp>
    </p:spTree>
    <p:extLst>
      <p:ext uri="{BB962C8B-B14F-4D97-AF65-F5344CB8AC3E}">
        <p14:creationId xmlns:p14="http://schemas.microsoft.com/office/powerpoint/2010/main" val="3853439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32F39-4CEE-4984-988F-7FC695C9EF22}"/>
              </a:ext>
            </a:extLst>
          </p:cNvPr>
          <p:cNvSpPr>
            <a:spLocks noGrp="1"/>
          </p:cNvSpPr>
          <p:nvPr>
            <p:ph type="title"/>
          </p:nvPr>
        </p:nvSpPr>
        <p:spPr/>
        <p:txBody>
          <a:bodyPr/>
          <a:lstStyle/>
          <a:p>
            <a:pPr algn="ctr"/>
            <a:r>
              <a:rPr lang="en-US" dirty="0"/>
              <a:t>DOWNSIDE RISK MEASURES: EXPECTED SHORTFALL</a:t>
            </a:r>
          </a:p>
        </p:txBody>
      </p:sp>
      <p:sp>
        <p:nvSpPr>
          <p:cNvPr id="3" name="Content Placeholder 2">
            <a:extLst>
              <a:ext uri="{FF2B5EF4-FFF2-40B4-BE49-F238E27FC236}">
                <a16:creationId xmlns:a16="http://schemas.microsoft.com/office/drawing/2014/main" id="{639DD764-D704-4ACA-8CE7-6B303F8452E3}"/>
              </a:ext>
            </a:extLst>
          </p:cNvPr>
          <p:cNvSpPr>
            <a:spLocks noGrp="1"/>
          </p:cNvSpPr>
          <p:nvPr>
            <p:ph idx="1"/>
          </p:nvPr>
        </p:nvSpPr>
        <p:spPr/>
        <p:txBody>
          <a:bodyPr>
            <a:normAutofit fontScale="85000" lnSpcReduction="10000"/>
          </a:bodyPr>
          <a:lstStyle/>
          <a:p>
            <a:r>
              <a:rPr lang="en-US" dirty="0"/>
              <a:t>Expected shortfall (ES) is closely linked to another downside risk measure, Value at Risk (VaR) and the understanding of ES is based on the understanding of VaR</a:t>
            </a:r>
          </a:p>
          <a:p>
            <a:r>
              <a:rPr lang="en-US" dirty="0"/>
              <a:t>Value at Risk is the loss amount that separates the upper loss quantile from the less extreme losses</a:t>
            </a:r>
          </a:p>
          <a:p>
            <a:pPr lvl="1"/>
            <a:r>
              <a:rPr lang="en-US" dirty="0"/>
              <a:t>To determine VaR, we must define a quantile with 95% being the most commonly used quantile (Bodie et al., 2018). </a:t>
            </a:r>
          </a:p>
          <a:p>
            <a:pPr lvl="1"/>
            <a:r>
              <a:rPr lang="en-US" dirty="0"/>
              <a:t>95% VaR gives the loss amount that separates the lower 95% of losses and gains from the upper 5% of losses</a:t>
            </a:r>
          </a:p>
          <a:p>
            <a:pPr lvl="1"/>
            <a:r>
              <a:rPr lang="en-US" dirty="0"/>
              <a:t>Thus, the 95% VaR is the loss amount that we are 95% confident will not be exceeded or the loss amount that will be exceeded 5% of the time</a:t>
            </a:r>
          </a:p>
          <a:p>
            <a:r>
              <a:rPr lang="en-US" dirty="0"/>
              <a:t>ES is considered a more coherent measure of downside risk than VaR as it gives the actual expected loss if a loss more extreme than the VaR occurs (Bodie et al., 2018)</a:t>
            </a:r>
          </a:p>
          <a:p>
            <a:pPr lvl="1"/>
            <a:r>
              <a:rPr lang="en-US" dirty="0"/>
              <a:t>As with Var, we must define a quantile for the ES. A 95% ES is the expected shortfall if a loss greater than the 95% VaR occurs</a:t>
            </a:r>
          </a:p>
          <a:p>
            <a:pPr lvl="1"/>
            <a:r>
              <a:rPr lang="en-US" dirty="0"/>
              <a:t>ES tells investors how much losses to expect if an extreme loss event occurs</a:t>
            </a:r>
          </a:p>
          <a:p>
            <a:pPr lvl="1"/>
            <a:r>
              <a:rPr lang="en-US" dirty="0"/>
              <a:t>A 99% ES will be larger than a 95% ES but is less likely to occur. </a:t>
            </a:r>
          </a:p>
          <a:p>
            <a:pPr lvl="1"/>
            <a:r>
              <a:rPr lang="en-US" dirty="0"/>
              <a:t>Investors who seek to hedge from extreme losses will benefit from the ES measure</a:t>
            </a:r>
          </a:p>
          <a:p>
            <a:pPr lvl="1"/>
            <a:endParaRPr lang="en-US" dirty="0"/>
          </a:p>
        </p:txBody>
      </p:sp>
    </p:spTree>
    <p:extLst>
      <p:ext uri="{BB962C8B-B14F-4D97-AF65-F5344CB8AC3E}">
        <p14:creationId xmlns:p14="http://schemas.microsoft.com/office/powerpoint/2010/main" val="1235983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0E676-E14A-4D34-81B9-12A3ABE6F4B6}"/>
              </a:ext>
            </a:extLst>
          </p:cNvPr>
          <p:cNvSpPr>
            <a:spLocks noGrp="1"/>
          </p:cNvSpPr>
          <p:nvPr>
            <p:ph type="title"/>
          </p:nvPr>
        </p:nvSpPr>
        <p:spPr/>
        <p:txBody>
          <a:bodyPr/>
          <a:lstStyle/>
          <a:p>
            <a:pPr algn="ctr"/>
            <a:r>
              <a:rPr lang="en-US" dirty="0"/>
              <a:t>MEAN RETURNS: ARITHMETIC</a:t>
            </a:r>
          </a:p>
        </p:txBody>
      </p:sp>
      <p:sp>
        <p:nvSpPr>
          <p:cNvPr id="4" name="Content Placeholder 3">
            <a:extLst>
              <a:ext uri="{FF2B5EF4-FFF2-40B4-BE49-F238E27FC236}">
                <a16:creationId xmlns:a16="http://schemas.microsoft.com/office/drawing/2014/main" id="{C31A63F3-859F-4B60-8C90-A3D54FCBFDBA}"/>
              </a:ext>
            </a:extLst>
          </p:cNvPr>
          <p:cNvSpPr>
            <a:spLocks noGrp="1"/>
          </p:cNvSpPr>
          <p:nvPr>
            <p:ph idx="1"/>
          </p:nvPr>
        </p:nvSpPr>
        <p:spPr>
          <a:xfrm>
            <a:off x="581192" y="2180496"/>
            <a:ext cx="11029615" cy="3975348"/>
          </a:xfrm>
        </p:spPr>
        <p:txBody>
          <a:bodyPr>
            <a:normAutofit fontScale="92500" lnSpcReduction="20000"/>
          </a:bodyPr>
          <a:lstStyle/>
          <a:p>
            <a:r>
              <a:rPr lang="en-US" dirty="0"/>
              <a:t>Santos and Prudential’s average returns for the period between 31 May 2021 and 2 February 2022 were calculated using the arithmetic average</a:t>
            </a:r>
          </a:p>
          <a:p>
            <a:r>
              <a:rPr lang="en-US" dirty="0"/>
              <a:t>Average daily returns were:</a:t>
            </a:r>
          </a:p>
          <a:p>
            <a:pPr lvl="1"/>
            <a:r>
              <a:rPr lang="en-US" dirty="0"/>
              <a:t>Prudential: -0.11%</a:t>
            </a:r>
          </a:p>
          <a:p>
            <a:pPr lvl="1"/>
            <a:r>
              <a:rPr lang="en-US" dirty="0"/>
              <a:t>Santos: 0.07%</a:t>
            </a:r>
          </a:p>
          <a:p>
            <a:r>
              <a:rPr lang="en-US" dirty="0"/>
              <a:t>On an average day, an investor holding Prudential’s stock had a loss of 0.11% while an investor holding Santos stock had a loss of 0.07%</a:t>
            </a:r>
          </a:p>
          <a:p>
            <a:r>
              <a:rPr lang="en-US" dirty="0"/>
              <a:t>In comparison, the average daily market (FTSE100) returns were 0.04%</a:t>
            </a:r>
          </a:p>
          <a:p>
            <a:r>
              <a:rPr lang="en-US" dirty="0"/>
              <a:t>Santos outperformed the market in this period while Prudential underperformed the market</a:t>
            </a:r>
          </a:p>
          <a:p>
            <a:r>
              <a:rPr lang="en-US" dirty="0"/>
              <a:t>Extremely high (low) returns occurring during the investment period could overestimate (underestimate) the daily return to investors</a:t>
            </a:r>
          </a:p>
          <a:p>
            <a:pPr lvl="1"/>
            <a:r>
              <a:rPr lang="en-US" dirty="0"/>
              <a:t>Extreme losses are especially likely in periods of economic uncertainty such as following the announcement of the delta variant when investors sell their holdings out of panic</a:t>
            </a:r>
          </a:p>
        </p:txBody>
      </p:sp>
    </p:spTree>
    <p:extLst>
      <p:ext uri="{BB962C8B-B14F-4D97-AF65-F5344CB8AC3E}">
        <p14:creationId xmlns:p14="http://schemas.microsoft.com/office/powerpoint/2010/main" val="3843658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22ABFF-800F-475D-B1EE-FBD0ACFB3AFB}"/>
              </a:ext>
            </a:extLst>
          </p:cNvPr>
          <p:cNvSpPr>
            <a:spLocks noGrp="1"/>
          </p:cNvSpPr>
          <p:nvPr>
            <p:ph type="title"/>
          </p:nvPr>
        </p:nvSpPr>
        <p:spPr/>
        <p:txBody>
          <a:bodyPr/>
          <a:lstStyle/>
          <a:p>
            <a:pPr algn="ctr"/>
            <a:r>
              <a:rPr lang="en-US" dirty="0"/>
              <a:t>MEAN RETURNS: GEOMETRIC</a:t>
            </a:r>
          </a:p>
        </p:txBody>
      </p:sp>
      <p:sp>
        <p:nvSpPr>
          <p:cNvPr id="2" name="Content Placeholder 1">
            <a:extLst>
              <a:ext uri="{FF2B5EF4-FFF2-40B4-BE49-F238E27FC236}">
                <a16:creationId xmlns:a16="http://schemas.microsoft.com/office/drawing/2014/main" id="{4A3BD1DE-6B5E-480F-BBD4-236EB9D0D3C3}"/>
              </a:ext>
            </a:extLst>
          </p:cNvPr>
          <p:cNvSpPr>
            <a:spLocks noGrp="1"/>
          </p:cNvSpPr>
          <p:nvPr>
            <p:ph idx="1"/>
          </p:nvPr>
        </p:nvSpPr>
        <p:spPr>
          <a:xfrm>
            <a:off x="581192" y="2180496"/>
            <a:ext cx="11029615" cy="4113978"/>
          </a:xfrm>
        </p:spPr>
        <p:txBody>
          <a:bodyPr>
            <a:normAutofit/>
          </a:bodyPr>
          <a:lstStyle/>
          <a:p>
            <a:r>
              <a:rPr lang="en-US" dirty="0"/>
              <a:t>Geometric average returns take in the effect of daily compounding and are sometimes referred to as compound daily returns (Brealey, Myers &amp; Allen, 2020)</a:t>
            </a:r>
          </a:p>
          <a:p>
            <a:r>
              <a:rPr lang="en-US" dirty="0"/>
              <a:t>Geometric average return would be higher than the arithmetic average if all daily returns were positive as the returns earned in previous periods are assumed to be reinvested to yield the return in the next period</a:t>
            </a:r>
          </a:p>
          <a:p>
            <a:r>
              <a:rPr lang="en-US" dirty="0"/>
              <a:t>Geometric average returns for the two companies were:</a:t>
            </a:r>
          </a:p>
          <a:p>
            <a:pPr lvl="1"/>
            <a:r>
              <a:rPr lang="en-US" dirty="0"/>
              <a:t>Prudential: -0.13%</a:t>
            </a:r>
          </a:p>
          <a:p>
            <a:pPr lvl="1"/>
            <a:r>
              <a:rPr lang="en-US" dirty="0"/>
              <a:t>Santos: 0.05%</a:t>
            </a:r>
          </a:p>
          <a:p>
            <a:r>
              <a:rPr lang="en-US" dirty="0"/>
              <a:t>The presence of negative returns in both assets sets of returns resulted in a lower geometric average for each</a:t>
            </a:r>
          </a:p>
          <a:p>
            <a:r>
              <a:rPr lang="en-US" dirty="0"/>
              <a:t>Santos’ geometric average returns were 0.18% higher than Prudential’s, as was the case with arithmetic returns</a:t>
            </a:r>
          </a:p>
          <a:p>
            <a:r>
              <a:rPr lang="en-US" dirty="0"/>
              <a:t>The geometric market returns were 0.03%; Santos outperformed the market in terms of geometric returns while Prudential underperformed the market </a:t>
            </a:r>
          </a:p>
          <a:p>
            <a:endParaRPr lang="en-US" dirty="0"/>
          </a:p>
        </p:txBody>
      </p:sp>
    </p:spTree>
    <p:extLst>
      <p:ext uri="{BB962C8B-B14F-4D97-AF65-F5344CB8AC3E}">
        <p14:creationId xmlns:p14="http://schemas.microsoft.com/office/powerpoint/2010/main" val="3693415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848DD-6A1A-473E-AE0E-3CCC946E19D4}"/>
              </a:ext>
            </a:extLst>
          </p:cNvPr>
          <p:cNvSpPr>
            <a:spLocks noGrp="1"/>
          </p:cNvSpPr>
          <p:nvPr>
            <p:ph type="title"/>
          </p:nvPr>
        </p:nvSpPr>
        <p:spPr/>
        <p:txBody>
          <a:bodyPr/>
          <a:lstStyle/>
          <a:p>
            <a:pPr algn="ctr"/>
            <a:r>
              <a:rPr lang="en-US" dirty="0"/>
              <a:t>HOLDING PERIOD RETURN</a:t>
            </a:r>
          </a:p>
        </p:txBody>
      </p:sp>
      <p:sp>
        <p:nvSpPr>
          <p:cNvPr id="3" name="Content Placeholder 2">
            <a:extLst>
              <a:ext uri="{FF2B5EF4-FFF2-40B4-BE49-F238E27FC236}">
                <a16:creationId xmlns:a16="http://schemas.microsoft.com/office/drawing/2014/main" id="{9C34B0F9-0F75-4D2D-9BFD-8F012CA77A92}"/>
              </a:ext>
            </a:extLst>
          </p:cNvPr>
          <p:cNvSpPr>
            <a:spLocks noGrp="1"/>
          </p:cNvSpPr>
          <p:nvPr>
            <p:ph idx="1"/>
          </p:nvPr>
        </p:nvSpPr>
        <p:spPr>
          <a:xfrm>
            <a:off x="581192" y="2180496"/>
            <a:ext cx="11029615" cy="3975348"/>
          </a:xfrm>
        </p:spPr>
        <p:txBody>
          <a:bodyPr>
            <a:normAutofit fontScale="77500" lnSpcReduction="20000"/>
          </a:bodyPr>
          <a:lstStyle/>
          <a:p>
            <a:r>
              <a:rPr lang="en-US" dirty="0"/>
              <a:t>The holding period return (HPR) is calculated as the product of the daily returns. </a:t>
            </a:r>
          </a:p>
          <a:p>
            <a:r>
              <a:rPr lang="en-US" dirty="0"/>
              <a:t>HPR is not expressed in a standardized unit of time, e.g., daily, monthly, or annually; rather, it represents the returns during the investment period when taking the effect of compounding into account</a:t>
            </a:r>
          </a:p>
          <a:p>
            <a:r>
              <a:rPr lang="en-US" dirty="0"/>
              <a:t>Holding period returns were:</a:t>
            </a:r>
          </a:p>
          <a:p>
            <a:pPr lvl="1"/>
            <a:r>
              <a:rPr lang="en-US" dirty="0"/>
              <a:t>Prudential: -21.68%</a:t>
            </a:r>
          </a:p>
          <a:p>
            <a:pPr lvl="1"/>
            <a:r>
              <a:rPr lang="en-US" dirty="0"/>
              <a:t>Santos: 10.49%</a:t>
            </a:r>
          </a:p>
          <a:p>
            <a:r>
              <a:rPr lang="en-US" dirty="0"/>
              <a:t>Assuming that the earnings (losses) in preceding periods were reinvested (replenished) at the subsequent rate of return, an investor in Santos would have realized a return of 10.49% on their initial investment amount while an investor in Prudential would have realized a loss of 21.68% on their initial investment amount for the period between 31 May 2021 and 2 February 2022.</a:t>
            </a:r>
          </a:p>
          <a:p>
            <a:r>
              <a:rPr lang="en-US" dirty="0"/>
              <a:t>The adopted calculation of HPR ignores income from dividends realized during the period. </a:t>
            </a:r>
          </a:p>
          <a:p>
            <a:r>
              <a:rPr lang="en-US" dirty="0"/>
              <a:t>Using the current AUD to pound exchange rate of £0.58/$, dividends per share (DPS) during the holding period were</a:t>
            </a:r>
          </a:p>
          <a:p>
            <a:pPr lvl="1"/>
            <a:r>
              <a:rPr lang="en-US" dirty="0"/>
              <a:t>Prudential: $0.067</a:t>
            </a:r>
          </a:p>
          <a:p>
            <a:pPr lvl="1"/>
            <a:r>
              <a:rPr lang="en-US" dirty="0"/>
              <a:t>Santos: $0.195 </a:t>
            </a:r>
          </a:p>
          <a:p>
            <a:r>
              <a:rPr lang="en-US" dirty="0"/>
              <a:t>Santos’s DPS were $0.12 higher than Prudential’s; thus, factoring in the income during the holding period would result in an even wider difference between the two companies’ holding period returns</a:t>
            </a:r>
          </a:p>
          <a:p>
            <a:pPr marL="0" indent="0">
              <a:buNone/>
            </a:pPr>
            <a:endParaRPr lang="en-US" dirty="0"/>
          </a:p>
        </p:txBody>
      </p:sp>
    </p:spTree>
    <p:extLst>
      <p:ext uri="{BB962C8B-B14F-4D97-AF65-F5344CB8AC3E}">
        <p14:creationId xmlns:p14="http://schemas.microsoft.com/office/powerpoint/2010/main" val="8664260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DA7DC-BA59-4153-A93C-CE12DD8C3A4D}"/>
              </a:ext>
            </a:extLst>
          </p:cNvPr>
          <p:cNvSpPr>
            <a:spLocks noGrp="1"/>
          </p:cNvSpPr>
          <p:nvPr>
            <p:ph type="title"/>
          </p:nvPr>
        </p:nvSpPr>
        <p:spPr/>
        <p:txBody>
          <a:bodyPr/>
          <a:lstStyle/>
          <a:p>
            <a:pPr algn="ctr"/>
            <a:r>
              <a:rPr lang="en-US" dirty="0"/>
              <a:t>RISK MEASURES: STANDARD DEVIATION</a:t>
            </a:r>
          </a:p>
        </p:txBody>
      </p:sp>
      <p:sp>
        <p:nvSpPr>
          <p:cNvPr id="3" name="Content Placeholder 2">
            <a:extLst>
              <a:ext uri="{FF2B5EF4-FFF2-40B4-BE49-F238E27FC236}">
                <a16:creationId xmlns:a16="http://schemas.microsoft.com/office/drawing/2014/main" id="{37D7C954-62D9-4779-A66A-A499079E9736}"/>
              </a:ext>
            </a:extLst>
          </p:cNvPr>
          <p:cNvSpPr>
            <a:spLocks noGrp="1"/>
          </p:cNvSpPr>
          <p:nvPr>
            <p:ph idx="1"/>
          </p:nvPr>
        </p:nvSpPr>
        <p:spPr/>
        <p:txBody>
          <a:bodyPr>
            <a:normAutofit fontScale="92500" lnSpcReduction="10000"/>
          </a:bodyPr>
          <a:lstStyle/>
          <a:p>
            <a:r>
              <a:rPr lang="en-US" dirty="0"/>
              <a:t>Standard deviation measures the volatility in returns around the mean return and is a measure of the total risk from investing in a company</a:t>
            </a:r>
          </a:p>
          <a:p>
            <a:r>
              <a:rPr lang="en-US" dirty="0"/>
              <a:t>Since the variation in returns around the expected return arises both for market-related and company and industry specific reasons, standard deviation encompasses both systematic and unsystematic risk (Brealey et al., 2020)</a:t>
            </a:r>
          </a:p>
          <a:p>
            <a:r>
              <a:rPr lang="en-US" dirty="0"/>
              <a:t>The riskiness of the two investments as given by the standard deviation is:</a:t>
            </a:r>
          </a:p>
          <a:p>
            <a:pPr lvl="1"/>
            <a:r>
              <a:rPr lang="en-US" dirty="0"/>
              <a:t>Prudential: 1.94%</a:t>
            </a:r>
          </a:p>
          <a:p>
            <a:pPr lvl="1"/>
            <a:r>
              <a:rPr lang="en-US" dirty="0"/>
              <a:t>Santos: 1.99%</a:t>
            </a:r>
          </a:p>
          <a:p>
            <a:r>
              <a:rPr lang="en-US" dirty="0"/>
              <a:t>Santos is a riskier investment compared to Prudential, which is line with our expectations given its higher returns</a:t>
            </a:r>
          </a:p>
          <a:p>
            <a:r>
              <a:rPr lang="en-US" dirty="0"/>
              <a:t>However, the difference between the two companies risk measures is small while the difference between company returns are high</a:t>
            </a:r>
          </a:p>
          <a:p>
            <a:r>
              <a:rPr lang="en-US" dirty="0"/>
              <a:t>Both assets experienced considerably higher volatility than a holding in the FTSE100 whose standard deviation is 0.87%</a:t>
            </a:r>
          </a:p>
        </p:txBody>
      </p:sp>
    </p:spTree>
    <p:extLst>
      <p:ext uri="{BB962C8B-B14F-4D97-AF65-F5344CB8AC3E}">
        <p14:creationId xmlns:p14="http://schemas.microsoft.com/office/powerpoint/2010/main" val="2833467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9D533-BC2E-4E4C-8637-F9611C545A4A}"/>
              </a:ext>
            </a:extLst>
          </p:cNvPr>
          <p:cNvSpPr>
            <a:spLocks noGrp="1"/>
          </p:cNvSpPr>
          <p:nvPr>
            <p:ph type="title"/>
          </p:nvPr>
        </p:nvSpPr>
        <p:spPr/>
        <p:txBody>
          <a:bodyPr/>
          <a:lstStyle/>
          <a:p>
            <a:pPr algn="ctr"/>
            <a:r>
              <a:rPr lang="en-US" dirty="0"/>
              <a:t>RISK MEASURES: BETA</a:t>
            </a:r>
          </a:p>
        </p:txBody>
      </p:sp>
      <p:sp>
        <p:nvSpPr>
          <p:cNvPr id="3" name="Content Placeholder 2">
            <a:extLst>
              <a:ext uri="{FF2B5EF4-FFF2-40B4-BE49-F238E27FC236}">
                <a16:creationId xmlns:a16="http://schemas.microsoft.com/office/drawing/2014/main" id="{49CF8D56-0D53-4CF3-97E7-4128909FF0AC}"/>
              </a:ext>
            </a:extLst>
          </p:cNvPr>
          <p:cNvSpPr>
            <a:spLocks noGrp="1"/>
          </p:cNvSpPr>
          <p:nvPr>
            <p:ph idx="1"/>
          </p:nvPr>
        </p:nvSpPr>
        <p:spPr/>
        <p:txBody>
          <a:bodyPr>
            <a:normAutofit fontScale="92500" lnSpcReduction="20000"/>
          </a:bodyPr>
          <a:lstStyle/>
          <a:p>
            <a:r>
              <a:rPr lang="en-US" dirty="0"/>
              <a:t>While standard deviation gives the total volatility in the asset returns, beta is a measure of systematic risk; i.e., it is restricted to volatility arising from market-wide conditions</a:t>
            </a:r>
          </a:p>
          <a:p>
            <a:r>
              <a:rPr lang="en-US" dirty="0"/>
              <a:t>Beta gives the extent to which an asset’s returns vary with the market returns with a beta of 1 indicating perfect movement of the asset and market returns</a:t>
            </a:r>
          </a:p>
          <a:p>
            <a:r>
              <a:rPr lang="en-US" dirty="0"/>
              <a:t>The asset betas when using the FTSE100 as the market proxy is given as:</a:t>
            </a:r>
          </a:p>
          <a:p>
            <a:pPr lvl="1"/>
            <a:r>
              <a:rPr lang="en-US" dirty="0"/>
              <a:t>Prudential: 1.69</a:t>
            </a:r>
          </a:p>
          <a:p>
            <a:pPr lvl="1"/>
            <a:r>
              <a:rPr lang="en-US" dirty="0"/>
              <a:t>Santos: 0.06</a:t>
            </a:r>
          </a:p>
          <a:p>
            <a:r>
              <a:rPr lang="en-US" dirty="0"/>
              <a:t>Prudential has higher exposure to market-wide risk factors compared to the market portfolio while Santos has lower exposure to market-wide risk factors when compared to the market portfolio</a:t>
            </a:r>
          </a:p>
          <a:p>
            <a:r>
              <a:rPr lang="en-US" dirty="0"/>
              <a:t>A percentage decrease in market returns is associated with a 1.69% decrease in Prudential’s returns and 0.06% decrease in Santos returns</a:t>
            </a:r>
          </a:p>
          <a:p>
            <a:r>
              <a:rPr lang="en-US" dirty="0"/>
              <a:t>Since systematic risk is undiversifiable, it is of greater consequence than unsystematic risk, which can be eliminated by holding a portfolio of well-diversified assets</a:t>
            </a:r>
          </a:p>
        </p:txBody>
      </p:sp>
    </p:spTree>
    <p:extLst>
      <p:ext uri="{BB962C8B-B14F-4D97-AF65-F5344CB8AC3E}">
        <p14:creationId xmlns:p14="http://schemas.microsoft.com/office/powerpoint/2010/main" val="4083893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368A9-DC68-433E-972D-3FE13D5064C2}"/>
              </a:ext>
            </a:extLst>
          </p:cNvPr>
          <p:cNvSpPr>
            <a:spLocks noGrp="1"/>
          </p:cNvSpPr>
          <p:nvPr>
            <p:ph type="title"/>
          </p:nvPr>
        </p:nvSpPr>
        <p:spPr/>
        <p:txBody>
          <a:bodyPr/>
          <a:lstStyle/>
          <a:p>
            <a:pPr algn="ctr"/>
            <a:r>
              <a:rPr lang="en-US" dirty="0"/>
              <a:t>COMPANY SELECTION</a:t>
            </a:r>
          </a:p>
        </p:txBody>
      </p:sp>
      <p:sp>
        <p:nvSpPr>
          <p:cNvPr id="3" name="Content Placeholder 2">
            <a:extLst>
              <a:ext uri="{FF2B5EF4-FFF2-40B4-BE49-F238E27FC236}">
                <a16:creationId xmlns:a16="http://schemas.microsoft.com/office/drawing/2014/main" id="{FC0649F0-8407-499D-AD52-22A93E6F7589}"/>
              </a:ext>
            </a:extLst>
          </p:cNvPr>
          <p:cNvSpPr>
            <a:spLocks noGrp="1"/>
          </p:cNvSpPr>
          <p:nvPr>
            <p:ph idx="1"/>
          </p:nvPr>
        </p:nvSpPr>
        <p:spPr/>
        <p:txBody>
          <a:bodyPr>
            <a:normAutofit fontScale="92500" lnSpcReduction="20000"/>
          </a:bodyPr>
          <a:lstStyle/>
          <a:p>
            <a:r>
              <a:rPr lang="en-US" dirty="0"/>
              <a:t>I would recommend investment in Santos</a:t>
            </a:r>
          </a:p>
          <a:p>
            <a:r>
              <a:rPr lang="en-US" dirty="0"/>
              <a:t>Santos had higher arithmetic mean, geometric mean, and holding period returns than Prudential.</a:t>
            </a:r>
          </a:p>
          <a:p>
            <a:r>
              <a:rPr lang="en-US" dirty="0"/>
              <a:t>Its risk as measured by the standard deviation is higher than Prudential’s risk measure</a:t>
            </a:r>
          </a:p>
          <a:p>
            <a:r>
              <a:rPr lang="en-US" dirty="0"/>
              <a:t>However, the difference in risk measures is only slight and an investor would be taking on a small amount of excess risk but realizing much greater returns from investing in Santos when compared to Prudential</a:t>
            </a:r>
          </a:p>
          <a:p>
            <a:r>
              <a:rPr lang="en-US" dirty="0"/>
              <a:t>Sharpe’s ratio is used to determine the risk-adjusted returns assuming a risk-free rate of zero. Sharpe’s ratio is calculated as the arithmetic average returns less the risk-free returns divided by the asset’s standard deviation(Bodie, Kane &amp; Marcus, 2018)</a:t>
            </a:r>
          </a:p>
          <a:p>
            <a:pPr lvl="1"/>
            <a:r>
              <a:rPr lang="en-US" dirty="0"/>
              <a:t>Prudential: -0.06</a:t>
            </a:r>
          </a:p>
          <a:p>
            <a:pPr lvl="1"/>
            <a:r>
              <a:rPr lang="en-US" dirty="0"/>
              <a:t>Santos: 0.04</a:t>
            </a:r>
          </a:p>
          <a:p>
            <a:r>
              <a:rPr lang="en-US" dirty="0"/>
              <a:t>The higher Sharpe ratio justifies investing in Santos as it provides greater returns for every additional unit of risk undertaken (Bodie et al., 2018)</a:t>
            </a:r>
          </a:p>
          <a:p>
            <a:r>
              <a:rPr lang="en-US" dirty="0"/>
              <a:t>Further, Santos has less exposure to systematic risk than Prudential.</a:t>
            </a:r>
          </a:p>
        </p:txBody>
      </p:sp>
    </p:spTree>
    <p:extLst>
      <p:ext uri="{BB962C8B-B14F-4D97-AF65-F5344CB8AC3E}">
        <p14:creationId xmlns:p14="http://schemas.microsoft.com/office/powerpoint/2010/main" val="19310543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55578-2709-4081-A4AD-E85CF28676D1}"/>
              </a:ext>
            </a:extLst>
          </p:cNvPr>
          <p:cNvSpPr>
            <a:spLocks noGrp="1"/>
          </p:cNvSpPr>
          <p:nvPr>
            <p:ph type="title"/>
          </p:nvPr>
        </p:nvSpPr>
        <p:spPr/>
        <p:txBody>
          <a:bodyPr/>
          <a:lstStyle/>
          <a:p>
            <a:pPr algn="ctr"/>
            <a:r>
              <a:rPr lang="en-US" dirty="0"/>
              <a:t>EFFECT OF COVID-19: Prudential PLC</a:t>
            </a:r>
          </a:p>
        </p:txBody>
      </p:sp>
      <p:sp>
        <p:nvSpPr>
          <p:cNvPr id="3" name="Content Placeholder 2">
            <a:extLst>
              <a:ext uri="{FF2B5EF4-FFF2-40B4-BE49-F238E27FC236}">
                <a16:creationId xmlns:a16="http://schemas.microsoft.com/office/drawing/2014/main" id="{715233BD-B697-4EE5-9E72-F96064984352}"/>
              </a:ext>
            </a:extLst>
          </p:cNvPr>
          <p:cNvSpPr>
            <a:spLocks noGrp="1"/>
          </p:cNvSpPr>
          <p:nvPr>
            <p:ph idx="1"/>
          </p:nvPr>
        </p:nvSpPr>
        <p:spPr/>
        <p:txBody>
          <a:bodyPr>
            <a:normAutofit lnSpcReduction="10000"/>
          </a:bodyPr>
          <a:lstStyle/>
          <a:p>
            <a:r>
              <a:rPr lang="en-US" dirty="0"/>
              <a:t>Prudential Plc. is an English insurance company that sells insurance products in Europe, Asia, and Africa (Prudential, 2021)</a:t>
            </a:r>
          </a:p>
          <a:p>
            <a:r>
              <a:rPr lang="en-US" dirty="0"/>
              <a:t>The insurance industry was badly hit by the COVID pandemic as the number of health, business-interruption, and travel-related claims increased (Mukhopadhyay, 2021)</a:t>
            </a:r>
          </a:p>
          <a:p>
            <a:r>
              <a:rPr lang="en-US" dirty="0"/>
              <a:t>Furthermore, the sector experienced a decline in revenues due to reduced business activity and movement and personal contact restrictions that affected face-to-face sales (Prudential, 2021)</a:t>
            </a:r>
          </a:p>
          <a:p>
            <a:r>
              <a:rPr lang="en-US" dirty="0"/>
              <a:t>The combined effect of the surge in reimbursement expenses and decline in revenues on profits was high </a:t>
            </a:r>
          </a:p>
          <a:p>
            <a:r>
              <a:rPr lang="en-US" dirty="0"/>
              <a:t>The decrease in interest rates from economic recovery policies and increase in credit default risk has had a negative effect on the prices of insurance stock</a:t>
            </a:r>
          </a:p>
          <a:p>
            <a:pPr lvl="1"/>
            <a:r>
              <a:rPr lang="en-US" dirty="0"/>
              <a:t>Consumers expect a delay in the recovery of Prudential and other insurance companies; thus, the relative decline in stock prices (Mukhopadhyay, 2021)</a:t>
            </a:r>
          </a:p>
        </p:txBody>
      </p:sp>
    </p:spTree>
    <p:extLst>
      <p:ext uri="{BB962C8B-B14F-4D97-AF65-F5344CB8AC3E}">
        <p14:creationId xmlns:p14="http://schemas.microsoft.com/office/powerpoint/2010/main" val="3752669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74F51-C49E-4671-8F01-DF9629B0B7EF}"/>
              </a:ext>
            </a:extLst>
          </p:cNvPr>
          <p:cNvSpPr>
            <a:spLocks noGrp="1"/>
          </p:cNvSpPr>
          <p:nvPr>
            <p:ph type="title"/>
          </p:nvPr>
        </p:nvSpPr>
        <p:spPr/>
        <p:txBody>
          <a:bodyPr/>
          <a:lstStyle/>
          <a:p>
            <a:pPr algn="ctr"/>
            <a:r>
              <a:rPr lang="en-US" dirty="0"/>
              <a:t>EFFECT OF COVID-19: SANTOS</a:t>
            </a:r>
          </a:p>
        </p:txBody>
      </p:sp>
      <p:sp>
        <p:nvSpPr>
          <p:cNvPr id="3" name="Content Placeholder 2">
            <a:extLst>
              <a:ext uri="{FF2B5EF4-FFF2-40B4-BE49-F238E27FC236}">
                <a16:creationId xmlns:a16="http://schemas.microsoft.com/office/drawing/2014/main" id="{32CA1E0C-DDC2-4E68-97E3-FF00DDD692C2}"/>
              </a:ext>
            </a:extLst>
          </p:cNvPr>
          <p:cNvSpPr>
            <a:spLocks noGrp="1"/>
          </p:cNvSpPr>
          <p:nvPr>
            <p:ph idx="1"/>
          </p:nvPr>
        </p:nvSpPr>
        <p:spPr/>
        <p:txBody>
          <a:bodyPr>
            <a:normAutofit lnSpcReduction="10000"/>
          </a:bodyPr>
          <a:lstStyle/>
          <a:p>
            <a:r>
              <a:rPr lang="en-US" dirty="0"/>
              <a:t>Santos is an Australian oil and gas producer with operations in Australia, North America, Papua New Guinea, and Timor-Leste (Santos, 2021) </a:t>
            </a:r>
          </a:p>
          <a:p>
            <a:r>
              <a:rPr lang="en-US" dirty="0"/>
              <a:t>Energy companies are relatively protected from market-wide conditions such as COVID-19 as oil, gas, and other energy products are necessary goods both to consumers and companies that utilize energy in their manufacturing</a:t>
            </a:r>
          </a:p>
          <a:p>
            <a:pPr lvl="1"/>
            <a:r>
              <a:rPr lang="en-US" dirty="0"/>
              <a:t>While consumers can let their insurance policies lapse as their disposable incomes decrease, they must still purchase gas to commute to their workplaces</a:t>
            </a:r>
          </a:p>
          <a:p>
            <a:r>
              <a:rPr lang="en-US" dirty="0"/>
              <a:t>In the early period of the pandemic, Santos experienced a decline in revenues as the demand for its products decreased due to the restrictions on movement and reduction in manufacturing activity due to factory shutdowns</a:t>
            </a:r>
          </a:p>
          <a:p>
            <a:r>
              <a:rPr lang="en-US" dirty="0"/>
              <a:t>However, with the lift of movement restrictions, the energy industry recovered at a quick pace</a:t>
            </a:r>
          </a:p>
          <a:p>
            <a:r>
              <a:rPr lang="en-US" dirty="0"/>
              <a:t>The growth in Santos’ share prices was also speeded up by investors’ expectations for high revenue growth as the economic stimulus put in place to boost recovery took effect.</a:t>
            </a:r>
          </a:p>
        </p:txBody>
      </p:sp>
    </p:spTree>
    <p:extLst>
      <p:ext uri="{BB962C8B-B14F-4D97-AF65-F5344CB8AC3E}">
        <p14:creationId xmlns:p14="http://schemas.microsoft.com/office/powerpoint/2010/main" val="3941081913"/>
      </p:ext>
    </p:extLst>
  </p:cSld>
  <p:clrMapOvr>
    <a:masterClrMapping/>
  </p:clrMapOvr>
</p:sld>
</file>

<file path=ppt/theme/theme1.xml><?xml version="1.0" encoding="utf-8"?>
<a:theme xmlns:a="http://schemas.openxmlformats.org/drawingml/2006/main" name="Dividend">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aramond">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Dividend</Template>
  <TotalTime>296</TotalTime>
  <Words>3841</Words>
  <Application>Microsoft Office PowerPoint</Application>
  <PresentationFormat>Widescreen</PresentationFormat>
  <Paragraphs>118</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Garamond</vt:lpstr>
      <vt:lpstr>Times New Roman</vt:lpstr>
      <vt:lpstr>Wingdings 2</vt:lpstr>
      <vt:lpstr>Dividend</vt:lpstr>
      <vt:lpstr>RISK AND RETURN</vt:lpstr>
      <vt:lpstr>MEAN RETURNS: ARITHMETIC</vt:lpstr>
      <vt:lpstr>MEAN RETURNS: GEOMETRIC</vt:lpstr>
      <vt:lpstr>HOLDING PERIOD RETURN</vt:lpstr>
      <vt:lpstr>RISK MEASURES: STANDARD DEVIATION</vt:lpstr>
      <vt:lpstr>RISK MEASURES: BETA</vt:lpstr>
      <vt:lpstr>COMPANY SELECTION</vt:lpstr>
      <vt:lpstr>EFFECT OF COVID-19: Prudential PLC</vt:lpstr>
      <vt:lpstr>EFFECT OF COVID-19: SANTOS</vt:lpstr>
      <vt:lpstr>DOWNSIDE RISK MEASURES: LOWER PARTIAL STANDARD DEVIATION</vt:lpstr>
      <vt:lpstr>DOWNSIDE RISK MEASURES: EXPECTED SHORTFALL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lenovo</cp:lastModifiedBy>
  <cp:revision>15</cp:revision>
  <dcterms:created xsi:type="dcterms:W3CDTF">2022-04-04T10:40:08Z</dcterms:created>
  <dcterms:modified xsi:type="dcterms:W3CDTF">2022-04-05T09:19:56Z</dcterms:modified>
</cp:coreProperties>
</file>