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sldIdLst>
    <p:sldId id="336" r:id="rId4"/>
    <p:sldId id="332" r:id="rId5"/>
    <p:sldId id="337" r:id="rId6"/>
    <p:sldId id="320" r:id="rId7"/>
    <p:sldId id="317" r:id="rId8"/>
    <p:sldId id="301" r:id="rId9"/>
    <p:sldId id="33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394" autoAdjust="0"/>
  </p:normalViewPr>
  <p:slideViewPr>
    <p:cSldViewPr snapToGrid="0" showGuides="1">
      <p:cViewPr varScale="1">
        <p:scale>
          <a:sx n="70" d="100"/>
          <a:sy n="70" d="100"/>
        </p:scale>
        <p:origin x="786" y="60"/>
      </p:cViewPr>
      <p:guideLst>
        <p:guide orient="horz" pos="2160"/>
        <p:guide pos="3840"/>
      </p:guideLst>
    </p:cSldViewPr>
  </p:slideViewPr>
  <p:outlineViewPr>
    <p:cViewPr>
      <p:scale>
        <a:sx n="33" d="100"/>
        <a:sy n="33" d="100"/>
      </p:scale>
      <p:origin x="0" y="-18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51B05E9-D362-42FD-ABC1-C07BE8D38D60}"/>
              </a:ext>
            </a:extLst>
          </p:cNvPr>
          <p:cNvSpPr/>
          <p:nvPr userDrawn="1"/>
        </p:nvSpPr>
        <p:spPr>
          <a:xfrm>
            <a:off x="0" y="2048608"/>
            <a:ext cx="12192000" cy="4321362"/>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그림 개체 틀 2">
            <a:extLst>
              <a:ext uri="{FF2B5EF4-FFF2-40B4-BE49-F238E27FC236}">
                <a16:creationId xmlns:a16="http://schemas.microsoft.com/office/drawing/2014/main" id="{80F2E445-163E-4B1F-A239-DC13814FFC44}"/>
              </a:ext>
            </a:extLst>
          </p:cNvPr>
          <p:cNvSpPr>
            <a:spLocks noGrp="1"/>
          </p:cNvSpPr>
          <p:nvPr>
            <p:ph type="pic" sz="quarter" idx="14" hasCustomPrompt="1"/>
          </p:nvPr>
        </p:nvSpPr>
        <p:spPr>
          <a:xfrm>
            <a:off x="7677769" y="1424353"/>
            <a:ext cx="3919283" cy="516108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7F83582-CE09-46A9-BA33-433431B34F1D}"/>
              </a:ext>
            </a:extLst>
          </p:cNvPr>
          <p:cNvGrpSpPr/>
          <p:nvPr userDrawn="1"/>
        </p:nvGrpSpPr>
        <p:grpSpPr>
          <a:xfrm>
            <a:off x="530427" y="2433315"/>
            <a:ext cx="5373985" cy="2952641"/>
            <a:chOff x="-548507" y="477868"/>
            <a:chExt cx="11570449" cy="6357177"/>
          </a:xfrm>
        </p:grpSpPr>
        <p:sp>
          <p:nvSpPr>
            <p:cNvPr id="11" name="Freeform: Shape 10">
              <a:extLst>
                <a:ext uri="{FF2B5EF4-FFF2-40B4-BE49-F238E27FC236}">
                  <a16:creationId xmlns:a16="http://schemas.microsoft.com/office/drawing/2014/main" id="{EF8F49AE-CC30-40F1-8F39-B2AF1FD6C7C9}"/>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DC3F472-9CDB-4CD5-B893-A42C2816E18C}"/>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33BBB0C-24BB-47F4-B62D-F277EF62987C}"/>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A5A8FFC-B951-4241-BE74-98D03C5E8AC9}"/>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C69E1E6D-8345-4CD7-B87E-446A5EC8AA47}"/>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16" name="Group 15">
              <a:extLst>
                <a:ext uri="{FF2B5EF4-FFF2-40B4-BE49-F238E27FC236}">
                  <a16:creationId xmlns:a16="http://schemas.microsoft.com/office/drawing/2014/main" id="{D1A1B449-1213-48BE-A88A-09061B951D24}"/>
                </a:ext>
              </a:extLst>
            </p:cNvPr>
            <p:cNvGrpSpPr/>
            <p:nvPr/>
          </p:nvGrpSpPr>
          <p:grpSpPr>
            <a:xfrm>
              <a:off x="1606" y="6382978"/>
              <a:ext cx="413937" cy="115242"/>
              <a:chOff x="5955" y="6353672"/>
              <a:chExt cx="413937" cy="115242"/>
            </a:xfrm>
          </p:grpSpPr>
          <p:sp>
            <p:nvSpPr>
              <p:cNvPr id="21" name="Rectangle: Rounded Corners 20">
                <a:extLst>
                  <a:ext uri="{FF2B5EF4-FFF2-40B4-BE49-F238E27FC236}">
                    <a16:creationId xmlns:a16="http://schemas.microsoft.com/office/drawing/2014/main" id="{3FCFE97C-66F9-4A5F-8C1D-994956BCA1F7}"/>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17B0A71D-C895-41E3-94E0-8F853FBA3741}"/>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D3B63A6-6209-44A8-9E1D-4572CA485648}"/>
                </a:ext>
              </a:extLst>
            </p:cNvPr>
            <p:cNvGrpSpPr/>
            <p:nvPr/>
          </p:nvGrpSpPr>
          <p:grpSpPr>
            <a:xfrm>
              <a:off x="9855291" y="6381600"/>
              <a:ext cx="885989" cy="115242"/>
              <a:chOff x="5955" y="6353672"/>
              <a:chExt cx="413937" cy="115242"/>
            </a:xfrm>
          </p:grpSpPr>
          <p:sp>
            <p:nvSpPr>
              <p:cNvPr id="19" name="Rectangle: Rounded Corners 18">
                <a:extLst>
                  <a:ext uri="{FF2B5EF4-FFF2-40B4-BE49-F238E27FC236}">
                    <a16:creationId xmlns:a16="http://schemas.microsoft.com/office/drawing/2014/main" id="{2F4F5958-97EF-43C0-B151-86170967B66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028C4149-E8B4-4C30-AC59-38C900DEF9B8}"/>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Freeform: Shape 17">
              <a:extLst>
                <a:ext uri="{FF2B5EF4-FFF2-40B4-BE49-F238E27FC236}">
                  <a16:creationId xmlns:a16="http://schemas.microsoft.com/office/drawing/2014/main" id="{FC207E51-2792-46D0-BBED-0C13978AC464}"/>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8" name="그림 개체 틀 2">
            <a:extLst>
              <a:ext uri="{FF2B5EF4-FFF2-40B4-BE49-F238E27FC236}">
                <a16:creationId xmlns:a16="http://schemas.microsoft.com/office/drawing/2014/main" id="{F7C4B306-2CF4-4EB6-8CBC-23F4D855C74D}"/>
              </a:ext>
            </a:extLst>
          </p:cNvPr>
          <p:cNvSpPr>
            <a:spLocks noGrp="1"/>
          </p:cNvSpPr>
          <p:nvPr>
            <p:ph type="pic" sz="quarter" idx="14" hasCustomPrompt="1"/>
          </p:nvPr>
        </p:nvSpPr>
        <p:spPr>
          <a:xfrm>
            <a:off x="1252438" y="2588876"/>
            <a:ext cx="3946579" cy="238473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Text Placeholder 9">
            <a:extLst>
              <a:ext uri="{FF2B5EF4-FFF2-40B4-BE49-F238E27FC236}">
                <a16:creationId xmlns:a16="http://schemas.microsoft.com/office/drawing/2014/main" id="{6B349E92-4877-461B-84CD-9141B175C0AD}"/>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8" r:id="rId6"/>
    <p:sldLayoutId id="2147483680" r:id="rId7"/>
    <p:sldLayoutId id="2147483682" r:id="rId8"/>
    <p:sldLayoutId id="2147483684" r:id="rId9"/>
    <p:sldLayoutId id="2147483685" r:id="rId10"/>
    <p:sldLayoutId id="2147483686" r:id="rId11"/>
    <p:sldLayoutId id="2147483687" r:id="rId12"/>
    <p:sldLayoutId id="2147483688" r:id="rId13"/>
    <p:sldLayoutId id="2147483671" r:id="rId14"/>
    <p:sldLayoutId id="214748367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2" Type="http://schemas.openxmlformats.org/officeDocument/2006/relationships/hyperlink" Target="https://www.forbes.com/sites/stevebanker/2020/12/21/2021-supply-chain-technology-trends-t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44965B-D326-4C3B-A2C5-339498C5BBBF}"/>
              </a:ext>
            </a:extLst>
          </p:cNvPr>
          <p:cNvSpPr txBox="1"/>
          <p:nvPr/>
        </p:nvSpPr>
        <p:spPr>
          <a:xfrm>
            <a:off x="1920319" y="2028629"/>
            <a:ext cx="8351361" cy="1754326"/>
          </a:xfrm>
          <a:prstGeom prst="rect">
            <a:avLst/>
          </a:prstGeom>
          <a:noFill/>
        </p:spPr>
        <p:txBody>
          <a:bodyPr wrap="square" rtlCol="0" anchor="ctr">
            <a:spAutoFit/>
          </a:bodyPr>
          <a:lstStyle/>
          <a:p>
            <a:pPr algn="ctr"/>
            <a:r>
              <a:rPr lang="en-US" sz="5400" dirty="0">
                <a:solidFill>
                  <a:schemeClr val="bg1"/>
                </a:solidFill>
                <a:latin typeface="+mj-lt"/>
              </a:rPr>
              <a:t>Current Supply Chain Technologies </a:t>
            </a:r>
            <a:endParaRPr lang="ko-KR" altLang="en-US" sz="5400" dirty="0">
              <a:solidFill>
                <a:schemeClr val="bg1"/>
              </a:solidFill>
              <a:latin typeface="+mj-lt"/>
              <a:cs typeface="Arial" pitchFamily="34" charset="0"/>
            </a:endParaRPr>
          </a:p>
        </p:txBody>
      </p:sp>
      <p:pic>
        <p:nvPicPr>
          <p:cNvPr id="3" name="Picture 2">
            <a:extLst>
              <a:ext uri="{FF2B5EF4-FFF2-40B4-BE49-F238E27FC236}">
                <a16:creationId xmlns:a16="http://schemas.microsoft.com/office/drawing/2014/main" id="{BF2B2C82-CA0F-4F76-AC52-6C86DFC3F2BB}"/>
              </a:ext>
            </a:extLst>
          </p:cNvPr>
          <p:cNvPicPr>
            <a:picLocks noChangeAspect="1"/>
          </p:cNvPicPr>
          <p:nvPr/>
        </p:nvPicPr>
        <p:blipFill>
          <a:blip r:embed="rId2"/>
          <a:stretch>
            <a:fillRect/>
          </a:stretch>
        </p:blipFill>
        <p:spPr>
          <a:xfrm>
            <a:off x="2453323" y="4159803"/>
            <a:ext cx="7285351" cy="1841152"/>
          </a:xfrm>
          <a:prstGeom prst="rect">
            <a:avLst/>
          </a:prstGeom>
        </p:spPr>
      </p:pic>
    </p:spTree>
    <p:extLst>
      <p:ext uri="{BB962C8B-B14F-4D97-AF65-F5344CB8AC3E}">
        <p14:creationId xmlns:p14="http://schemas.microsoft.com/office/powerpoint/2010/main" val="3906626298"/>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AD0232-B912-4F3F-AF40-E8C8A05FEFC8}"/>
              </a:ext>
            </a:extLst>
          </p:cNvPr>
          <p:cNvSpPr txBox="1"/>
          <p:nvPr/>
        </p:nvSpPr>
        <p:spPr>
          <a:xfrm>
            <a:off x="963547" y="1781423"/>
            <a:ext cx="2927827" cy="2554545"/>
          </a:xfrm>
          <a:prstGeom prst="rect">
            <a:avLst/>
          </a:prstGeom>
          <a:noFill/>
        </p:spPr>
        <p:txBody>
          <a:bodyPr wrap="square" lIns="108000" rIns="108000" rtlCol="0">
            <a:spAutoFit/>
          </a:bodyPr>
          <a:lstStyle/>
          <a:p>
            <a:pPr marL="285750" indent="-285750">
              <a:buFont typeface="Wingdings" panose="05000000000000000000" pitchFamily="2" charset="2"/>
              <a:buChar char="ü"/>
            </a:pPr>
            <a:r>
              <a:rPr lang="en-US" altLang="ko-KR" sz="2000" dirty="0">
                <a:solidFill>
                  <a:schemeClr val="bg1"/>
                </a:solidFill>
                <a:cs typeface="Arial" pitchFamily="34" charset="0"/>
              </a:rPr>
              <a:t>Supply chain trends in technology are transforming the way business is conducted, and it will continue to evolve well into the future.</a:t>
            </a:r>
          </a:p>
          <a:p>
            <a:r>
              <a:rPr lang="en-US" altLang="ko-KR" sz="2000" dirty="0">
                <a:solidFill>
                  <a:schemeClr val="bg1"/>
                </a:solidFill>
                <a:cs typeface="Arial" pitchFamily="34" charset="0"/>
              </a:rPr>
              <a:t> </a:t>
            </a:r>
          </a:p>
        </p:txBody>
      </p:sp>
      <p:sp>
        <p:nvSpPr>
          <p:cNvPr id="5" name="TextBox 4">
            <a:extLst>
              <a:ext uri="{FF2B5EF4-FFF2-40B4-BE49-F238E27FC236}">
                <a16:creationId xmlns:a16="http://schemas.microsoft.com/office/drawing/2014/main" id="{2CF89DB0-E09D-417C-B988-2C8C2D6EC167}"/>
              </a:ext>
            </a:extLst>
          </p:cNvPr>
          <p:cNvSpPr txBox="1"/>
          <p:nvPr/>
        </p:nvSpPr>
        <p:spPr>
          <a:xfrm>
            <a:off x="5869620" y="1407706"/>
            <a:ext cx="5682775" cy="5016758"/>
          </a:xfrm>
          <a:prstGeom prst="rect">
            <a:avLst/>
          </a:prstGeom>
          <a:noFill/>
        </p:spPr>
        <p:txBody>
          <a:bodyPr wrap="square" lIns="108000" rIns="108000" rtlCol="0">
            <a:spAutoFit/>
          </a:bodyPr>
          <a:lstStyle/>
          <a:p>
            <a:pPr marL="285750" indent="-285750" algn="just">
              <a:buFont typeface="Wingdings" panose="05000000000000000000" pitchFamily="2" charset="2"/>
              <a:buChar char="ü"/>
            </a:pPr>
            <a:r>
              <a:rPr lang="en-US" altLang="ko-KR" sz="2000" dirty="0">
                <a:solidFill>
                  <a:schemeClr val="bg1"/>
                </a:solidFill>
                <a:cs typeface="Arial" pitchFamily="34" charset="0"/>
              </a:rPr>
              <a:t> There are several new technologies and emerging trends in supply chain management: </a:t>
            </a:r>
          </a:p>
          <a:p>
            <a:pPr marL="285750" indent="-285750" algn="just">
              <a:buFont typeface="Wingdings" panose="05000000000000000000" pitchFamily="2" charset="2"/>
              <a:buChar char="ü"/>
            </a:pPr>
            <a:endParaRPr lang="en-US" altLang="ko-KR" sz="2000" dirty="0">
              <a:solidFill>
                <a:schemeClr val="bg1"/>
              </a:solidFill>
              <a:cs typeface="Arial" pitchFamily="34" charset="0"/>
            </a:endParaRPr>
          </a:p>
          <a:p>
            <a:pPr marL="742950" lvl="1" indent="-285750">
              <a:buFont typeface="Wingdings" panose="05000000000000000000" pitchFamily="2" charset="2"/>
              <a:buChar char="ü"/>
            </a:pPr>
            <a:r>
              <a:rPr lang="en-US" altLang="ko-KR" sz="2000" dirty="0">
                <a:solidFill>
                  <a:schemeClr val="bg1"/>
                </a:solidFill>
                <a:ea typeface="FZShuTi" pitchFamily="2" charset="-122"/>
                <a:cs typeface="Arial" pitchFamily="34" charset="0"/>
              </a:rPr>
              <a:t>Hyped Technologies - 5G and Blockchain (Banker, 2020).</a:t>
            </a:r>
          </a:p>
          <a:p>
            <a:pPr marL="742950" lvl="1" indent="-285750">
              <a:buFont typeface="Wingdings" panose="05000000000000000000" pitchFamily="2" charset="2"/>
              <a:buChar char="ü"/>
            </a:pPr>
            <a:endParaRPr lang="en-US" altLang="ko-KR" sz="2000" dirty="0">
              <a:solidFill>
                <a:schemeClr val="bg1"/>
              </a:solidFill>
              <a:ea typeface="FZShuTi" pitchFamily="2" charset="-122"/>
              <a:cs typeface="Arial" pitchFamily="34" charset="0"/>
            </a:endParaRPr>
          </a:p>
          <a:p>
            <a:pPr marL="742950" lvl="1" indent="-285750">
              <a:buFont typeface="Wingdings" panose="05000000000000000000" pitchFamily="2" charset="2"/>
              <a:buChar char="ü"/>
            </a:pPr>
            <a:r>
              <a:rPr lang="en-US" altLang="ko-KR" sz="2000" dirty="0">
                <a:solidFill>
                  <a:schemeClr val="bg1"/>
                </a:solidFill>
                <a:ea typeface="FZShuTi" pitchFamily="2" charset="-122"/>
                <a:cs typeface="Arial" pitchFamily="34" charset="0"/>
              </a:rPr>
              <a:t>Promising technologies - Artificial Intelligence (AI)/Machine Learning (ML) Platforms, Autonomous Trucking, Digital Twin Model Builders (Banker, 2020).</a:t>
            </a:r>
          </a:p>
          <a:p>
            <a:pPr marL="742950" lvl="1" indent="-285750">
              <a:buFont typeface="Wingdings" panose="05000000000000000000" pitchFamily="2" charset="2"/>
              <a:buChar char="ü"/>
            </a:pPr>
            <a:endParaRPr lang="en-US" altLang="ko-KR" sz="2000" dirty="0">
              <a:solidFill>
                <a:schemeClr val="bg1"/>
              </a:solidFill>
              <a:ea typeface="FZShuTi" pitchFamily="2" charset="-122"/>
              <a:cs typeface="Arial" pitchFamily="34" charset="0"/>
            </a:endParaRPr>
          </a:p>
          <a:p>
            <a:pPr marL="742950" lvl="1" indent="-285750">
              <a:buFont typeface="Wingdings" panose="05000000000000000000" pitchFamily="2" charset="2"/>
              <a:buChar char="ü"/>
            </a:pPr>
            <a:r>
              <a:rPr lang="en-US" altLang="ko-KR" sz="2000" dirty="0">
                <a:solidFill>
                  <a:schemeClr val="bg1"/>
                </a:solidFill>
                <a:ea typeface="FZShuTi" pitchFamily="2" charset="-122"/>
                <a:cs typeface="Arial" pitchFamily="34" charset="0"/>
              </a:rPr>
              <a:t>High Value technologies - Next Generation Control Towers, Robotic Automated Storage and Retrieval, Robotic Process Automation (RPA) (Banker, 2020). </a:t>
            </a:r>
          </a:p>
        </p:txBody>
      </p:sp>
      <p:sp>
        <p:nvSpPr>
          <p:cNvPr id="9" name="Title 1">
            <a:extLst>
              <a:ext uri="{FF2B5EF4-FFF2-40B4-BE49-F238E27FC236}">
                <a16:creationId xmlns:a16="http://schemas.microsoft.com/office/drawing/2014/main" id="{4D19C5CC-9BEE-46D1-B165-2B62D9ABA8E4}"/>
              </a:ext>
            </a:extLst>
          </p:cNvPr>
          <p:cNvSpPr txBox="1">
            <a:spLocks/>
          </p:cNvSpPr>
          <p:nvPr/>
        </p:nvSpPr>
        <p:spPr>
          <a:xfrm>
            <a:off x="2427461" y="338002"/>
            <a:ext cx="3903260" cy="880671"/>
          </a:xfrm>
          <a:prstGeom prst="rect">
            <a:avLst/>
          </a:prstGeom>
        </p:spPr>
        <p:txBody>
          <a:bodyPr anchor="ctr">
            <a:noAutofit/>
          </a:bodyPr>
          <a:lstStyle>
            <a:lvl1pPr algn="l" defTabSz="914400" rtl="0" eaLnBrk="1" latinLnBrk="1" hangingPunct="1">
              <a:spcBef>
                <a:spcPct val="0"/>
              </a:spcBef>
              <a:buNone/>
              <a:defRPr sz="3600" b="0" kern="1200" baseline="0">
                <a:solidFill>
                  <a:schemeClr val="tx1">
                    <a:lumMod val="75000"/>
                    <a:lumOff val="25000"/>
                  </a:schemeClr>
                </a:solidFill>
                <a:latin typeface="+mj-lt"/>
                <a:ea typeface="+mj-ea"/>
                <a:cs typeface="Arial" pitchFamily="34" charset="0"/>
              </a:defRPr>
            </a:lvl1pPr>
          </a:lstStyle>
          <a:p>
            <a:r>
              <a:rPr lang="en-US" altLang="ko-KR" sz="4400" b="1" dirty="0">
                <a:solidFill>
                  <a:schemeClr val="bg1"/>
                </a:solidFill>
              </a:rPr>
              <a:t>Introduction</a:t>
            </a:r>
            <a:endParaRPr lang="ko-KR" altLang="en-US" sz="4400" dirty="0">
              <a:solidFill>
                <a:schemeClr val="bg1"/>
              </a:solidFill>
            </a:endParaRPr>
          </a:p>
        </p:txBody>
      </p:sp>
      <p:pic>
        <p:nvPicPr>
          <p:cNvPr id="10" name="Picture 9">
            <a:extLst>
              <a:ext uri="{FF2B5EF4-FFF2-40B4-BE49-F238E27FC236}">
                <a16:creationId xmlns:a16="http://schemas.microsoft.com/office/drawing/2014/main" id="{07E405C1-7075-4E52-B415-D766551CB84E}"/>
              </a:ext>
            </a:extLst>
          </p:cNvPr>
          <p:cNvPicPr>
            <a:picLocks noChangeAspect="1"/>
          </p:cNvPicPr>
          <p:nvPr/>
        </p:nvPicPr>
        <p:blipFill>
          <a:blip r:embed="rId4">
            <a:biLevel thresh="25000"/>
          </a:blip>
          <a:stretch>
            <a:fillRect/>
          </a:stretch>
        </p:blipFill>
        <p:spPr>
          <a:xfrm>
            <a:off x="4299046" y="2560972"/>
            <a:ext cx="1405718" cy="1502725"/>
          </a:xfrm>
          <a:prstGeom prst="rect">
            <a:avLst/>
          </a:prstGeom>
        </p:spPr>
      </p:pic>
      <p:pic>
        <p:nvPicPr>
          <p:cNvPr id="11" name="Picture 10">
            <a:extLst>
              <a:ext uri="{FF2B5EF4-FFF2-40B4-BE49-F238E27FC236}">
                <a16:creationId xmlns:a16="http://schemas.microsoft.com/office/drawing/2014/main" id="{66A4B72C-ED4E-4D66-A784-FCF421BCF1AE}"/>
              </a:ext>
            </a:extLst>
          </p:cNvPr>
          <p:cNvPicPr>
            <a:picLocks noChangeAspect="1"/>
          </p:cNvPicPr>
          <p:nvPr/>
        </p:nvPicPr>
        <p:blipFill>
          <a:blip r:embed="rId5">
            <a:biLevel thresh="25000"/>
          </a:blip>
          <a:stretch>
            <a:fillRect/>
          </a:stretch>
        </p:blipFill>
        <p:spPr>
          <a:xfrm>
            <a:off x="11021801" y="4335968"/>
            <a:ext cx="1061188" cy="922750"/>
          </a:xfrm>
          <a:prstGeom prst="rect">
            <a:avLst/>
          </a:prstGeom>
        </p:spPr>
      </p:pic>
      <p:pic>
        <p:nvPicPr>
          <p:cNvPr id="2" name="Picture 1">
            <a:extLst>
              <a:ext uri="{FF2B5EF4-FFF2-40B4-BE49-F238E27FC236}">
                <a16:creationId xmlns:a16="http://schemas.microsoft.com/office/drawing/2014/main" id="{7C9F459A-3B5A-43AB-9365-68CB2A33F2FA}"/>
              </a:ext>
            </a:extLst>
          </p:cNvPr>
          <p:cNvPicPr>
            <a:picLocks noChangeAspect="1"/>
          </p:cNvPicPr>
          <p:nvPr/>
        </p:nvPicPr>
        <p:blipFill>
          <a:blip r:embed="rId6"/>
          <a:stretch>
            <a:fillRect/>
          </a:stretch>
        </p:blipFill>
        <p:spPr>
          <a:xfrm>
            <a:off x="1420207" y="4669977"/>
            <a:ext cx="1787856" cy="1588807"/>
          </a:xfrm>
          <a:prstGeom prst="rect">
            <a:avLst/>
          </a:prstGeom>
        </p:spPr>
      </p:pic>
    </p:spTree>
    <p:extLst>
      <p:ext uri="{BB962C8B-B14F-4D97-AF65-F5344CB8AC3E}">
        <p14:creationId xmlns:p14="http://schemas.microsoft.com/office/powerpoint/2010/main" val="32236654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B149B1D-D560-46B3-A485-DB594D120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486" y="173538"/>
            <a:ext cx="4382913" cy="3477874"/>
          </a:xfrm>
          <a:prstGeom prst="rect">
            <a:avLst/>
          </a:prstGeom>
        </p:spPr>
      </p:pic>
      <p:grpSp>
        <p:nvGrpSpPr>
          <p:cNvPr id="5" name="그룹 21">
            <a:extLst>
              <a:ext uri="{FF2B5EF4-FFF2-40B4-BE49-F238E27FC236}">
                <a16:creationId xmlns:a16="http://schemas.microsoft.com/office/drawing/2014/main" id="{3275BB9D-EAF4-4DCF-A625-775C0AFA6E50}"/>
              </a:ext>
            </a:extLst>
          </p:cNvPr>
          <p:cNvGrpSpPr/>
          <p:nvPr/>
        </p:nvGrpSpPr>
        <p:grpSpPr>
          <a:xfrm>
            <a:off x="4612943" y="492855"/>
            <a:ext cx="7261379" cy="3477875"/>
            <a:chOff x="1261244" y="2597626"/>
            <a:chExt cx="4717964" cy="3731328"/>
          </a:xfrm>
        </p:grpSpPr>
        <p:sp>
          <p:nvSpPr>
            <p:cNvPr id="6" name="TextBox 5">
              <a:extLst>
                <a:ext uri="{FF2B5EF4-FFF2-40B4-BE49-F238E27FC236}">
                  <a16:creationId xmlns:a16="http://schemas.microsoft.com/office/drawing/2014/main" id="{FF8FE488-0399-4D52-A838-8E6EB3ECBF28}"/>
                </a:ext>
              </a:extLst>
            </p:cNvPr>
            <p:cNvSpPr txBox="1"/>
            <p:nvPr/>
          </p:nvSpPr>
          <p:spPr>
            <a:xfrm>
              <a:off x="1261244" y="2748350"/>
              <a:ext cx="1108589" cy="759474"/>
            </a:xfrm>
            <a:prstGeom prst="rect">
              <a:avLst/>
            </a:prstGeom>
            <a:noFill/>
          </p:spPr>
          <p:txBody>
            <a:bodyPr wrap="square" rtlCol="0">
              <a:spAutoFit/>
            </a:bodyPr>
            <a:lstStyle/>
            <a:p>
              <a:pPr algn="ctr"/>
              <a:r>
                <a:rPr lang="en-US" altLang="ko-KR" sz="2000" b="1" dirty="0">
                  <a:solidFill>
                    <a:schemeClr val="bg1"/>
                  </a:solidFill>
                  <a:cs typeface="Arial" pitchFamily="34" charset="0"/>
                </a:rPr>
                <a:t>5G </a:t>
              </a:r>
            </a:p>
            <a:p>
              <a:pPr algn="ctr"/>
              <a:r>
                <a:rPr lang="en-US" altLang="ko-KR" sz="2000" b="1" dirty="0">
                  <a:solidFill>
                    <a:schemeClr val="bg1"/>
                  </a:solidFill>
                  <a:cs typeface="Arial" pitchFamily="34" charset="0"/>
                </a:rPr>
                <a:t>Technology </a:t>
              </a:r>
              <a:endParaRPr lang="ko-KR" altLang="en-US" sz="2000" b="1" dirty="0">
                <a:solidFill>
                  <a:schemeClr val="bg1"/>
                </a:solidFill>
                <a:cs typeface="Arial" pitchFamily="34" charset="0"/>
              </a:endParaRPr>
            </a:p>
          </p:txBody>
        </p:sp>
        <p:sp>
          <p:nvSpPr>
            <p:cNvPr id="7" name="TextBox 6">
              <a:extLst>
                <a:ext uri="{FF2B5EF4-FFF2-40B4-BE49-F238E27FC236}">
                  <a16:creationId xmlns:a16="http://schemas.microsoft.com/office/drawing/2014/main" id="{C0E5DCE2-671A-4479-8719-D658EE86D830}"/>
                </a:ext>
              </a:extLst>
            </p:cNvPr>
            <p:cNvSpPr txBox="1"/>
            <p:nvPr/>
          </p:nvSpPr>
          <p:spPr>
            <a:xfrm>
              <a:off x="2563715" y="2597626"/>
              <a:ext cx="3415493" cy="3731328"/>
            </a:xfrm>
            <a:prstGeom prst="rect">
              <a:avLst/>
            </a:prstGeom>
            <a:noFill/>
          </p:spPr>
          <p:txBody>
            <a:bodyPr wrap="square" rtlCol="0">
              <a:spAutoFit/>
            </a:bodyPr>
            <a:lstStyle/>
            <a:p>
              <a:pPr marL="285750" indent="-285750">
                <a:buFont typeface="Wingdings" panose="05000000000000000000" pitchFamily="2" charset="2"/>
                <a:buChar char="ü"/>
              </a:pPr>
              <a:r>
                <a:rPr lang="en-US" altLang="ko-KR" sz="2000" dirty="0">
                  <a:solidFill>
                    <a:schemeClr val="bg1"/>
                  </a:solidFill>
                  <a:cs typeface="Arial" pitchFamily="34" charset="0"/>
                </a:rPr>
                <a:t>The fifth generation of wireless technology -latency will drastically decrease(Banker, 2020).</a:t>
              </a:r>
            </a:p>
            <a:p>
              <a:pPr marL="285750" indent="-285750">
                <a:buFont typeface="Wingdings" panose="05000000000000000000" pitchFamily="2" charset="2"/>
                <a:buChar char="ü"/>
              </a:pPr>
              <a:r>
                <a:rPr lang="en-US" altLang="ko-KR" sz="2000" dirty="0">
                  <a:solidFill>
                    <a:schemeClr val="bg1"/>
                  </a:solidFill>
                  <a:cs typeface="Arial" pitchFamily="34" charset="0"/>
                </a:rPr>
                <a:t>Will produce an incredibly rich data stream within the supply chain management resulting in faster warehouse movements, consolidation, distribution and delivery of re-supplies (Banker, 2020).</a:t>
              </a:r>
            </a:p>
            <a:p>
              <a:pPr marL="285750" indent="-285750">
                <a:buFont typeface="Wingdings" panose="05000000000000000000" pitchFamily="2" charset="2"/>
                <a:buChar char="ü"/>
              </a:pPr>
              <a:r>
                <a:rPr lang="en-US" altLang="ko-KR" sz="2000" dirty="0">
                  <a:solidFill>
                    <a:schemeClr val="bg1"/>
                  </a:solidFill>
                  <a:cs typeface="Arial" pitchFamily="34" charset="0"/>
                </a:rPr>
                <a:t>Enhanced communication and engagement value to customers within supply chain (Banker, 2020).</a:t>
              </a:r>
            </a:p>
          </p:txBody>
        </p:sp>
      </p:grpSp>
      <p:grpSp>
        <p:nvGrpSpPr>
          <p:cNvPr id="9" name="그룹 20">
            <a:extLst>
              <a:ext uri="{FF2B5EF4-FFF2-40B4-BE49-F238E27FC236}">
                <a16:creationId xmlns:a16="http://schemas.microsoft.com/office/drawing/2014/main" id="{7952DA2C-E974-4424-8479-49567BF7B09F}"/>
              </a:ext>
            </a:extLst>
          </p:cNvPr>
          <p:cNvGrpSpPr/>
          <p:nvPr/>
        </p:nvGrpSpPr>
        <p:grpSpPr>
          <a:xfrm>
            <a:off x="590929" y="3970729"/>
            <a:ext cx="6989879" cy="2258481"/>
            <a:chOff x="950528" y="3630156"/>
            <a:chExt cx="5028680" cy="2028048"/>
          </a:xfrm>
        </p:grpSpPr>
        <p:sp>
          <p:nvSpPr>
            <p:cNvPr id="10" name="TextBox 9">
              <a:extLst>
                <a:ext uri="{FF2B5EF4-FFF2-40B4-BE49-F238E27FC236}">
                  <a16:creationId xmlns:a16="http://schemas.microsoft.com/office/drawing/2014/main" id="{48028ECD-CB6D-4717-BF50-E56356586FF5}"/>
                </a:ext>
              </a:extLst>
            </p:cNvPr>
            <p:cNvSpPr txBox="1"/>
            <p:nvPr/>
          </p:nvSpPr>
          <p:spPr>
            <a:xfrm>
              <a:off x="950528" y="3630156"/>
              <a:ext cx="1378097" cy="689934"/>
            </a:xfrm>
            <a:prstGeom prst="rect">
              <a:avLst/>
            </a:prstGeom>
            <a:noFill/>
          </p:spPr>
          <p:txBody>
            <a:bodyPr wrap="square" rtlCol="0">
              <a:spAutoFit/>
            </a:bodyPr>
            <a:lstStyle/>
            <a:p>
              <a:pPr algn="just"/>
              <a:r>
                <a:rPr lang="en-US" altLang="ko-KR" sz="2000" b="1" dirty="0">
                  <a:solidFill>
                    <a:schemeClr val="bg1"/>
                  </a:solidFill>
                  <a:cs typeface="Arial" pitchFamily="34" charset="0"/>
                </a:rPr>
                <a:t>Blockchain</a:t>
              </a:r>
            </a:p>
            <a:p>
              <a:pPr algn="just"/>
              <a:r>
                <a:rPr lang="en-US" altLang="ko-KR" sz="2000" b="1" dirty="0">
                  <a:solidFill>
                    <a:schemeClr val="bg1"/>
                  </a:solidFill>
                  <a:cs typeface="Arial" pitchFamily="34" charset="0"/>
                </a:rPr>
                <a:t>Technology </a:t>
              </a:r>
              <a:endParaRPr lang="ko-KR" altLang="en-US" sz="2000" b="1" dirty="0">
                <a:solidFill>
                  <a:schemeClr val="bg1"/>
                </a:solidFill>
                <a:cs typeface="Arial" pitchFamily="34" charset="0"/>
              </a:endParaRPr>
            </a:p>
          </p:txBody>
        </p:sp>
        <p:sp>
          <p:nvSpPr>
            <p:cNvPr id="11" name="TextBox 10">
              <a:extLst>
                <a:ext uri="{FF2B5EF4-FFF2-40B4-BE49-F238E27FC236}">
                  <a16:creationId xmlns:a16="http://schemas.microsoft.com/office/drawing/2014/main" id="{654D4A10-77CE-44EB-BDCA-B5DB4BA40181}"/>
                </a:ext>
              </a:extLst>
            </p:cNvPr>
            <p:cNvSpPr txBox="1"/>
            <p:nvPr/>
          </p:nvSpPr>
          <p:spPr>
            <a:xfrm>
              <a:off x="2873527" y="3630156"/>
              <a:ext cx="3105681" cy="2028048"/>
            </a:xfrm>
            <a:prstGeom prst="rect">
              <a:avLst/>
            </a:prstGeom>
            <a:noFill/>
          </p:spPr>
          <p:txBody>
            <a:bodyPr wrap="square" rtlCol="0">
              <a:spAutoFit/>
            </a:bodyPr>
            <a:lstStyle/>
            <a:p>
              <a:pPr marL="285750" indent="-285750">
                <a:buFont typeface="Wingdings" panose="05000000000000000000" pitchFamily="2" charset="2"/>
                <a:buChar char="ü"/>
              </a:pPr>
              <a:r>
                <a:rPr lang="en-US" altLang="ko-KR" sz="2000" dirty="0">
                  <a:solidFill>
                    <a:schemeClr val="bg1"/>
                  </a:solidFill>
                  <a:cs typeface="Arial" pitchFamily="34" charset="0"/>
                </a:rPr>
                <a:t>Solid remedy for authentication or to provide reimbursement to connected supply chain participants after their portion in a chain of integrated operations has been accomplished(Banker, 2020).</a:t>
              </a:r>
            </a:p>
          </p:txBody>
        </p:sp>
        <p:sp>
          <p:nvSpPr>
            <p:cNvPr id="12" name="Chevron 26">
              <a:extLst>
                <a:ext uri="{FF2B5EF4-FFF2-40B4-BE49-F238E27FC236}">
                  <a16:creationId xmlns:a16="http://schemas.microsoft.com/office/drawing/2014/main" id="{A3EA7DC2-6162-4ED8-B13A-FEEFFF1D3F9C}"/>
                </a:ext>
              </a:extLst>
            </p:cNvPr>
            <p:cNvSpPr/>
            <p:nvPr/>
          </p:nvSpPr>
          <p:spPr>
            <a:xfrm>
              <a:off x="2445404" y="3725844"/>
              <a:ext cx="194565" cy="200987"/>
            </a:xfrm>
            <a:prstGeom prst="chevron">
              <a:avLst>
                <a:gd name="adj" fmla="val 548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solidFill>
                  <a:schemeClr val="bg1"/>
                </a:solidFill>
              </a:endParaRPr>
            </a:p>
          </p:txBody>
        </p:sp>
      </p:grpSp>
      <p:sp>
        <p:nvSpPr>
          <p:cNvPr id="17" name="TextBox 16">
            <a:extLst>
              <a:ext uri="{FF2B5EF4-FFF2-40B4-BE49-F238E27FC236}">
                <a16:creationId xmlns:a16="http://schemas.microsoft.com/office/drawing/2014/main" id="{605A7E44-4D97-48A5-AA89-D140550C3548}"/>
              </a:ext>
            </a:extLst>
          </p:cNvPr>
          <p:cNvSpPr txBox="1"/>
          <p:nvPr/>
        </p:nvSpPr>
        <p:spPr>
          <a:xfrm>
            <a:off x="122830" y="1912475"/>
            <a:ext cx="3983416" cy="523220"/>
          </a:xfrm>
          <a:prstGeom prst="rect">
            <a:avLst/>
          </a:prstGeom>
          <a:noFill/>
        </p:spPr>
        <p:txBody>
          <a:bodyPr wrap="square" rtlCol="0" anchor="ctr">
            <a:spAutoFit/>
          </a:bodyPr>
          <a:lstStyle/>
          <a:p>
            <a:pPr algn="dist"/>
            <a:r>
              <a:rPr lang="en-US" altLang="ko-KR" sz="2800" b="1" dirty="0">
                <a:solidFill>
                  <a:schemeClr val="bg1"/>
                </a:solidFill>
                <a:latin typeface="+mj-lt"/>
                <a:cs typeface="Arial" pitchFamily="34" charset="0"/>
              </a:rPr>
              <a:t>Hyped Technologies </a:t>
            </a:r>
          </a:p>
        </p:txBody>
      </p:sp>
      <p:pic>
        <p:nvPicPr>
          <p:cNvPr id="19" name="Picture 18">
            <a:extLst>
              <a:ext uri="{FF2B5EF4-FFF2-40B4-BE49-F238E27FC236}">
                <a16:creationId xmlns:a16="http://schemas.microsoft.com/office/drawing/2014/main" id="{BDB7FCEE-7F60-4286-A5F1-FF8B7F3A42D8}"/>
              </a:ext>
            </a:extLst>
          </p:cNvPr>
          <p:cNvPicPr>
            <a:picLocks noChangeAspect="1"/>
          </p:cNvPicPr>
          <p:nvPr/>
        </p:nvPicPr>
        <p:blipFill>
          <a:blip r:embed="rId3"/>
          <a:stretch>
            <a:fillRect/>
          </a:stretch>
        </p:blipFill>
        <p:spPr>
          <a:xfrm>
            <a:off x="6197232" y="800923"/>
            <a:ext cx="243861" cy="201185"/>
          </a:xfrm>
          <a:prstGeom prst="rect">
            <a:avLst/>
          </a:prstGeom>
        </p:spPr>
      </p:pic>
      <p:pic>
        <p:nvPicPr>
          <p:cNvPr id="27" name="Picture 26">
            <a:extLst>
              <a:ext uri="{FF2B5EF4-FFF2-40B4-BE49-F238E27FC236}">
                <a16:creationId xmlns:a16="http://schemas.microsoft.com/office/drawing/2014/main" id="{A688F83A-9477-482A-B9B7-17C972F45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0808" y="4061026"/>
            <a:ext cx="4020263" cy="2669245"/>
          </a:xfrm>
          <a:prstGeom prst="rect">
            <a:avLst/>
          </a:prstGeom>
        </p:spPr>
      </p:pic>
    </p:spTree>
    <p:extLst>
      <p:ext uri="{BB962C8B-B14F-4D97-AF65-F5344CB8AC3E}">
        <p14:creationId xmlns:p14="http://schemas.microsoft.com/office/powerpoint/2010/main" val="35889178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E56F7FC-3EEC-4BB9-9D4D-627390157E59}"/>
              </a:ext>
            </a:extLst>
          </p:cNvPr>
          <p:cNvSpPr/>
          <p:nvPr/>
        </p:nvSpPr>
        <p:spPr>
          <a:xfrm>
            <a:off x="3985145" y="352190"/>
            <a:ext cx="7738281" cy="6153619"/>
          </a:xfrm>
          <a:prstGeom prst="rect">
            <a:avLst/>
          </a:prstGeom>
          <a:solidFill>
            <a:schemeClr val="accent3">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4702C0E-6CBA-48C9-A7BD-F92B520892C9}"/>
              </a:ext>
            </a:extLst>
          </p:cNvPr>
          <p:cNvSpPr txBox="1"/>
          <p:nvPr/>
        </p:nvSpPr>
        <p:spPr>
          <a:xfrm>
            <a:off x="5639677" y="507992"/>
            <a:ext cx="4606635" cy="523220"/>
          </a:xfrm>
          <a:prstGeom prst="rect">
            <a:avLst/>
          </a:prstGeom>
          <a:noFill/>
        </p:spPr>
        <p:txBody>
          <a:bodyPr wrap="square" rtlCol="0" anchor="ctr">
            <a:spAutoFit/>
          </a:bodyPr>
          <a:lstStyle/>
          <a:p>
            <a:pPr algn="ctr"/>
            <a:r>
              <a:rPr lang="en-US" altLang="ko-KR" sz="2800" b="1" dirty="0">
                <a:solidFill>
                  <a:schemeClr val="bg1"/>
                </a:solidFill>
                <a:latin typeface="+mj-lt"/>
                <a:cs typeface="Arial" pitchFamily="34" charset="0"/>
              </a:rPr>
              <a:t>Promising technologies </a:t>
            </a:r>
          </a:p>
        </p:txBody>
      </p:sp>
      <p:sp>
        <p:nvSpPr>
          <p:cNvPr id="16" name="TextBox 15">
            <a:extLst>
              <a:ext uri="{FF2B5EF4-FFF2-40B4-BE49-F238E27FC236}">
                <a16:creationId xmlns:a16="http://schemas.microsoft.com/office/drawing/2014/main" id="{2F9769F7-BBCA-4347-B820-E0400AEACAA3}"/>
              </a:ext>
            </a:extLst>
          </p:cNvPr>
          <p:cNvSpPr txBox="1"/>
          <p:nvPr/>
        </p:nvSpPr>
        <p:spPr>
          <a:xfrm>
            <a:off x="4585647" y="994696"/>
            <a:ext cx="6714697" cy="5632311"/>
          </a:xfrm>
          <a:prstGeom prst="rect">
            <a:avLst/>
          </a:prstGeom>
          <a:noFill/>
        </p:spPr>
        <p:txBody>
          <a:bodyPr wrap="square" rtlCol="0">
            <a:spAutoFit/>
          </a:bodyPr>
          <a:lstStyle/>
          <a:p>
            <a:pPr marL="285750" indent="-285750">
              <a:buFont typeface="Wingdings" panose="05000000000000000000" pitchFamily="2" charset="2"/>
              <a:buChar char="ü"/>
            </a:pPr>
            <a:r>
              <a:rPr lang="en-US" altLang="ko-KR" dirty="0">
                <a:solidFill>
                  <a:schemeClr val="bg1"/>
                </a:solidFill>
                <a:cs typeface="Arial" pitchFamily="34" charset="0"/>
              </a:rPr>
              <a:t>Artificial Intelligence (AI)/Machine Learning (ML) Platforms - the application of data that provide useful forecasts for their businesses with machine learning algorithms and AI technologies. Expertise in supply chain operations for logistics services suppliers is how they distinguish themselves and use of personalized AI/ML implementation make logical sense (Banker, 2020).</a:t>
            </a:r>
          </a:p>
          <a:p>
            <a:pPr marL="285750" indent="-285750" algn="just">
              <a:buFont typeface="Wingdings" panose="05000000000000000000" pitchFamily="2" charset="2"/>
              <a:buChar char="ü"/>
            </a:pPr>
            <a:endParaRPr lang="en-US" altLang="ko-KR" dirty="0">
              <a:solidFill>
                <a:schemeClr val="bg1"/>
              </a:solidFill>
              <a:cs typeface="Arial" pitchFamily="34" charset="0"/>
            </a:endParaRPr>
          </a:p>
          <a:p>
            <a:pPr marL="285750" indent="-285750">
              <a:buFont typeface="Wingdings" panose="05000000000000000000" pitchFamily="2" charset="2"/>
              <a:buChar char="ü"/>
            </a:pPr>
            <a:r>
              <a:rPr lang="en-US" altLang="ko-KR" dirty="0">
                <a:solidFill>
                  <a:schemeClr val="bg1"/>
                </a:solidFill>
                <a:cs typeface="Arial" pitchFamily="34" charset="0"/>
              </a:rPr>
              <a:t>Autonomous Trucking – the focus is on delivering across targeted lanes for customers. Autonomous trucks on the road will provide supply chain companies with high Return on Investment – ROI (Banker, 2020).</a:t>
            </a:r>
          </a:p>
          <a:p>
            <a:pPr marL="285750" indent="-285750" algn="just">
              <a:buFont typeface="Wingdings" panose="05000000000000000000" pitchFamily="2" charset="2"/>
              <a:buChar char="ü"/>
            </a:pPr>
            <a:endParaRPr lang="en-US" altLang="ko-KR" dirty="0">
              <a:solidFill>
                <a:schemeClr val="bg1"/>
              </a:solidFill>
              <a:cs typeface="Arial" pitchFamily="34" charset="0"/>
            </a:endParaRPr>
          </a:p>
          <a:p>
            <a:pPr marL="285750" indent="-285750">
              <a:buFont typeface="Wingdings" panose="05000000000000000000" pitchFamily="2" charset="2"/>
              <a:buChar char="ü"/>
            </a:pPr>
            <a:r>
              <a:rPr lang="en-US" altLang="ko-KR" dirty="0">
                <a:solidFill>
                  <a:schemeClr val="bg1"/>
                </a:solidFill>
                <a:cs typeface="Arial" pitchFamily="34" charset="0"/>
              </a:rPr>
              <a:t>Digital Twin Model Builders - A graph database-based AI expert system to help automate the interactive twin chain formation. Greatly required in supply chain planning (SCP) solutions – this technology will significantly help in speeding up model building and SCP implementations, including full representation of financials as they are incurred by the business(Banker, 2020).</a:t>
            </a:r>
          </a:p>
        </p:txBody>
      </p:sp>
      <p:pic>
        <p:nvPicPr>
          <p:cNvPr id="3" name="Picture 2">
            <a:extLst>
              <a:ext uri="{FF2B5EF4-FFF2-40B4-BE49-F238E27FC236}">
                <a16:creationId xmlns:a16="http://schemas.microsoft.com/office/drawing/2014/main" id="{E0E94F14-9F73-432C-B0F4-D6F820395339}"/>
              </a:ext>
            </a:extLst>
          </p:cNvPr>
          <p:cNvPicPr>
            <a:picLocks noChangeAspect="1"/>
          </p:cNvPicPr>
          <p:nvPr/>
        </p:nvPicPr>
        <p:blipFill>
          <a:blip r:embed="rId2"/>
          <a:stretch>
            <a:fillRect/>
          </a:stretch>
        </p:blipFill>
        <p:spPr>
          <a:xfrm>
            <a:off x="177420" y="1890594"/>
            <a:ext cx="3807725" cy="3076810"/>
          </a:xfrm>
          <a:prstGeom prst="rect">
            <a:avLst/>
          </a:prstGeom>
        </p:spPr>
      </p:pic>
    </p:spTree>
    <p:extLst>
      <p:ext uri="{BB962C8B-B14F-4D97-AF65-F5344CB8AC3E}">
        <p14:creationId xmlns:p14="http://schemas.microsoft.com/office/powerpoint/2010/main" val="6089935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48519C-3029-4478-99AA-2864E02F3D84}"/>
              </a:ext>
            </a:extLst>
          </p:cNvPr>
          <p:cNvSpPr txBox="1"/>
          <p:nvPr/>
        </p:nvSpPr>
        <p:spPr>
          <a:xfrm>
            <a:off x="3426799" y="488836"/>
            <a:ext cx="5338402" cy="492443"/>
          </a:xfrm>
          <a:prstGeom prst="rect">
            <a:avLst/>
          </a:prstGeom>
          <a:noFill/>
        </p:spPr>
        <p:txBody>
          <a:bodyPr wrap="square" lIns="36000" tIns="0" rIns="36000" bIns="0" rtlCol="0" anchor="ctr">
            <a:spAutoFit/>
          </a:bodyPr>
          <a:lstStyle/>
          <a:p>
            <a:pPr algn="ctr"/>
            <a:r>
              <a:rPr lang="en-US" altLang="ko-KR" sz="3200" dirty="0">
                <a:solidFill>
                  <a:schemeClr val="bg1"/>
                </a:solidFill>
                <a:latin typeface="+mj-lt"/>
              </a:rPr>
              <a:t>High Value Technologies</a:t>
            </a:r>
            <a:endParaRPr lang="ko-KR" altLang="en-US" sz="3200" dirty="0">
              <a:solidFill>
                <a:schemeClr val="bg1"/>
              </a:solidFill>
              <a:latin typeface="+mj-lt"/>
            </a:endParaRPr>
          </a:p>
        </p:txBody>
      </p:sp>
      <p:sp>
        <p:nvSpPr>
          <p:cNvPr id="12" name="TextBox 11">
            <a:extLst>
              <a:ext uri="{FF2B5EF4-FFF2-40B4-BE49-F238E27FC236}">
                <a16:creationId xmlns:a16="http://schemas.microsoft.com/office/drawing/2014/main" id="{1559B30E-EDDA-4BDE-878B-5BF28F78BACF}"/>
              </a:ext>
            </a:extLst>
          </p:cNvPr>
          <p:cNvSpPr txBox="1"/>
          <p:nvPr/>
        </p:nvSpPr>
        <p:spPr>
          <a:xfrm>
            <a:off x="4995080" y="1383266"/>
            <a:ext cx="6879903" cy="5355312"/>
          </a:xfrm>
          <a:prstGeom prst="rect">
            <a:avLst/>
          </a:prstGeom>
          <a:noFill/>
        </p:spPr>
        <p:txBody>
          <a:bodyPr wrap="square" lIns="0" rtlCol="0">
            <a:spAutoFit/>
          </a:bodyPr>
          <a:lstStyle/>
          <a:p>
            <a:pPr marL="342900" indent="-342900">
              <a:buFont typeface="Wingdings" panose="05000000000000000000" pitchFamily="2" charset="2"/>
              <a:buChar char="ü"/>
            </a:pPr>
            <a:r>
              <a:rPr lang="en-US" altLang="ko-KR" dirty="0">
                <a:solidFill>
                  <a:schemeClr val="bg1"/>
                </a:solidFill>
                <a:cs typeface="Arial" pitchFamily="34" charset="0"/>
              </a:rPr>
              <a:t>Next Generation Control Towers – on a cross-functional, automated end-to-end supply chain tower is a versatile distribution network control room designed to model shipping, storage, manufacturing restraints and then create streamlined plans to accommodate unavoidable exceptions (Banker, 2020).</a:t>
            </a:r>
          </a:p>
          <a:p>
            <a:pPr marL="342900" indent="-342900">
              <a:buFont typeface="Wingdings" panose="05000000000000000000" pitchFamily="2" charset="2"/>
              <a:buChar char="ü"/>
            </a:pPr>
            <a:endParaRPr lang="en-US" altLang="ko-KR" dirty="0">
              <a:solidFill>
                <a:schemeClr val="bg1"/>
              </a:solidFill>
              <a:cs typeface="Arial" pitchFamily="34" charset="0"/>
            </a:endParaRPr>
          </a:p>
          <a:p>
            <a:pPr marL="342900" indent="-342900">
              <a:buFont typeface="Wingdings" panose="05000000000000000000" pitchFamily="2" charset="2"/>
              <a:buChar char="ü"/>
            </a:pPr>
            <a:r>
              <a:rPr lang="en-US" altLang="ko-KR" dirty="0">
                <a:solidFill>
                  <a:schemeClr val="bg1"/>
                </a:solidFill>
                <a:cs typeface="Arial" pitchFamily="34" charset="0"/>
              </a:rPr>
              <a:t>Robotic Automated Storage and Retrieval - gives high processing capacity and high consistency thanks to the dynamic movement of the machines which eliminates limitations in terms of output and sequence and have an increased productive potential for the same day online orders are carried out (Banker, 2020).</a:t>
            </a:r>
          </a:p>
          <a:p>
            <a:endParaRPr lang="en-US" altLang="ko-KR" dirty="0">
              <a:solidFill>
                <a:schemeClr val="bg1"/>
              </a:solidFill>
              <a:cs typeface="Arial" pitchFamily="34" charset="0"/>
            </a:endParaRPr>
          </a:p>
          <a:p>
            <a:pPr marL="342900" indent="-342900">
              <a:buFont typeface="Wingdings" panose="05000000000000000000" pitchFamily="2" charset="2"/>
              <a:buChar char="ü"/>
            </a:pPr>
            <a:r>
              <a:rPr lang="en-US" altLang="ko-KR" dirty="0">
                <a:solidFill>
                  <a:schemeClr val="bg1"/>
                </a:solidFill>
                <a:cs typeface="Arial" pitchFamily="34" charset="0"/>
              </a:rPr>
              <a:t>Robotic Process Automation (RPA) - for optimizing large, recurrent activities in the supply chain in high-volume automation and the examination by carrier websites for the timing of appointments computational preparation efficiency (Banker, 2020).</a:t>
            </a:r>
          </a:p>
          <a:p>
            <a:pPr marL="342900" indent="-342900">
              <a:buFont typeface="Wingdings" panose="05000000000000000000" pitchFamily="2" charset="2"/>
              <a:buChar char="ü"/>
            </a:pPr>
            <a:endParaRPr lang="en-US" altLang="ko-KR" dirty="0">
              <a:solidFill>
                <a:schemeClr val="bg1"/>
              </a:solidFill>
              <a:cs typeface="Arial" pitchFamily="34" charset="0"/>
            </a:endParaRPr>
          </a:p>
        </p:txBody>
      </p:sp>
      <p:pic>
        <p:nvPicPr>
          <p:cNvPr id="3" name="Picture 2">
            <a:extLst>
              <a:ext uri="{FF2B5EF4-FFF2-40B4-BE49-F238E27FC236}">
                <a16:creationId xmlns:a16="http://schemas.microsoft.com/office/drawing/2014/main" id="{E7487677-F40D-4068-BE1D-E5F2EB2F0934}"/>
              </a:ext>
            </a:extLst>
          </p:cNvPr>
          <p:cNvPicPr>
            <a:picLocks noChangeAspect="1"/>
          </p:cNvPicPr>
          <p:nvPr/>
        </p:nvPicPr>
        <p:blipFill>
          <a:blip r:embed="rId4"/>
          <a:stretch>
            <a:fillRect/>
          </a:stretch>
        </p:blipFill>
        <p:spPr>
          <a:xfrm>
            <a:off x="317017" y="1514712"/>
            <a:ext cx="4405108" cy="4457544"/>
          </a:xfrm>
          <a:prstGeom prst="rect">
            <a:avLst/>
          </a:prstGeom>
        </p:spPr>
      </p:pic>
    </p:spTree>
    <p:extLst>
      <p:ext uri="{BB962C8B-B14F-4D97-AF65-F5344CB8AC3E}">
        <p14:creationId xmlns:p14="http://schemas.microsoft.com/office/powerpoint/2010/main" val="140433950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2714A-BE29-4E83-A155-D5802C472B0A}"/>
              </a:ext>
            </a:extLst>
          </p:cNvPr>
          <p:cNvSpPr txBox="1"/>
          <p:nvPr/>
        </p:nvSpPr>
        <p:spPr>
          <a:xfrm>
            <a:off x="2868304" y="750929"/>
            <a:ext cx="5874328" cy="523220"/>
          </a:xfrm>
          <a:prstGeom prst="rect">
            <a:avLst/>
          </a:prstGeom>
          <a:noFill/>
        </p:spPr>
        <p:txBody>
          <a:bodyPr wrap="square" rtlCol="0" anchor="ctr">
            <a:spAutoFit/>
          </a:bodyPr>
          <a:lstStyle/>
          <a:p>
            <a:pPr algn="ctr"/>
            <a:r>
              <a:rPr lang="en-US" altLang="ko-KR" sz="2800" dirty="0">
                <a:solidFill>
                  <a:schemeClr val="bg1"/>
                </a:solidFill>
                <a:cs typeface="Arial" pitchFamily="34" charset="0"/>
              </a:rPr>
              <a:t>References</a:t>
            </a:r>
            <a:endParaRPr lang="ko-KR" altLang="en-US" sz="2800" dirty="0">
              <a:solidFill>
                <a:schemeClr val="bg1"/>
              </a:solidFill>
              <a:cs typeface="Arial" pitchFamily="34" charset="0"/>
            </a:endParaRPr>
          </a:p>
        </p:txBody>
      </p:sp>
      <p:sp>
        <p:nvSpPr>
          <p:cNvPr id="3" name="TextBox 2">
            <a:extLst>
              <a:ext uri="{FF2B5EF4-FFF2-40B4-BE49-F238E27FC236}">
                <a16:creationId xmlns:a16="http://schemas.microsoft.com/office/drawing/2014/main" id="{279A9243-91CB-437D-9D82-6D402B13F59A}"/>
              </a:ext>
            </a:extLst>
          </p:cNvPr>
          <p:cNvSpPr txBox="1"/>
          <p:nvPr/>
        </p:nvSpPr>
        <p:spPr>
          <a:xfrm>
            <a:off x="291020" y="1540140"/>
            <a:ext cx="11609960" cy="1340880"/>
          </a:xfrm>
          <a:prstGeom prst="rect">
            <a:avLst/>
          </a:prstGeom>
          <a:noFill/>
        </p:spPr>
        <p:txBody>
          <a:bodyPr wrap="square" rtlCol="0" anchor="t">
            <a:spAutoFit/>
          </a:bodyPr>
          <a:lstStyle/>
          <a:p>
            <a:pPr>
              <a:lnSpc>
                <a:spcPct val="150000"/>
              </a:lnSpc>
            </a:pPr>
            <a:r>
              <a:rPr lang="en-US" altLang="ko-KR" sz="1867" dirty="0">
                <a:solidFill>
                  <a:schemeClr val="bg1"/>
                </a:solidFill>
                <a:cs typeface="Arial" pitchFamily="34" charset="0"/>
              </a:rPr>
              <a:t>Banker, S. (2020). </a:t>
            </a:r>
            <a:r>
              <a:rPr lang="en-US" altLang="ko-KR" sz="1867" i="1" dirty="0">
                <a:solidFill>
                  <a:schemeClr val="bg1"/>
                </a:solidFill>
                <a:cs typeface="Arial" pitchFamily="34" charset="0"/>
              </a:rPr>
              <a:t>2021 Supply Chain Technology Trends To Watch. </a:t>
            </a:r>
            <a:r>
              <a:rPr lang="en-US" altLang="ko-KR" sz="1867" dirty="0">
                <a:solidFill>
                  <a:schemeClr val="bg1"/>
                </a:solidFill>
                <a:cs typeface="Arial" pitchFamily="34" charset="0"/>
              </a:rPr>
              <a:t>Forbes.  	</a:t>
            </a:r>
            <a:r>
              <a:rPr lang="en-US" altLang="ko-KR" sz="1867" dirty="0">
                <a:solidFill>
                  <a:schemeClr val="bg1"/>
                </a:solidFill>
                <a:cs typeface="Arial" pitchFamily="34" charset="0"/>
                <a:hlinkClick r:id="rId2">
                  <a:extLst>
                    <a:ext uri="{A12FA001-AC4F-418D-AE19-62706E023703}">
                      <ahyp:hlinkClr xmlns:ahyp="http://schemas.microsoft.com/office/drawing/2018/hyperlinkcolor" val="tx"/>
                    </a:ext>
                  </a:extLst>
                </a:hlinkClick>
              </a:rPr>
              <a:t>https://www.forbes.com/sites/stevebanker/2020/12/21/2021-supply-chain-technology-trends-to-</a:t>
            </a:r>
            <a:r>
              <a:rPr lang="en-US" altLang="ko-KR" sz="1867" dirty="0">
                <a:solidFill>
                  <a:schemeClr val="bg1"/>
                </a:solidFill>
                <a:cs typeface="Arial" pitchFamily="34" charset="0"/>
              </a:rPr>
              <a:t>	watch/?</a:t>
            </a:r>
            <a:r>
              <a:rPr lang="en-US" altLang="ko-KR" sz="1867" dirty="0" err="1">
                <a:solidFill>
                  <a:schemeClr val="bg1"/>
                </a:solidFill>
                <a:cs typeface="Arial" pitchFamily="34" charset="0"/>
              </a:rPr>
              <a:t>sh</a:t>
            </a:r>
            <a:r>
              <a:rPr lang="en-US" altLang="ko-KR" sz="1867" dirty="0">
                <a:solidFill>
                  <a:schemeClr val="bg1"/>
                </a:solidFill>
                <a:cs typeface="Arial" pitchFamily="34" charset="0"/>
              </a:rPr>
              <a:t>=4b96cd0e3ad6</a:t>
            </a:r>
          </a:p>
        </p:txBody>
      </p:sp>
    </p:spTree>
    <p:extLst>
      <p:ext uri="{BB962C8B-B14F-4D97-AF65-F5344CB8AC3E}">
        <p14:creationId xmlns:p14="http://schemas.microsoft.com/office/powerpoint/2010/main" val="1241158067"/>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2714A-BE29-4E83-A155-D5802C472B0A}"/>
              </a:ext>
            </a:extLst>
          </p:cNvPr>
          <p:cNvSpPr txBox="1"/>
          <p:nvPr/>
        </p:nvSpPr>
        <p:spPr>
          <a:xfrm>
            <a:off x="0" y="4597193"/>
            <a:ext cx="12192000" cy="1015663"/>
          </a:xfrm>
          <a:prstGeom prst="rect">
            <a:avLst/>
          </a:prstGeom>
          <a:noFill/>
        </p:spPr>
        <p:txBody>
          <a:bodyPr wrap="square" rtlCol="0" anchor="ctr">
            <a:spAutoFit/>
          </a:bodyPr>
          <a:lstStyle/>
          <a:p>
            <a:pPr algn="ctr"/>
            <a:r>
              <a:rPr lang="en-US" altLang="ko-KR" sz="6000" dirty="0">
                <a:solidFill>
                  <a:schemeClr val="bg1"/>
                </a:solidFill>
                <a:cs typeface="Arial" pitchFamily="34" charset="0"/>
              </a:rPr>
              <a:t>THANK YOU</a:t>
            </a:r>
            <a:endParaRPr lang="ko-KR" altLang="en-US" sz="6000" dirty="0">
              <a:solidFill>
                <a:schemeClr val="bg1"/>
              </a:solidFill>
              <a:cs typeface="Arial" pitchFamily="34" charset="0"/>
            </a:endParaRPr>
          </a:p>
        </p:txBody>
      </p:sp>
      <p:pic>
        <p:nvPicPr>
          <p:cNvPr id="4" name="Picture 3">
            <a:extLst>
              <a:ext uri="{FF2B5EF4-FFF2-40B4-BE49-F238E27FC236}">
                <a16:creationId xmlns:a16="http://schemas.microsoft.com/office/drawing/2014/main" id="{4EF81F80-F016-4787-9AD7-B65F6C717E79}"/>
              </a:ext>
            </a:extLst>
          </p:cNvPr>
          <p:cNvPicPr>
            <a:picLocks noChangeAspect="1"/>
          </p:cNvPicPr>
          <p:nvPr/>
        </p:nvPicPr>
        <p:blipFill>
          <a:blip r:embed="rId2">
            <a:biLevel thresh="25000"/>
          </a:blip>
          <a:stretch>
            <a:fillRect/>
          </a:stretch>
        </p:blipFill>
        <p:spPr>
          <a:xfrm>
            <a:off x="6442366" y="2211057"/>
            <a:ext cx="1690254" cy="1545083"/>
          </a:xfrm>
          <a:prstGeom prst="rect">
            <a:avLst/>
          </a:prstGeom>
        </p:spPr>
      </p:pic>
      <p:pic>
        <p:nvPicPr>
          <p:cNvPr id="5" name="Picture 4">
            <a:extLst>
              <a:ext uri="{FF2B5EF4-FFF2-40B4-BE49-F238E27FC236}">
                <a16:creationId xmlns:a16="http://schemas.microsoft.com/office/drawing/2014/main" id="{E1E253F9-746B-4CD8-B0DC-9D09A16998F9}"/>
              </a:ext>
            </a:extLst>
          </p:cNvPr>
          <p:cNvPicPr>
            <a:picLocks noChangeAspect="1"/>
          </p:cNvPicPr>
          <p:nvPr/>
        </p:nvPicPr>
        <p:blipFill>
          <a:blip r:embed="rId3">
            <a:biLevel thresh="25000"/>
          </a:blip>
          <a:stretch>
            <a:fillRect/>
          </a:stretch>
        </p:blipFill>
        <p:spPr>
          <a:xfrm>
            <a:off x="3214256" y="2260807"/>
            <a:ext cx="1690253" cy="1545083"/>
          </a:xfrm>
          <a:prstGeom prst="rect">
            <a:avLst/>
          </a:prstGeom>
        </p:spPr>
      </p:pic>
    </p:spTree>
    <p:extLst>
      <p:ext uri="{BB962C8B-B14F-4D97-AF65-F5344CB8AC3E}">
        <p14:creationId xmlns:p14="http://schemas.microsoft.com/office/powerpoint/2010/main" val="2479449164"/>
      </p:ext>
    </p:extLst>
  </p:cSld>
  <p:clrMapOvr>
    <a:masterClrMapping/>
  </p:clrMapOvr>
  <p:transition spd="med">
    <p:pull/>
  </p:transition>
</p:sld>
</file>

<file path=ppt/theme/theme1.xml><?xml version="1.0" encoding="utf-8"?>
<a:theme xmlns:a="http://schemas.openxmlformats.org/drawingml/2006/main" name="Cover and End Slide Master">
  <a:themeElements>
    <a:clrScheme name="ALLPPT-SOCCER SPORTS">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SOCCER SPORTS">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SOCCER SPORTS">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TotalTime>
  <Words>542</Words>
  <Application>Microsoft Office PowerPoint</Application>
  <PresentationFormat>Widescreen</PresentationFormat>
  <Paragraphs>35</Paragraphs>
  <Slides>7</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vt:i4>
      </vt:variant>
    </vt:vector>
  </HeadingPairs>
  <TitlesOfParts>
    <vt:vector size="14" baseType="lpstr">
      <vt:lpstr>Arial</vt:lpstr>
      <vt:lpstr>Calibri</vt:lpstr>
      <vt:lpstr>Calibri Light</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User</cp:lastModifiedBy>
  <cp:revision>88</cp:revision>
  <dcterms:created xsi:type="dcterms:W3CDTF">2020-01-20T05:08:25Z</dcterms:created>
  <dcterms:modified xsi:type="dcterms:W3CDTF">2021-05-07T20:46:49Z</dcterms:modified>
</cp:coreProperties>
</file>