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8" r:id="rId1"/>
  </p:sldMasterIdLst>
  <p:notesMasterIdLst>
    <p:notesMasterId r:id="rId11"/>
  </p:notesMasterIdLst>
  <p:sldIdLst>
    <p:sldId id="257" r:id="rId2"/>
    <p:sldId id="256" r:id="rId3"/>
    <p:sldId id="258" r:id="rId4"/>
    <p:sldId id="260" r:id="rId5"/>
    <p:sldId id="259"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5065" autoAdjust="0"/>
  </p:normalViewPr>
  <p:slideViewPr>
    <p:cSldViewPr snapToGrid="0">
      <p:cViewPr varScale="1">
        <p:scale>
          <a:sx n="88" d="100"/>
          <a:sy n="88" d="100"/>
        </p:scale>
        <p:origin x="6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F3A62B-69C9-49AD-8506-32C90BB127F6}" type="datetimeFigureOut">
              <a:rPr lang="en-US" smtClean="0"/>
              <a:t>5/6/2021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D1BAA-0A03-477A-911B-9FA5B02F3AAC}" type="slidenum">
              <a:rPr lang="en-US" smtClean="0"/>
              <a:t>‹#›</a:t>
            </a:fld>
            <a:endParaRPr lang="en-US"/>
          </a:p>
        </p:txBody>
      </p:sp>
    </p:spTree>
    <p:extLst>
      <p:ext uri="{BB962C8B-B14F-4D97-AF65-F5344CB8AC3E}">
        <p14:creationId xmlns:p14="http://schemas.microsoft.com/office/powerpoint/2010/main" val="4251429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Company is a multination technological firm in the United States. Its primary product and services are internet-related such as search engines, computer applications, online marketing, and cloud computing (Hassler, 2020).  The foundation of Google Company was triggered by two Ph.D. students at Stanford University in California when writing their academic research project. Google Company compete with its major competitors in areas such as clouds streaming service, software and social media (</a:t>
            </a:r>
            <a:r>
              <a:rPr lang="en-US" dirty="0" err="1"/>
              <a:t>Dolata</a:t>
            </a:r>
            <a:r>
              <a:rPr lang="en-US" dirty="0"/>
              <a:t>, 2017).  </a:t>
            </a:r>
          </a:p>
        </p:txBody>
      </p:sp>
      <p:sp>
        <p:nvSpPr>
          <p:cNvPr id="4" name="Slide Number Placeholder 3"/>
          <p:cNvSpPr>
            <a:spLocks noGrp="1"/>
          </p:cNvSpPr>
          <p:nvPr>
            <p:ph type="sldNum" sz="quarter" idx="10"/>
          </p:nvPr>
        </p:nvSpPr>
        <p:spPr/>
        <p:txBody>
          <a:bodyPr/>
          <a:lstStyle/>
          <a:p>
            <a:fld id="{496D1BAA-0A03-477A-911B-9FA5B02F3AAC}" type="slidenum">
              <a:rPr lang="en-US" smtClean="0"/>
              <a:t>2</a:t>
            </a:fld>
            <a:endParaRPr lang="en-US"/>
          </a:p>
        </p:txBody>
      </p:sp>
    </p:spTree>
    <p:extLst>
      <p:ext uri="{BB962C8B-B14F-4D97-AF65-F5344CB8AC3E}">
        <p14:creationId xmlns:p14="http://schemas.microsoft.com/office/powerpoint/2010/main" val="3555427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Among the major brands worldwide, Google is ranked second behind Apple and one step ahead of Microsoft. The market share of Google online search is 88.6% in the American market. Researchers estimate the number of searches Google's company witnesses is   3.5 to 5 billion daily. On the other hand, Google is experiencing rivalry in the United States, one of its major markets. Google is likely to experience a significant challenge when differentiating its brands from other competitors when establishing new markets.</a:t>
            </a:r>
          </a:p>
          <a:p>
            <a:endParaRPr lang="en-US" dirty="0"/>
          </a:p>
        </p:txBody>
      </p:sp>
      <p:sp>
        <p:nvSpPr>
          <p:cNvPr id="4" name="Slide Number Placeholder 3"/>
          <p:cNvSpPr>
            <a:spLocks noGrp="1"/>
          </p:cNvSpPr>
          <p:nvPr>
            <p:ph type="sldNum" sz="quarter" idx="10"/>
          </p:nvPr>
        </p:nvSpPr>
        <p:spPr/>
        <p:txBody>
          <a:bodyPr/>
          <a:lstStyle/>
          <a:p>
            <a:fld id="{496D1BAA-0A03-477A-911B-9FA5B02F3AAC}" type="slidenum">
              <a:rPr lang="en-US" smtClean="0"/>
              <a:t>3</a:t>
            </a:fld>
            <a:endParaRPr lang="en-US"/>
          </a:p>
        </p:txBody>
      </p:sp>
    </p:spTree>
    <p:extLst>
      <p:ext uri="{BB962C8B-B14F-4D97-AF65-F5344CB8AC3E}">
        <p14:creationId xmlns:p14="http://schemas.microsoft.com/office/powerpoint/2010/main" val="4131515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Company can expand its technological product due to the integration of technology in many spheres of the world, such as homes, vehicles, and mobile devices.  The company is likely to develop its artificial intelligence in real-life situations such as health care. The biggest threats of Google are Facebook and Instagram, which have over one billion users, and offering services such as advertisement, and post promotion.  Facebook and Instagram are also offering similar services like Google for instant promotion through ads. </a:t>
            </a:r>
          </a:p>
        </p:txBody>
      </p:sp>
      <p:sp>
        <p:nvSpPr>
          <p:cNvPr id="4" name="Slide Number Placeholder 3"/>
          <p:cNvSpPr>
            <a:spLocks noGrp="1"/>
          </p:cNvSpPr>
          <p:nvPr>
            <p:ph type="sldNum" sz="quarter" idx="10"/>
          </p:nvPr>
        </p:nvSpPr>
        <p:spPr/>
        <p:txBody>
          <a:bodyPr/>
          <a:lstStyle/>
          <a:p>
            <a:fld id="{496D1BAA-0A03-477A-911B-9FA5B02F3AAC}" type="slidenum">
              <a:rPr lang="en-US" smtClean="0"/>
              <a:t>4</a:t>
            </a:fld>
            <a:endParaRPr lang="en-US"/>
          </a:p>
        </p:txBody>
      </p:sp>
    </p:spTree>
    <p:extLst>
      <p:ext uri="{BB962C8B-B14F-4D97-AF65-F5344CB8AC3E}">
        <p14:creationId xmlns:p14="http://schemas.microsoft.com/office/powerpoint/2010/main" val="2769640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should enhance its search engine to prevent its customers from using other applications from its rival, such as Microsoft edge. Its search engines' speed can be improved by building its storage system, hardware, and servers (</a:t>
            </a:r>
            <a:r>
              <a:rPr lang="en-US" dirty="0" err="1"/>
              <a:t>Brandimarte</a:t>
            </a:r>
            <a:r>
              <a:rPr lang="en-US" dirty="0"/>
              <a:t>, 2017). At the same time, Google should increase its investment in mobile devices, ensuring that its product reaches the majority of the markets.</a:t>
            </a:r>
          </a:p>
        </p:txBody>
      </p:sp>
      <p:sp>
        <p:nvSpPr>
          <p:cNvPr id="4" name="Slide Number Placeholder 3"/>
          <p:cNvSpPr>
            <a:spLocks noGrp="1"/>
          </p:cNvSpPr>
          <p:nvPr>
            <p:ph type="sldNum" sz="quarter" idx="10"/>
          </p:nvPr>
        </p:nvSpPr>
        <p:spPr/>
        <p:txBody>
          <a:bodyPr/>
          <a:lstStyle/>
          <a:p>
            <a:fld id="{496D1BAA-0A03-477A-911B-9FA5B02F3AAC}" type="slidenum">
              <a:rPr lang="en-US" smtClean="0"/>
              <a:t>5</a:t>
            </a:fld>
            <a:endParaRPr lang="en-US"/>
          </a:p>
        </p:txBody>
      </p:sp>
    </p:spTree>
    <p:extLst>
      <p:ext uri="{BB962C8B-B14F-4D97-AF65-F5344CB8AC3E}">
        <p14:creationId xmlns:p14="http://schemas.microsoft.com/office/powerpoint/2010/main" val="3407244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Company should improve its customer service by deploying workers who will take care of customers when serving them (</a:t>
            </a:r>
            <a:r>
              <a:rPr lang="fi-FI" dirty="0"/>
              <a:t>Ramanathan, Subramanian,</a:t>
            </a:r>
            <a:r>
              <a:rPr lang="fi-FI" baseline="0" dirty="0"/>
              <a:t> </a:t>
            </a:r>
            <a:r>
              <a:rPr lang="fi-FI" dirty="0"/>
              <a:t>&amp; Parrott,  2017)</a:t>
            </a:r>
            <a:r>
              <a:rPr lang="en-US" dirty="0"/>
              <a:t>.  For example, Google should hire employees who will assist the customers on time and faster. Preserving customers' privacy on data collected while using the Google application will increase customer satisfaction since it will increase their trust. </a:t>
            </a:r>
          </a:p>
        </p:txBody>
      </p:sp>
      <p:sp>
        <p:nvSpPr>
          <p:cNvPr id="4" name="Slide Number Placeholder 3"/>
          <p:cNvSpPr>
            <a:spLocks noGrp="1"/>
          </p:cNvSpPr>
          <p:nvPr>
            <p:ph type="sldNum" sz="quarter" idx="10"/>
          </p:nvPr>
        </p:nvSpPr>
        <p:spPr/>
        <p:txBody>
          <a:bodyPr/>
          <a:lstStyle/>
          <a:p>
            <a:fld id="{496D1BAA-0A03-477A-911B-9FA5B02F3AAC}" type="slidenum">
              <a:rPr lang="en-US" smtClean="0"/>
              <a:t>6</a:t>
            </a:fld>
            <a:endParaRPr lang="en-US"/>
          </a:p>
        </p:txBody>
      </p:sp>
    </p:spTree>
    <p:extLst>
      <p:ext uri="{BB962C8B-B14F-4D97-AF65-F5344CB8AC3E}">
        <p14:creationId xmlns:p14="http://schemas.microsoft.com/office/powerpoint/2010/main" val="1538009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should open up its new market segment in the country, such as China. This will help the company increase its customer, enhance its revenues through increased sales and promote its growth through profitability. Some of the methods Google can utilize to enter a new market like China include joint venture, partnership with local business, and direct shipping. </a:t>
            </a:r>
          </a:p>
        </p:txBody>
      </p:sp>
      <p:sp>
        <p:nvSpPr>
          <p:cNvPr id="4" name="Slide Number Placeholder 3"/>
          <p:cNvSpPr>
            <a:spLocks noGrp="1"/>
          </p:cNvSpPr>
          <p:nvPr>
            <p:ph type="sldNum" sz="quarter" idx="10"/>
          </p:nvPr>
        </p:nvSpPr>
        <p:spPr/>
        <p:txBody>
          <a:bodyPr/>
          <a:lstStyle/>
          <a:p>
            <a:fld id="{496D1BAA-0A03-477A-911B-9FA5B02F3AAC}" type="slidenum">
              <a:rPr lang="en-US" smtClean="0"/>
              <a:t>7</a:t>
            </a:fld>
            <a:endParaRPr lang="en-US"/>
          </a:p>
        </p:txBody>
      </p:sp>
    </p:spTree>
    <p:extLst>
      <p:ext uri="{BB962C8B-B14F-4D97-AF65-F5344CB8AC3E}">
        <p14:creationId xmlns:p14="http://schemas.microsoft.com/office/powerpoint/2010/main" val="2950129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strengths of Google Company are widely recognized brand, excellent brand reputation, large market share in the U.S, and dominates the online search engine. The company can improve its customer's satisfaction by protecting their privacy and provision of perfect products. </a:t>
            </a:r>
          </a:p>
        </p:txBody>
      </p:sp>
      <p:sp>
        <p:nvSpPr>
          <p:cNvPr id="4" name="Slide Number Placeholder 3"/>
          <p:cNvSpPr>
            <a:spLocks noGrp="1"/>
          </p:cNvSpPr>
          <p:nvPr>
            <p:ph type="sldNum" sz="quarter" idx="10"/>
          </p:nvPr>
        </p:nvSpPr>
        <p:spPr/>
        <p:txBody>
          <a:bodyPr/>
          <a:lstStyle/>
          <a:p>
            <a:fld id="{496D1BAA-0A03-477A-911B-9FA5B02F3AAC}" type="slidenum">
              <a:rPr lang="en-US" smtClean="0"/>
              <a:t>8</a:t>
            </a:fld>
            <a:endParaRPr lang="en-US"/>
          </a:p>
        </p:txBody>
      </p:sp>
    </p:spTree>
    <p:extLst>
      <p:ext uri="{BB962C8B-B14F-4D97-AF65-F5344CB8AC3E}">
        <p14:creationId xmlns:p14="http://schemas.microsoft.com/office/powerpoint/2010/main" val="1882966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6D1BAA-0A03-477A-911B-9FA5B02F3AAC}" type="slidenum">
              <a:rPr lang="en-US" smtClean="0"/>
              <a:t>9</a:t>
            </a:fld>
            <a:endParaRPr lang="en-US"/>
          </a:p>
        </p:txBody>
      </p:sp>
    </p:spTree>
    <p:extLst>
      <p:ext uri="{BB962C8B-B14F-4D97-AF65-F5344CB8AC3E}">
        <p14:creationId xmlns:p14="http://schemas.microsoft.com/office/powerpoint/2010/main" val="2161194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3865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70373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9038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3364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82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63834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1734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6489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5762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8228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3878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06424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29458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95285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2734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9443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9245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61BEF0D-F0BB-DE4B-95CE-6DB70DBA9567}" type="datetimeFigureOut">
              <a:rPr lang="en-US" smtClean="0"/>
              <a:pPr/>
              <a:t>5/6/2021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846475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9564" y="1843425"/>
            <a:ext cx="5812572" cy="1654377"/>
          </a:xfrm>
        </p:spPr>
        <p:txBody>
          <a:bodyPr/>
          <a:lstStyle/>
          <a:p>
            <a:pPr algn="ctr"/>
            <a:r>
              <a:rPr lang="en-US" sz="2800" b="1" dirty="0">
                <a:latin typeface="Arial" panose="020B0604020202020204" pitchFamily="34" charset="0"/>
                <a:cs typeface="Arial" panose="020B0604020202020204" pitchFamily="34" charset="0"/>
              </a:rPr>
              <a:t>GOOGLE COMPANY ANALYSIS </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AND </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RECOMMENDATIONS </a:t>
            </a:r>
          </a:p>
        </p:txBody>
      </p:sp>
      <p:sp>
        <p:nvSpPr>
          <p:cNvPr id="3" name="Subtitle 2"/>
          <p:cNvSpPr>
            <a:spLocks noGrp="1"/>
          </p:cNvSpPr>
          <p:nvPr>
            <p:ph type="subTitle" idx="1"/>
          </p:nvPr>
        </p:nvSpPr>
        <p:spPr>
          <a:xfrm>
            <a:off x="7915451" y="1843425"/>
            <a:ext cx="3699164" cy="3541842"/>
          </a:xfrm>
        </p:spPr>
        <p:txBody>
          <a:bodyPr>
            <a:normAutofit fontScale="70000" lnSpcReduction="20000"/>
          </a:bodyPr>
          <a:lstStyle/>
          <a:p>
            <a:pPr algn="ctr"/>
            <a:r>
              <a:rPr lang="en-US" dirty="0">
                <a:solidFill>
                  <a:schemeClr val="tx1"/>
                </a:solidFill>
              </a:rPr>
              <a:t>Agenda </a:t>
            </a:r>
          </a:p>
          <a:p>
            <a:pPr marL="285750" indent="-285750" algn="l">
              <a:buFont typeface="Wingdings" panose="05000000000000000000" pitchFamily="2" charset="2"/>
              <a:buChar char="v"/>
            </a:pPr>
            <a:r>
              <a:rPr lang="en-US" dirty="0">
                <a:solidFill>
                  <a:schemeClr val="tx1"/>
                </a:solidFill>
              </a:rPr>
              <a:t>Company Overview</a:t>
            </a:r>
          </a:p>
          <a:p>
            <a:pPr marL="285750" indent="-285750" algn="l">
              <a:buFont typeface="Wingdings" panose="05000000000000000000" pitchFamily="2" charset="2"/>
              <a:buChar char="v"/>
            </a:pPr>
            <a:r>
              <a:rPr lang="en-US" dirty="0">
                <a:solidFill>
                  <a:schemeClr val="tx1"/>
                </a:solidFill>
              </a:rPr>
              <a:t>Summary of SWOT</a:t>
            </a:r>
          </a:p>
          <a:p>
            <a:pPr marL="285750" indent="-285750" algn="l">
              <a:buFont typeface="Wingdings" panose="05000000000000000000" pitchFamily="2" charset="2"/>
              <a:buChar char="v"/>
            </a:pPr>
            <a:r>
              <a:rPr lang="en-US" dirty="0">
                <a:solidFill>
                  <a:schemeClr val="tx1"/>
                </a:solidFill>
              </a:rPr>
              <a:t>Recommendations:</a:t>
            </a:r>
          </a:p>
          <a:p>
            <a:pPr marL="742950" lvl="1" indent="-285750" algn="l">
              <a:buFont typeface="Arial" panose="020B0604020202020204" pitchFamily="34" charset="0"/>
              <a:buChar char="•"/>
            </a:pPr>
            <a:r>
              <a:rPr lang="en-US" dirty="0"/>
              <a:t>Improve its competitive advantage </a:t>
            </a:r>
          </a:p>
          <a:p>
            <a:pPr marL="742950" lvl="1" indent="-285750" algn="l">
              <a:buFont typeface="Arial" panose="020B0604020202020204" pitchFamily="34" charset="0"/>
              <a:buChar char="•"/>
            </a:pPr>
            <a:r>
              <a:rPr lang="en-US" dirty="0"/>
              <a:t>Enhance customers' satisfaction </a:t>
            </a:r>
          </a:p>
          <a:p>
            <a:pPr marL="742950" lvl="1" indent="-285750" algn="l">
              <a:buFont typeface="Arial" panose="020B0604020202020204" pitchFamily="34" charset="0"/>
              <a:buChar char="•"/>
            </a:pPr>
            <a:r>
              <a:rPr lang="en-US" dirty="0"/>
              <a:t>Establish new markets </a:t>
            </a:r>
          </a:p>
          <a:p>
            <a:pPr marL="285750" indent="-285750" algn="l">
              <a:buFont typeface="Wingdings" panose="05000000000000000000" pitchFamily="2" charset="2"/>
              <a:buChar char="v"/>
            </a:pPr>
            <a:r>
              <a:rPr lang="en-US" dirty="0">
                <a:solidFill>
                  <a:schemeClr val="tx1"/>
                </a:solidFill>
              </a:rPr>
              <a:t>Conclusion </a:t>
            </a:r>
          </a:p>
          <a:p>
            <a:r>
              <a:rPr lang="en-US" dirty="0">
                <a:solidFill>
                  <a:schemeClr val="tx1"/>
                </a:solidFill>
              </a:rPr>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751" y="31947"/>
            <a:ext cx="5387249" cy="1405275"/>
          </a:xfrm>
          <a:prstGeom prst="rect">
            <a:avLst/>
          </a:prstGeom>
        </p:spPr>
      </p:pic>
    </p:spTree>
    <p:extLst>
      <p:ext uri="{BB962C8B-B14F-4D97-AF65-F5344CB8AC3E}">
        <p14:creationId xmlns:p14="http://schemas.microsoft.com/office/powerpoint/2010/main" val="3773199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3940" y="212052"/>
            <a:ext cx="7766936" cy="577657"/>
          </a:xfrm>
        </p:spPr>
        <p:txBody>
          <a:bodyPr>
            <a:normAutofit fontScale="90000"/>
          </a:bodyPr>
          <a:lstStyle/>
          <a:p>
            <a:pPr algn="l"/>
            <a:r>
              <a:rPr lang="en-US" sz="4000" dirty="0"/>
              <a:t>Company overview </a:t>
            </a:r>
          </a:p>
        </p:txBody>
      </p:sp>
      <p:sp>
        <p:nvSpPr>
          <p:cNvPr id="3" name="Subtitle 2"/>
          <p:cNvSpPr>
            <a:spLocks noGrp="1"/>
          </p:cNvSpPr>
          <p:nvPr>
            <p:ph type="subTitle" idx="1"/>
          </p:nvPr>
        </p:nvSpPr>
        <p:spPr>
          <a:xfrm>
            <a:off x="725278" y="1623152"/>
            <a:ext cx="5163897" cy="4613563"/>
          </a:xfrm>
        </p:spPr>
        <p:txBody>
          <a:bodyPr>
            <a:normAutofit/>
          </a:bodyPr>
          <a:lstStyle/>
          <a:p>
            <a:pPr marL="285750" indent="-285750" algn="l">
              <a:buFont typeface="Wingdings" panose="05000000000000000000" pitchFamily="2" charset="2"/>
              <a:buChar char="v"/>
            </a:pPr>
            <a:r>
              <a:rPr lang="en-US" sz="2000" cap="none" dirty="0">
                <a:solidFill>
                  <a:schemeClr val="tx1"/>
                </a:solidFill>
                <a:latin typeface="Arial" panose="020B0604020202020204" pitchFamily="34" charset="0"/>
                <a:cs typeface="Arial" panose="020B0604020202020204" pitchFamily="34" charset="0"/>
              </a:rPr>
              <a:t>Google company was founded in 1998</a:t>
            </a:r>
          </a:p>
          <a:p>
            <a:pPr marL="285750" indent="-285750" algn="l">
              <a:buFont typeface="Wingdings" panose="05000000000000000000" pitchFamily="2" charset="2"/>
              <a:buChar char="v"/>
            </a:pPr>
            <a:r>
              <a:rPr lang="en-US" sz="2000" cap="none" dirty="0">
                <a:solidFill>
                  <a:schemeClr val="tx1"/>
                </a:solidFill>
                <a:latin typeface="Arial" panose="020B0604020202020204" pitchFamily="34" charset="0"/>
                <a:cs typeface="Arial" panose="020B0604020202020204" pitchFamily="34" charset="0"/>
              </a:rPr>
              <a:t>Its founders were page </a:t>
            </a:r>
            <a:r>
              <a:rPr lang="en-US" sz="2000" cap="none" dirty="0" err="1">
                <a:solidFill>
                  <a:schemeClr val="tx1"/>
                </a:solidFill>
                <a:latin typeface="Arial" panose="020B0604020202020204" pitchFamily="34" charset="0"/>
                <a:cs typeface="Arial" panose="020B0604020202020204" pitchFamily="34" charset="0"/>
              </a:rPr>
              <a:t>larry</a:t>
            </a:r>
            <a:r>
              <a:rPr lang="en-US" sz="2000" cap="none" dirty="0">
                <a:solidFill>
                  <a:schemeClr val="tx1"/>
                </a:solidFill>
                <a:latin typeface="Arial" panose="020B0604020202020204" pitchFamily="34" charset="0"/>
                <a:cs typeface="Arial" panose="020B0604020202020204" pitchFamily="34" charset="0"/>
              </a:rPr>
              <a:t> and brin </a:t>
            </a:r>
            <a:r>
              <a:rPr lang="en-US" sz="2000" cap="none" dirty="0" err="1">
                <a:solidFill>
                  <a:schemeClr val="tx1"/>
                </a:solidFill>
                <a:latin typeface="Arial" panose="020B0604020202020204" pitchFamily="34" charset="0"/>
                <a:cs typeface="Arial" panose="020B0604020202020204" pitchFamily="34" charset="0"/>
              </a:rPr>
              <a:t>sergey</a:t>
            </a:r>
            <a:endParaRPr lang="en-US" sz="2000" cap="none" dirty="0">
              <a:solidFill>
                <a:schemeClr val="tx1"/>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v"/>
            </a:pPr>
            <a:r>
              <a:rPr lang="en-US" sz="2000" cap="none" dirty="0">
                <a:solidFill>
                  <a:schemeClr val="tx1"/>
                </a:solidFill>
                <a:latin typeface="Arial" panose="020B0604020202020204" pitchFamily="34" charset="0"/>
                <a:cs typeface="Arial" panose="020B0604020202020204" pitchFamily="34" charset="0"/>
              </a:rPr>
              <a:t>Google mission focus on proprietary algorithms: </a:t>
            </a:r>
          </a:p>
          <a:p>
            <a:pPr marL="800100" lvl="1" indent="-342900" algn="l">
              <a:buFont typeface="Arial" panose="020B0604020202020204" pitchFamily="34" charset="0"/>
              <a:buChar char="•"/>
            </a:pPr>
            <a:r>
              <a:rPr lang="en-US" cap="none" dirty="0">
                <a:latin typeface="Arial" panose="020B0604020202020204" pitchFamily="34" charset="0"/>
                <a:cs typeface="Arial" panose="020B0604020202020204" pitchFamily="34" charset="0"/>
              </a:rPr>
              <a:t>Information availing and accessibility </a:t>
            </a:r>
          </a:p>
          <a:p>
            <a:pPr marL="285750" indent="-285750" algn="l">
              <a:buFont typeface="Wingdings" panose="05000000000000000000" pitchFamily="2" charset="2"/>
              <a:buChar char="v"/>
            </a:pPr>
            <a:r>
              <a:rPr lang="en-US" sz="2000" cap="none" dirty="0">
                <a:solidFill>
                  <a:schemeClr val="tx1"/>
                </a:solidFill>
                <a:latin typeface="Arial" panose="020B0604020202020204" pitchFamily="34" charset="0"/>
                <a:cs typeface="Arial" panose="020B0604020202020204" pitchFamily="34" charset="0"/>
              </a:rPr>
              <a:t>The main competitor of google company are:</a:t>
            </a:r>
          </a:p>
          <a:p>
            <a:pPr marL="742950" lvl="1" indent="-285750" algn="l">
              <a:buFont typeface="Arial" panose="020B0604020202020204" pitchFamily="34" charset="0"/>
              <a:buChar char="•"/>
            </a:pPr>
            <a:r>
              <a:rPr lang="en-US" sz="2000" cap="none" dirty="0">
                <a:latin typeface="Arial" panose="020B0604020202020204" pitchFamily="34" charset="0"/>
                <a:cs typeface="Arial" panose="020B0604020202020204" pitchFamily="34" charset="0"/>
              </a:rPr>
              <a:t>Apple</a:t>
            </a:r>
          </a:p>
          <a:p>
            <a:pPr marL="742950" lvl="1" indent="-285750" algn="l">
              <a:buFont typeface="Arial" panose="020B0604020202020204" pitchFamily="34" charset="0"/>
              <a:buChar char="•"/>
            </a:pPr>
            <a:r>
              <a:rPr lang="en-US" sz="2000" cap="none" dirty="0">
                <a:latin typeface="Arial" panose="020B0604020202020204" pitchFamily="34" charset="0"/>
                <a:cs typeface="Arial" panose="020B0604020202020204" pitchFamily="34" charset="0"/>
              </a:rPr>
              <a:t>Microsoft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9073" y="1703051"/>
            <a:ext cx="5715000" cy="3810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874137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6725939" y="1139121"/>
            <a:ext cx="4221297" cy="3994573"/>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n-US" sz="2800" b="1" dirty="0">
                <a:solidFill>
                  <a:schemeClr val="accent1"/>
                </a:solidFill>
              </a:rPr>
              <a:t>WEAKNESSES </a:t>
            </a:r>
            <a:r>
              <a:rPr lang="en-US" sz="2000" b="1" dirty="0">
                <a:solidFill>
                  <a:schemeClr val="accent1"/>
                </a:solidFill>
              </a:rPr>
              <a:t> </a:t>
            </a:r>
          </a:p>
          <a:p>
            <a:pPr marL="285750" indent="-285750" algn="l">
              <a:buFont typeface="Wingdings" panose="05000000000000000000" pitchFamily="2" charset="2"/>
              <a:buChar char="v"/>
            </a:pPr>
            <a:r>
              <a:rPr lang="en-US" sz="2000" dirty="0">
                <a:solidFill>
                  <a:schemeClr val="tx1"/>
                </a:solidFill>
                <a:latin typeface="Arial" panose="020B0604020202020204" pitchFamily="34" charset="0"/>
                <a:cs typeface="Arial" panose="020B0604020202020204" pitchFamily="34" charset="0"/>
              </a:rPr>
              <a:t>Not  present in the Chinese market</a:t>
            </a:r>
          </a:p>
          <a:p>
            <a:pPr marL="285750" indent="-285750" algn="l">
              <a:buFont typeface="Wingdings" panose="05000000000000000000" pitchFamily="2" charset="2"/>
              <a:buChar char="v"/>
            </a:pPr>
            <a:r>
              <a:rPr lang="en-US" sz="2000" dirty="0">
                <a:solidFill>
                  <a:schemeClr val="tx1"/>
                </a:solidFill>
                <a:latin typeface="Arial" panose="020B0604020202020204" pitchFamily="34" charset="0"/>
                <a:cs typeface="Arial" panose="020B0604020202020204" pitchFamily="34" charset="0"/>
              </a:rPr>
              <a:t>High cost of market entry </a:t>
            </a:r>
          </a:p>
          <a:p>
            <a:pPr marL="285750" indent="-285750" algn="l">
              <a:buFont typeface="Wingdings" panose="05000000000000000000" pitchFamily="2" charset="2"/>
              <a:buChar char="v"/>
            </a:pPr>
            <a:r>
              <a:rPr lang="en-US" sz="2000" dirty="0">
                <a:solidFill>
                  <a:schemeClr val="tx1"/>
                </a:solidFill>
                <a:latin typeface="Arial" panose="020B0604020202020204" pitchFamily="34" charset="0"/>
                <a:cs typeface="Arial" panose="020B0604020202020204" pitchFamily="34" charset="0"/>
              </a:rPr>
              <a:t>Government intervention and control</a:t>
            </a:r>
          </a:p>
          <a:p>
            <a:pPr marL="285750" indent="-285750" algn="l">
              <a:buFont typeface="Wingdings" panose="05000000000000000000" pitchFamily="2" charset="2"/>
              <a:buChar char="v"/>
            </a:pPr>
            <a:r>
              <a:rPr lang="en-US" sz="2000" dirty="0">
                <a:solidFill>
                  <a:schemeClr val="tx1"/>
                </a:solidFill>
                <a:latin typeface="Arial" panose="020B0604020202020204" pitchFamily="34" charset="0"/>
                <a:cs typeface="Arial" panose="020B0604020202020204" pitchFamily="34" charset="0"/>
              </a:rPr>
              <a:t>Lack of trust from its users due information collection from apps</a:t>
            </a:r>
          </a:p>
          <a:p>
            <a:pPr marL="285750" indent="-285750" algn="l">
              <a:buFont typeface="Wingdings" panose="05000000000000000000" pitchFamily="2" charset="2"/>
              <a:buChar char="v"/>
            </a:pPr>
            <a:r>
              <a:rPr lang="en-US" sz="2000" dirty="0">
                <a:solidFill>
                  <a:schemeClr val="tx1"/>
                </a:solidFill>
                <a:latin typeface="Arial" panose="020B0604020202020204" pitchFamily="34" charset="0"/>
                <a:cs typeface="Arial" panose="020B0604020202020204" pitchFamily="34" charset="0"/>
              </a:rPr>
              <a:t>Lack of transparency</a:t>
            </a:r>
          </a:p>
          <a:p>
            <a:pPr marL="285750" indent="-285750" algn="l">
              <a:buFont typeface="Wingdings" panose="05000000000000000000" pitchFamily="2" charset="2"/>
              <a:buChar char="v"/>
            </a:pPr>
            <a:endParaRPr lang="en-US" dirty="0"/>
          </a:p>
        </p:txBody>
      </p:sp>
      <p:sp>
        <p:nvSpPr>
          <p:cNvPr id="7" name="Subtitle 2"/>
          <p:cNvSpPr txBox="1">
            <a:spLocks/>
          </p:cNvSpPr>
          <p:nvPr/>
        </p:nvSpPr>
        <p:spPr>
          <a:xfrm>
            <a:off x="756491" y="1139121"/>
            <a:ext cx="4221297" cy="3970719"/>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n-US" sz="2800" b="1" dirty="0">
                <a:solidFill>
                  <a:schemeClr val="accent1"/>
                </a:solidFill>
              </a:rPr>
              <a:t>STRENGTHS </a:t>
            </a:r>
          </a:p>
          <a:p>
            <a:pPr marL="342900" indent="-342900" algn="l">
              <a:buFont typeface="Wingdings" panose="05000000000000000000" pitchFamily="2" charset="2"/>
              <a:buChar char="v"/>
            </a:pPr>
            <a:r>
              <a:rPr lang="en-US" sz="2000" dirty="0"/>
              <a:t>	</a:t>
            </a:r>
            <a:r>
              <a:rPr lang="en-US" sz="2000" dirty="0">
                <a:solidFill>
                  <a:schemeClr val="tx1"/>
                </a:solidFill>
                <a:latin typeface="Arial" panose="020B0604020202020204" pitchFamily="34" charset="0"/>
                <a:cs typeface="Arial" panose="020B0604020202020204" pitchFamily="34" charset="0"/>
              </a:rPr>
              <a:t>Widely recognized brand</a:t>
            </a:r>
          </a:p>
          <a:p>
            <a:pPr marL="342900" indent="-342900" algn="l">
              <a:buFont typeface="Wingdings" panose="05000000000000000000" pitchFamily="2" charset="2"/>
              <a:buChar char="v"/>
            </a:pPr>
            <a:r>
              <a:rPr lang="en-US" sz="2000" dirty="0">
                <a:solidFill>
                  <a:schemeClr val="tx1"/>
                </a:solidFill>
                <a:latin typeface="Arial" panose="020B0604020202020204" pitchFamily="34" charset="0"/>
                <a:cs typeface="Arial" panose="020B0604020202020204" pitchFamily="34" charset="0"/>
              </a:rPr>
              <a:t>	Excellent brand reputation </a:t>
            </a:r>
          </a:p>
          <a:p>
            <a:pPr marL="342900" indent="-342900" algn="l">
              <a:buFont typeface="Wingdings" panose="05000000000000000000" pitchFamily="2" charset="2"/>
              <a:buChar char="v"/>
            </a:pPr>
            <a:r>
              <a:rPr lang="en-US" sz="2000" dirty="0">
                <a:solidFill>
                  <a:schemeClr val="tx1"/>
                </a:solidFill>
                <a:latin typeface="Arial" panose="020B0604020202020204" pitchFamily="34" charset="0"/>
                <a:cs typeface="Arial" panose="020B0604020202020204" pitchFamily="34" charset="0"/>
              </a:rPr>
              <a:t>	Large market share  in the U.S  </a:t>
            </a:r>
          </a:p>
          <a:p>
            <a:pPr marL="342900" indent="-342900" algn="l">
              <a:buFont typeface="Wingdings" panose="05000000000000000000" pitchFamily="2" charset="2"/>
              <a:buChar char="v"/>
            </a:pPr>
            <a:r>
              <a:rPr lang="en-US" sz="2000" dirty="0">
                <a:solidFill>
                  <a:schemeClr val="tx1"/>
                </a:solidFill>
                <a:latin typeface="Arial" panose="020B0604020202020204" pitchFamily="34" charset="0"/>
                <a:cs typeface="Arial" panose="020B0604020202020204" pitchFamily="34" charset="0"/>
              </a:rPr>
              <a:t>	Dominates the online search engine</a:t>
            </a:r>
            <a:r>
              <a:rPr lang="en-US" sz="2000" dirty="0" smtClean="0">
                <a:solidFill>
                  <a:schemeClr val="tx1"/>
                </a:solidFill>
                <a:latin typeface="Arial" panose="020B0604020202020204" pitchFamily="34" charset="0"/>
                <a:cs typeface="Arial" panose="020B0604020202020204" pitchFamily="34" charset="0"/>
              </a:rPr>
              <a:t>.</a:t>
            </a:r>
          </a:p>
          <a:p>
            <a:pPr marL="342900" indent="-342900" algn="l">
              <a:buFont typeface="Wingdings" panose="05000000000000000000" pitchFamily="2" charset="2"/>
              <a:buChar char="v"/>
            </a:pPr>
            <a:r>
              <a:rPr lang="en-US" sz="2000" dirty="0" smtClean="0">
                <a:solidFill>
                  <a:schemeClr val="tx1"/>
                </a:solidFill>
                <a:latin typeface="Arial" panose="020B0604020202020204" pitchFamily="34" charset="0"/>
                <a:cs typeface="Arial" panose="020B0604020202020204" pitchFamily="34" charset="0"/>
              </a:rPr>
              <a:t>Huge revenues through ad advertisements </a:t>
            </a:r>
            <a:endParaRPr lang="en-US" sz="2000" dirty="0">
              <a:solidFill>
                <a:schemeClr val="tx1"/>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v"/>
            </a:pPr>
            <a:endParaRPr lang="en-US" dirty="0"/>
          </a:p>
        </p:txBody>
      </p:sp>
      <p:pic>
        <p:nvPicPr>
          <p:cNvPr id="8" name="Picture 7" descr="C:\Users\user\Desktop\2973440.png"/>
          <p:cNvPicPr/>
          <p:nvPr/>
        </p:nvPicPr>
        <p:blipFill>
          <a:blip r:embed="rId3">
            <a:extLst>
              <a:ext uri="{28A0092B-C50C-407E-A947-70E740481C1C}">
                <a14:useLocalDpi xmlns:a14="http://schemas.microsoft.com/office/drawing/2010/main" val="0"/>
              </a:ext>
            </a:extLst>
          </a:blip>
          <a:srcRect/>
          <a:stretch>
            <a:fillRect/>
          </a:stretch>
        </p:blipFill>
        <p:spPr bwMode="auto">
          <a:xfrm>
            <a:off x="756491" y="4649521"/>
            <a:ext cx="3829050" cy="2208479"/>
          </a:xfrm>
          <a:prstGeom prst="rect">
            <a:avLst/>
          </a:prstGeom>
          <a:noFill/>
          <a:ln>
            <a:no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5497" y="4962617"/>
            <a:ext cx="3382179" cy="2028548"/>
          </a:xfrm>
          <a:prstGeom prst="rect">
            <a:avLst/>
          </a:prstGeom>
        </p:spPr>
      </p:pic>
    </p:spTree>
    <p:extLst>
      <p:ext uri="{BB962C8B-B14F-4D97-AF65-F5344CB8AC3E}">
        <p14:creationId xmlns:p14="http://schemas.microsoft.com/office/powerpoint/2010/main" val="1192454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7098801" y="340786"/>
            <a:ext cx="4221297" cy="4613563"/>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n-US" sz="2800" b="1" dirty="0">
                <a:solidFill>
                  <a:schemeClr val="accent1"/>
                </a:solidFill>
              </a:rPr>
              <a:t>THREATS </a:t>
            </a: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Facebook and Instagram dominance in social media platform </a:t>
            </a: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The merge between Microsoft and Yahoo to compete with Google  </a:t>
            </a: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Competition from  Amazon and Apple company </a:t>
            </a: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Google search engine instability </a:t>
            </a:r>
            <a:endParaRPr lang="en-US" dirty="0" smtClean="0">
              <a:solidFill>
                <a:schemeClr val="tx1"/>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v"/>
            </a:pPr>
            <a:r>
              <a:rPr lang="en-US" dirty="0" smtClean="0">
                <a:solidFill>
                  <a:schemeClr val="tx1"/>
                </a:solidFill>
                <a:latin typeface="Arial" panose="020B0604020202020204" pitchFamily="34" charset="0"/>
                <a:cs typeface="Arial" panose="020B0604020202020204" pitchFamily="34" charset="0"/>
              </a:rPr>
              <a:t>Decline in its market share  in the  U.S </a:t>
            </a:r>
            <a:endParaRPr lang="en-US" dirty="0">
              <a:solidFill>
                <a:schemeClr val="tx1"/>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v"/>
            </a:pPr>
            <a:endParaRPr lang="en-US" dirty="0"/>
          </a:p>
        </p:txBody>
      </p:sp>
      <p:sp>
        <p:nvSpPr>
          <p:cNvPr id="7" name="Subtitle 2"/>
          <p:cNvSpPr txBox="1">
            <a:spLocks/>
          </p:cNvSpPr>
          <p:nvPr/>
        </p:nvSpPr>
        <p:spPr>
          <a:xfrm>
            <a:off x="756491" y="520131"/>
            <a:ext cx="4221297" cy="4613563"/>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n-US" sz="2800" b="1" dirty="0">
                <a:solidFill>
                  <a:schemeClr val="accent1"/>
                </a:solidFill>
              </a:rPr>
              <a:t>OPPORTUNITIES </a:t>
            </a: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Entry   to the Chinese market</a:t>
            </a: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Adoption of artificial intelligence</a:t>
            </a: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Unveiling a self-driving vehicle</a:t>
            </a: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Alternative energy sources</a:t>
            </a: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Partnering with other firms to improve software </a:t>
            </a:r>
            <a:endParaRPr lang="en-US" dirty="0" smtClean="0">
              <a:solidFill>
                <a:schemeClr val="tx1"/>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v"/>
            </a:pPr>
            <a:r>
              <a:rPr lang="en-US" dirty="0">
                <a:solidFill>
                  <a:schemeClr val="tx1"/>
                </a:solidFill>
                <a:latin typeface="Arial" panose="020B0604020202020204" pitchFamily="34" charset="0"/>
                <a:cs typeface="Arial" panose="020B0604020202020204" pitchFamily="34" charset="0"/>
              </a:rPr>
              <a:t>E</a:t>
            </a:r>
            <a:r>
              <a:rPr lang="en-US" dirty="0" smtClean="0">
                <a:solidFill>
                  <a:schemeClr val="tx1"/>
                </a:solidFill>
                <a:latin typeface="Arial" panose="020B0604020202020204" pitchFamily="34" charset="0"/>
                <a:cs typeface="Arial" panose="020B0604020202020204" pitchFamily="34" charset="0"/>
              </a:rPr>
              <a:t>xpansion of its services to new markets by developing new  distribution chains </a:t>
            </a:r>
          </a:p>
          <a:p>
            <a:pPr marL="285750" indent="-285750" algn="l">
              <a:buFont typeface="Wingdings" panose="05000000000000000000" pitchFamily="2" charset="2"/>
              <a:buChar char="v"/>
            </a:pPr>
            <a:endParaRPr lang="en-US" dirty="0">
              <a:solidFill>
                <a:schemeClr val="tx1"/>
              </a:solidFill>
              <a:latin typeface="Arial" panose="020B0604020202020204" pitchFamily="34" charset="0"/>
              <a:cs typeface="Arial" panose="020B0604020202020204" pitchFamily="34" charset="0"/>
            </a:endParaRPr>
          </a:p>
          <a:p>
            <a:pPr algn="l"/>
            <a:endParaRPr lang="en-US" dirty="0"/>
          </a:p>
        </p:txBody>
      </p:sp>
      <p:pic>
        <p:nvPicPr>
          <p:cNvPr id="1026" name="Picture 2" descr="Opportunity - Free business ic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195" y="3933022"/>
            <a:ext cx="4439799" cy="24392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3176" y="4060371"/>
            <a:ext cx="3866922" cy="2625237"/>
          </a:xfrm>
          <a:prstGeom prst="rect">
            <a:avLst/>
          </a:prstGeom>
        </p:spPr>
      </p:pic>
    </p:spTree>
    <p:extLst>
      <p:ext uri="{BB962C8B-B14F-4D97-AF65-F5344CB8AC3E}">
        <p14:creationId xmlns:p14="http://schemas.microsoft.com/office/powerpoint/2010/main" val="193435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0287" y="1947439"/>
            <a:ext cx="4682169" cy="3645493"/>
          </a:xfrm>
          <a:prstGeom prst="rect">
            <a:avLst/>
          </a:prstGeom>
          <a:ln>
            <a:noFill/>
          </a:ln>
          <a:effectLst>
            <a:outerShdw blurRad="190500" algn="tl" rotWithShape="0">
              <a:srgbClr val="000000">
                <a:alpha val="70000"/>
              </a:srgbClr>
            </a:outerShdw>
          </a:effectLst>
        </p:spPr>
      </p:pic>
      <p:sp>
        <p:nvSpPr>
          <p:cNvPr id="2" name="Title 1"/>
          <p:cNvSpPr>
            <a:spLocks noGrp="1"/>
          </p:cNvSpPr>
          <p:nvPr>
            <p:ph type="ctrTitle"/>
          </p:nvPr>
        </p:nvSpPr>
        <p:spPr>
          <a:xfrm>
            <a:off x="1423940" y="212052"/>
            <a:ext cx="7766936" cy="577657"/>
          </a:xfrm>
        </p:spPr>
        <p:txBody>
          <a:bodyPr>
            <a:normAutofit fontScale="90000"/>
          </a:bodyPr>
          <a:lstStyle/>
          <a:p>
            <a:pPr algn="l"/>
            <a:r>
              <a:rPr lang="en-US" sz="4000" dirty="0"/>
              <a:t/>
            </a:r>
            <a:br>
              <a:rPr lang="en-US" sz="4000" dirty="0"/>
            </a:br>
            <a:r>
              <a:rPr lang="en-US" sz="2800" dirty="0">
                <a:ea typeface="Calibri" panose="020F0502020204030204" pitchFamily="34" charset="0"/>
                <a:cs typeface="Times New Roman" panose="02020603050405020304" pitchFamily="18" charset="0"/>
              </a:rPr>
              <a:t>IMPROVE ITS COMPETITIVE ADVANTAGE</a:t>
            </a: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US" sz="2800" dirty="0"/>
          </a:p>
        </p:txBody>
      </p:sp>
      <p:sp>
        <p:nvSpPr>
          <p:cNvPr id="3" name="Subtitle 2"/>
          <p:cNvSpPr>
            <a:spLocks noGrp="1"/>
          </p:cNvSpPr>
          <p:nvPr>
            <p:ph type="subTitle" idx="1"/>
          </p:nvPr>
        </p:nvSpPr>
        <p:spPr>
          <a:xfrm>
            <a:off x="932103" y="1761008"/>
            <a:ext cx="5859314" cy="4613563"/>
          </a:xfrm>
        </p:spPr>
        <p:txBody>
          <a:bodyPr>
            <a:normAutofit fontScale="92500"/>
          </a:bodyPr>
          <a:lstStyle/>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Google should improve its competitiveness in the market by:</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Develop infrastructure that warrants efficient and fast search engine</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Expand its products such as android operating system mobile phones </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Setting a competitive price on its products, </a:t>
            </a:r>
            <a:r>
              <a:rPr lang="en-US" cap="none" dirty="0" err="1">
                <a:solidFill>
                  <a:schemeClr val="tx1"/>
                </a:solidFill>
                <a:latin typeface="Arial" panose="020B0604020202020204" pitchFamily="34" charset="0"/>
                <a:cs typeface="Arial" panose="020B0604020202020204" pitchFamily="34" charset="0"/>
              </a:rPr>
              <a:t>e.G.</a:t>
            </a:r>
            <a:r>
              <a:rPr lang="en-US" cap="none" dirty="0">
                <a:solidFill>
                  <a:schemeClr val="tx1"/>
                </a:solidFill>
                <a:latin typeface="Arial" panose="020B0604020202020204" pitchFamily="34" charset="0"/>
                <a:cs typeface="Arial" panose="020B0604020202020204" pitchFamily="34" charset="0"/>
              </a:rPr>
              <a:t>, Reducing its product prices in different markets </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Safeguarding its strategic assets such as trade name </a:t>
            </a:r>
          </a:p>
          <a:p>
            <a:endParaRPr lang="en-US" dirty="0"/>
          </a:p>
        </p:txBody>
      </p:sp>
    </p:spTree>
    <p:extLst>
      <p:ext uri="{BB962C8B-B14F-4D97-AF65-F5344CB8AC3E}">
        <p14:creationId xmlns:p14="http://schemas.microsoft.com/office/powerpoint/2010/main" val="3068471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3940" y="212052"/>
            <a:ext cx="7766936" cy="577657"/>
          </a:xfrm>
        </p:spPr>
        <p:txBody>
          <a:bodyPr>
            <a:normAutofit fontScale="90000"/>
          </a:bodyPr>
          <a:lstStyle/>
          <a:p>
            <a:pPr algn="l"/>
            <a:r>
              <a:rPr lang="en-US" sz="4000" dirty="0"/>
              <a:t/>
            </a:r>
            <a:br>
              <a:rPr lang="en-US" sz="4000" dirty="0"/>
            </a:br>
            <a:r>
              <a:rPr lang="en-US" sz="2800" dirty="0"/>
              <a:t>ENHANCE CUSTOMERS' SATISFACTION </a:t>
            </a:r>
          </a:p>
        </p:txBody>
      </p:sp>
      <p:sp>
        <p:nvSpPr>
          <p:cNvPr id="3" name="Subtitle 2"/>
          <p:cNvSpPr>
            <a:spLocks noGrp="1"/>
          </p:cNvSpPr>
          <p:nvPr>
            <p:ph type="subTitle" idx="1"/>
          </p:nvPr>
        </p:nvSpPr>
        <p:spPr>
          <a:xfrm>
            <a:off x="925176" y="1536927"/>
            <a:ext cx="5163897" cy="4613563"/>
          </a:xfrm>
        </p:spPr>
        <p:txBody>
          <a:bodyPr>
            <a:normAutofit/>
          </a:bodyPr>
          <a:lstStyle/>
          <a:p>
            <a:pPr marL="285750" indent="-285750" algn="l">
              <a:buFont typeface="Wingdings" panose="05000000000000000000" pitchFamily="2" charset="2"/>
              <a:buChar char="v"/>
            </a:pPr>
            <a:r>
              <a:rPr lang="en-US" sz="1900" cap="none" dirty="0">
                <a:solidFill>
                  <a:schemeClr val="tx1"/>
                </a:solidFill>
                <a:latin typeface="Arial" panose="020B0604020202020204" pitchFamily="34" charset="0"/>
                <a:cs typeface="Arial" panose="020B0604020202020204" pitchFamily="34" charset="0"/>
              </a:rPr>
              <a:t>Googles should improve its customers' satisfaction by:</a:t>
            </a:r>
          </a:p>
          <a:p>
            <a:pPr marL="285750" indent="-285750" algn="l">
              <a:buFont typeface="Wingdings" panose="05000000000000000000" pitchFamily="2" charset="2"/>
              <a:buChar char="v"/>
            </a:pPr>
            <a:r>
              <a:rPr lang="en-US" sz="1900" cap="none" dirty="0">
                <a:solidFill>
                  <a:schemeClr val="tx1"/>
                </a:solidFill>
                <a:latin typeface="Arial" panose="020B0604020202020204" pitchFamily="34" charset="0"/>
                <a:cs typeface="Arial" panose="020B0604020202020204" pitchFamily="34" charset="0"/>
              </a:rPr>
              <a:t>Protecting customers' data collected through its application</a:t>
            </a:r>
          </a:p>
          <a:p>
            <a:pPr marL="285750" indent="-285750" algn="l">
              <a:buFont typeface="Wingdings" panose="05000000000000000000" pitchFamily="2" charset="2"/>
              <a:buChar char="v"/>
            </a:pPr>
            <a:r>
              <a:rPr lang="en-US" sz="1900" cap="none" dirty="0">
                <a:solidFill>
                  <a:schemeClr val="tx1"/>
                </a:solidFill>
                <a:latin typeface="Arial" panose="020B0604020202020204" pitchFamily="34" charset="0"/>
                <a:cs typeface="Arial" panose="020B0604020202020204" pitchFamily="34" charset="0"/>
              </a:rPr>
              <a:t>Improving its customers' services by responding to customers on time</a:t>
            </a:r>
          </a:p>
          <a:p>
            <a:pPr marL="285750" indent="-285750" algn="l">
              <a:buFont typeface="Wingdings" panose="05000000000000000000" pitchFamily="2" charset="2"/>
              <a:buChar char="v"/>
            </a:pPr>
            <a:r>
              <a:rPr lang="en-US" sz="1900" cap="none" dirty="0">
                <a:solidFill>
                  <a:schemeClr val="tx1"/>
                </a:solidFill>
                <a:latin typeface="Arial" panose="020B0604020202020204" pitchFamily="34" charset="0"/>
                <a:cs typeface="Arial" panose="020B0604020202020204" pitchFamily="34" charset="0"/>
              </a:rPr>
              <a:t>Providing its customers with perfect products all the time </a:t>
            </a:r>
          </a:p>
          <a:p>
            <a:pPr marL="285750" indent="-285750" algn="l">
              <a:buFont typeface="Wingdings" panose="05000000000000000000" pitchFamily="2" charset="2"/>
              <a:buChar char="v"/>
            </a:pPr>
            <a:r>
              <a:rPr lang="en-US" sz="1900" cap="none" dirty="0">
                <a:solidFill>
                  <a:schemeClr val="tx1"/>
                </a:solidFill>
                <a:latin typeface="Arial" panose="020B0604020202020204" pitchFamily="34" charset="0"/>
                <a:cs typeface="Arial" panose="020B0604020202020204" pitchFamily="34" charset="0"/>
              </a:rPr>
              <a:t>Improving its customer engagement using multiple channels, </a:t>
            </a:r>
            <a:r>
              <a:rPr lang="en-US" sz="1900" cap="none" dirty="0" err="1">
                <a:solidFill>
                  <a:schemeClr val="tx1"/>
                </a:solidFill>
                <a:latin typeface="Arial" panose="020B0604020202020204" pitchFamily="34" charset="0"/>
                <a:cs typeface="Arial" panose="020B0604020202020204" pitchFamily="34" charset="0"/>
              </a:rPr>
              <a:t>e.G.</a:t>
            </a:r>
            <a:r>
              <a:rPr lang="en-US" sz="1900" cap="none" dirty="0">
                <a:solidFill>
                  <a:schemeClr val="tx1"/>
                </a:solidFill>
                <a:latin typeface="Arial" panose="020B0604020202020204" pitchFamily="34" charset="0"/>
                <a:cs typeface="Arial" panose="020B0604020202020204" pitchFamily="34" charset="0"/>
              </a:rPr>
              <a:t>, Social media </a:t>
            </a:r>
          </a:p>
          <a:p>
            <a:pPr marL="285750" indent="-285750" algn="l">
              <a:buFont typeface="Wingdings" panose="05000000000000000000" pitchFamily="2" charset="2"/>
              <a:buChar char="v"/>
            </a:pPr>
            <a:endParaRPr lang="en-US" dirty="0"/>
          </a:p>
        </p:txBody>
      </p:sp>
      <p:pic>
        <p:nvPicPr>
          <p:cNvPr id="4" name="Picture 3"/>
          <p:cNvPicPr>
            <a:picLocks noChangeAspect="1"/>
          </p:cNvPicPr>
          <p:nvPr/>
        </p:nvPicPr>
        <p:blipFill>
          <a:blip r:embed="rId3"/>
          <a:srcRect/>
          <a:stretch/>
        </p:blipFill>
        <p:spPr>
          <a:xfrm rot="221479">
            <a:off x="6873891" y="1744754"/>
            <a:ext cx="4633970" cy="3185854"/>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110545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0889" y="48769"/>
            <a:ext cx="7766936" cy="577657"/>
          </a:xfrm>
        </p:spPr>
        <p:txBody>
          <a:bodyPr>
            <a:normAutofit/>
          </a:bodyPr>
          <a:lstStyle/>
          <a:p>
            <a:pPr algn="l"/>
            <a:r>
              <a:rPr lang="en-US" sz="2800" dirty="0"/>
              <a:t>Establish new markets </a:t>
            </a:r>
            <a:endParaRPr lang="en-US" sz="2800" dirty="0"/>
          </a:p>
        </p:txBody>
      </p:sp>
      <p:sp>
        <p:nvSpPr>
          <p:cNvPr id="3" name="Subtitle 2"/>
          <p:cNvSpPr>
            <a:spLocks noGrp="1"/>
          </p:cNvSpPr>
          <p:nvPr>
            <p:ph type="subTitle" idx="1"/>
          </p:nvPr>
        </p:nvSpPr>
        <p:spPr>
          <a:xfrm>
            <a:off x="925176" y="997528"/>
            <a:ext cx="5163897" cy="4613563"/>
          </a:xfrm>
        </p:spPr>
        <p:txBody>
          <a:bodyPr>
            <a:normAutofit fontScale="92500" lnSpcReduction="20000"/>
          </a:bodyPr>
          <a:lstStyle/>
          <a:p>
            <a:pPr marL="285750" indent="-285750" algn="l">
              <a:buFont typeface="Wingdings" panose="05000000000000000000" pitchFamily="2" charset="2"/>
              <a:buChar char="v"/>
            </a:pPr>
            <a:r>
              <a:rPr lang="en-US" cap="none" dirty="0" smtClean="0">
                <a:solidFill>
                  <a:schemeClr val="tx1"/>
                </a:solidFill>
                <a:latin typeface="Arial" panose="020B0604020202020204" pitchFamily="34" charset="0"/>
                <a:cs typeface="Arial" panose="020B0604020202020204" pitchFamily="34" charset="0"/>
              </a:rPr>
              <a:t>Google company should establish new markets in china due to:</a:t>
            </a:r>
          </a:p>
          <a:p>
            <a:pPr marL="285750" indent="-285750" algn="l">
              <a:buFont typeface="Wingdings" panose="05000000000000000000" pitchFamily="2" charset="2"/>
              <a:buChar char="v"/>
            </a:pPr>
            <a:r>
              <a:rPr lang="en-US" cap="none" dirty="0" smtClean="0">
                <a:solidFill>
                  <a:schemeClr val="tx1"/>
                </a:solidFill>
                <a:latin typeface="Arial" panose="020B0604020202020204" pitchFamily="34" charset="0"/>
                <a:cs typeface="Arial" panose="020B0604020202020204" pitchFamily="34" charset="0"/>
              </a:rPr>
              <a:t>China has a large population; hence more product and service will be consumed</a:t>
            </a:r>
          </a:p>
          <a:p>
            <a:pPr marL="285750" indent="-285750" algn="l">
              <a:buFont typeface="Wingdings" panose="05000000000000000000" pitchFamily="2" charset="2"/>
              <a:buChar char="v"/>
            </a:pPr>
            <a:r>
              <a:rPr lang="en-US" cap="none" dirty="0" smtClean="0">
                <a:solidFill>
                  <a:schemeClr val="tx1"/>
                </a:solidFill>
                <a:latin typeface="Arial" panose="020B0604020202020204" pitchFamily="34" charset="0"/>
                <a:cs typeface="Arial" panose="020B0604020202020204" pitchFamily="34" charset="0"/>
              </a:rPr>
              <a:t>China has excellent infrastructure such as technology and business network</a:t>
            </a:r>
          </a:p>
          <a:p>
            <a:pPr marL="285750" indent="-285750" algn="l">
              <a:buFont typeface="Wingdings" panose="05000000000000000000" pitchFamily="2" charset="2"/>
              <a:buChar char="v"/>
            </a:pPr>
            <a:r>
              <a:rPr lang="en-US" cap="none" dirty="0" smtClean="0">
                <a:solidFill>
                  <a:schemeClr val="tx1"/>
                </a:solidFill>
                <a:latin typeface="Arial" panose="020B0604020202020204" pitchFamily="34" charset="0"/>
                <a:cs typeface="Arial" panose="020B0604020202020204" pitchFamily="34" charset="0"/>
              </a:rPr>
              <a:t>The political and economy of china is stable, which will enhance business performance </a:t>
            </a:r>
          </a:p>
          <a:p>
            <a:pPr marL="285750" indent="-285750" algn="l">
              <a:buFont typeface="Wingdings" panose="05000000000000000000" pitchFamily="2" charset="2"/>
              <a:buChar char="v"/>
            </a:pPr>
            <a:r>
              <a:rPr lang="en-US" cap="none" dirty="0" smtClean="0">
                <a:solidFill>
                  <a:schemeClr val="tx1"/>
                </a:solidFill>
                <a:latin typeface="Arial" panose="020B0604020202020204" pitchFamily="34" charset="0"/>
                <a:cs typeface="Arial" panose="020B0604020202020204" pitchFamily="34" charset="0"/>
              </a:rPr>
              <a:t>Over the past years, China has invested hugely in information technology hence have ready markets for google products. </a:t>
            </a:r>
          </a:p>
          <a:p>
            <a:pPr algn="l"/>
            <a:endParaRPr lang="en-US" dirty="0"/>
          </a:p>
        </p:txBody>
      </p:sp>
      <p:sp>
        <p:nvSpPr>
          <p:cNvPr id="5" name="Title 1"/>
          <p:cNvSpPr txBox="1">
            <a:spLocks/>
          </p:cNvSpPr>
          <p:nvPr/>
        </p:nvSpPr>
        <p:spPr>
          <a:xfrm>
            <a:off x="1543289" y="315961"/>
            <a:ext cx="7766936" cy="577657"/>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4800" kern="1200" cap="all" baseline="0">
                <a:solidFill>
                  <a:schemeClr val="tx1"/>
                </a:solidFill>
                <a:effectLst/>
                <a:latin typeface="+mj-lt"/>
                <a:ea typeface="+mj-ea"/>
                <a:cs typeface="+mj-cs"/>
              </a:defRPr>
            </a:lvl1pPr>
          </a:lstStyle>
          <a:p>
            <a:pPr algn="l"/>
            <a:r>
              <a:rPr lang="en-US" sz="4000" dirty="0" smtClean="0"/>
              <a:t/>
            </a:r>
            <a:br>
              <a:rPr lang="en-US" sz="4000" dirty="0" smtClean="0"/>
            </a:br>
            <a:r>
              <a:rPr lang="en-US" sz="2800" dirty="0" smtClean="0"/>
              <a:t> </a:t>
            </a:r>
            <a:endParaRPr lang="en-US" sz="2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5711" y="997528"/>
            <a:ext cx="3988105" cy="3277017"/>
          </a:xfrm>
          <a:prstGeom prst="rect">
            <a:avLst/>
          </a:prstGeom>
        </p:spPr>
      </p:pic>
    </p:spTree>
    <p:extLst>
      <p:ext uri="{BB962C8B-B14F-4D97-AF65-F5344CB8AC3E}">
        <p14:creationId xmlns:p14="http://schemas.microsoft.com/office/powerpoint/2010/main" val="67022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3940" y="212052"/>
            <a:ext cx="7766936" cy="577657"/>
          </a:xfrm>
        </p:spPr>
        <p:txBody>
          <a:bodyPr>
            <a:normAutofit fontScale="90000"/>
          </a:bodyPr>
          <a:lstStyle/>
          <a:p>
            <a:pPr algn="l"/>
            <a:r>
              <a:rPr lang="en-US" sz="4000" dirty="0"/>
              <a:t/>
            </a:r>
            <a:br>
              <a:rPr lang="en-US" sz="4000" dirty="0"/>
            </a:br>
            <a:r>
              <a:rPr lang="en-US" sz="4000" dirty="0"/>
              <a:t>CONCLUSION  </a:t>
            </a:r>
            <a:endParaRPr lang="en-US" sz="2800" dirty="0"/>
          </a:p>
        </p:txBody>
      </p:sp>
      <p:sp>
        <p:nvSpPr>
          <p:cNvPr id="3" name="Subtitle 2"/>
          <p:cNvSpPr>
            <a:spLocks noGrp="1"/>
          </p:cNvSpPr>
          <p:nvPr>
            <p:ph type="subTitle" idx="1"/>
          </p:nvPr>
        </p:nvSpPr>
        <p:spPr>
          <a:xfrm>
            <a:off x="932103" y="1370734"/>
            <a:ext cx="5163897" cy="4613563"/>
          </a:xfrm>
        </p:spPr>
        <p:txBody>
          <a:bodyPr>
            <a:normAutofit/>
          </a:bodyPr>
          <a:lstStyle/>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Google company was founded in 1998</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Google has an excellent brand reputation</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Google should:</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Improve its competitive advantage </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Enhance customers' satisfaction </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Establish new markets </a:t>
            </a:r>
          </a:p>
          <a:p>
            <a:pPr marL="285750" indent="-285750" algn="l">
              <a:buFont typeface="Wingdings" panose="05000000000000000000" pitchFamily="2" charset="2"/>
              <a:buChar char="v"/>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2998" y="1520329"/>
            <a:ext cx="3364964" cy="3139806"/>
          </a:xfrm>
          <a:prstGeom prst="rect">
            <a:avLst/>
          </a:prstGeom>
        </p:spPr>
      </p:pic>
    </p:spTree>
    <p:extLst>
      <p:ext uri="{BB962C8B-B14F-4D97-AF65-F5344CB8AC3E}">
        <p14:creationId xmlns:p14="http://schemas.microsoft.com/office/powerpoint/2010/main" val="2055579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3940" y="212052"/>
            <a:ext cx="7766936" cy="577657"/>
          </a:xfrm>
        </p:spPr>
        <p:txBody>
          <a:bodyPr>
            <a:normAutofit fontScale="90000"/>
          </a:bodyPr>
          <a:lstStyle/>
          <a:p>
            <a:pPr algn="l"/>
            <a:r>
              <a:rPr lang="en-US" sz="4000" dirty="0"/>
              <a:t/>
            </a:r>
            <a:br>
              <a:rPr lang="en-US" sz="4000" dirty="0"/>
            </a:br>
            <a:r>
              <a:rPr lang="en-US" sz="4000" dirty="0"/>
              <a:t>REFERENCES  </a:t>
            </a:r>
            <a:endParaRPr lang="en-US" sz="2800" dirty="0"/>
          </a:p>
        </p:txBody>
      </p:sp>
      <p:sp>
        <p:nvSpPr>
          <p:cNvPr id="3" name="Subtitle 2"/>
          <p:cNvSpPr>
            <a:spLocks noGrp="1"/>
          </p:cNvSpPr>
          <p:nvPr>
            <p:ph type="subTitle" idx="1"/>
          </p:nvPr>
        </p:nvSpPr>
        <p:spPr>
          <a:xfrm>
            <a:off x="925176" y="1793289"/>
            <a:ext cx="8417128" cy="3817802"/>
          </a:xfrm>
        </p:spPr>
        <p:txBody>
          <a:bodyPr>
            <a:normAutofit fontScale="77500" lnSpcReduction="20000"/>
          </a:bodyPr>
          <a:lstStyle/>
          <a:p>
            <a:pPr marL="285750" indent="-285750" algn="l">
              <a:buFont typeface="Wingdings" panose="05000000000000000000" pitchFamily="2" charset="2"/>
              <a:buChar char="v"/>
            </a:pPr>
            <a:r>
              <a:rPr lang="en-US" cap="none" dirty="0" err="1">
                <a:solidFill>
                  <a:schemeClr val="tx1"/>
                </a:solidFill>
                <a:latin typeface="Arial" panose="020B0604020202020204" pitchFamily="34" charset="0"/>
                <a:cs typeface="Arial" panose="020B0604020202020204" pitchFamily="34" charset="0"/>
              </a:rPr>
              <a:t>Brandimarte</a:t>
            </a:r>
            <a:r>
              <a:rPr lang="en-US" cap="none" dirty="0">
                <a:solidFill>
                  <a:schemeClr val="tx1"/>
                </a:solidFill>
                <a:latin typeface="Arial" panose="020B0604020202020204" pitchFamily="34" charset="0"/>
                <a:cs typeface="Arial" panose="020B0604020202020204" pitchFamily="34" charset="0"/>
              </a:rPr>
              <a:t>, E. (2017). Competition in high technology markets: multi-sided platforms and google antitrust case.</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Dolata, u. (2017). Apple, amazon, google, </a:t>
            </a:r>
            <a:r>
              <a:rPr lang="en-US" cap="none" dirty="0" err="1">
                <a:solidFill>
                  <a:schemeClr val="tx1"/>
                </a:solidFill>
                <a:latin typeface="Arial" panose="020B0604020202020204" pitchFamily="34" charset="0"/>
                <a:cs typeface="Arial" panose="020B0604020202020204" pitchFamily="34" charset="0"/>
              </a:rPr>
              <a:t>facebook</a:t>
            </a:r>
            <a:r>
              <a:rPr lang="en-US" cap="none" dirty="0">
                <a:solidFill>
                  <a:schemeClr val="tx1"/>
                </a:solidFill>
                <a:latin typeface="Arial" panose="020B0604020202020204" pitchFamily="34" charset="0"/>
                <a:cs typeface="Arial" panose="020B0604020202020204" pitchFamily="34" charset="0"/>
              </a:rPr>
              <a:t>, </a:t>
            </a:r>
            <a:r>
              <a:rPr lang="en-US" cap="none" dirty="0" err="1">
                <a:solidFill>
                  <a:schemeClr val="tx1"/>
                </a:solidFill>
                <a:latin typeface="Arial" panose="020B0604020202020204" pitchFamily="34" charset="0"/>
                <a:cs typeface="Arial" panose="020B0604020202020204" pitchFamily="34" charset="0"/>
              </a:rPr>
              <a:t>microsoft</a:t>
            </a:r>
            <a:r>
              <a:rPr lang="en-US" cap="none" dirty="0">
                <a:solidFill>
                  <a:schemeClr val="tx1"/>
                </a:solidFill>
                <a:latin typeface="Arial" panose="020B0604020202020204" pitchFamily="34" charset="0"/>
                <a:cs typeface="Arial" panose="020B0604020202020204" pitchFamily="34" charset="0"/>
              </a:rPr>
              <a:t>: market concentration-competition-innovation strategies (no. 2017-01). SOI discussion paper.</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Hassler, s. (2020). Google has nest. Amazon has echo and </a:t>
            </a:r>
            <a:r>
              <a:rPr lang="en-US" cap="none" dirty="0" err="1">
                <a:solidFill>
                  <a:schemeClr val="tx1"/>
                </a:solidFill>
                <a:latin typeface="Arial" panose="020B0604020202020204" pitchFamily="34" charset="0"/>
                <a:cs typeface="Arial" panose="020B0604020202020204" pitchFamily="34" charset="0"/>
              </a:rPr>
              <a:t>alexa</a:t>
            </a:r>
            <a:r>
              <a:rPr lang="en-US" cap="none" dirty="0">
                <a:solidFill>
                  <a:schemeClr val="tx1"/>
                </a:solidFill>
                <a:latin typeface="Arial" panose="020B0604020202020204" pitchFamily="34" charset="0"/>
                <a:cs typeface="Arial" panose="020B0604020202020204" pitchFamily="34" charset="0"/>
              </a:rPr>
              <a:t>. Savant systems has—</a:t>
            </a:r>
            <a:r>
              <a:rPr lang="en-US" cap="none" dirty="0" err="1">
                <a:solidFill>
                  <a:schemeClr val="tx1"/>
                </a:solidFill>
                <a:latin typeface="Arial" panose="020B0604020202020204" pitchFamily="34" charset="0"/>
                <a:cs typeface="Arial" panose="020B0604020202020204" pitchFamily="34" charset="0"/>
              </a:rPr>
              <a:t>ge</a:t>
            </a:r>
            <a:r>
              <a:rPr lang="en-US" cap="none" dirty="0">
                <a:solidFill>
                  <a:schemeClr val="tx1"/>
                </a:solidFill>
                <a:latin typeface="Arial" panose="020B0604020202020204" pitchFamily="34" charset="0"/>
                <a:cs typeface="Arial" panose="020B0604020202020204" pitchFamily="34" charset="0"/>
              </a:rPr>
              <a:t> lighting! The luxury home-automation company has its sights set on high-quality mass-market home networking-[spectral lines]. IEEE spectrum, 57(7), 04-04.</a:t>
            </a:r>
          </a:p>
          <a:p>
            <a:pPr marL="285750" indent="-285750" algn="l">
              <a:buFont typeface="Wingdings" panose="05000000000000000000" pitchFamily="2" charset="2"/>
              <a:buChar char="v"/>
            </a:pPr>
            <a:r>
              <a:rPr lang="en-US" cap="none" dirty="0">
                <a:solidFill>
                  <a:schemeClr val="tx1"/>
                </a:solidFill>
                <a:latin typeface="Arial" panose="020B0604020202020204" pitchFamily="34" charset="0"/>
                <a:cs typeface="Arial" panose="020B0604020202020204" pitchFamily="34" charset="0"/>
              </a:rPr>
              <a:t>Ramanathan, u., Subramanian, N., &amp; Parrott, G. (2017). Role of social media in retail network operations and marketing to enhance customer satisfaction. International journal of operations &amp; production management.</a:t>
            </a:r>
          </a:p>
        </p:txBody>
      </p:sp>
    </p:spTree>
    <p:extLst>
      <p:ext uri="{BB962C8B-B14F-4D97-AF65-F5344CB8AC3E}">
        <p14:creationId xmlns:p14="http://schemas.microsoft.com/office/powerpoint/2010/main" val="282164155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274</TotalTime>
  <Words>1027</Words>
  <Application>Microsoft Office PowerPoint</Application>
  <PresentationFormat>Widescreen</PresentationFormat>
  <Paragraphs>90</Paragraphs>
  <Slides>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Times New Roman</vt:lpstr>
      <vt:lpstr>Tw Cen MT</vt:lpstr>
      <vt:lpstr>Wingdings</vt:lpstr>
      <vt:lpstr>Wingdings 3</vt:lpstr>
      <vt:lpstr>Droplet</vt:lpstr>
      <vt:lpstr>GOOGLE COMPANY ANALYSIS  AND  RECOMMENDATIONS </vt:lpstr>
      <vt:lpstr>Company overview </vt:lpstr>
      <vt:lpstr>PowerPoint Presentation</vt:lpstr>
      <vt:lpstr>PowerPoint Presentation</vt:lpstr>
      <vt:lpstr> IMPROVE ITS COMPETITIVE ADVANTAGE </vt:lpstr>
      <vt:lpstr> ENHANCE CUSTOMERS' SATISFACTION </vt:lpstr>
      <vt:lpstr>Establish new markets </vt:lpstr>
      <vt:lpstr> CONCLUSION  </vt:lpstr>
      <vt:lpstr> 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ANALYSIS  AND  RECOMMENDATION</dc:title>
  <dc:creator>Windows User</dc:creator>
  <cp:lastModifiedBy>Windows User</cp:lastModifiedBy>
  <cp:revision>46</cp:revision>
  <dcterms:created xsi:type="dcterms:W3CDTF">2021-05-05T16:59:16Z</dcterms:created>
  <dcterms:modified xsi:type="dcterms:W3CDTF">2021-05-06T07:35:20Z</dcterms:modified>
</cp:coreProperties>
</file>