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63" r:id="rId4"/>
    <p:sldId id="264"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9893" autoAdjust="0"/>
  </p:normalViewPr>
  <p:slideViewPr>
    <p:cSldViewPr snapToGrid="0">
      <p:cViewPr>
        <p:scale>
          <a:sx n="55" d="100"/>
          <a:sy n="55" d="100"/>
        </p:scale>
        <p:origin x="-1218"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1C5A2B-4443-4934-8A5A-6FA9EF5822AC}" type="datetimeFigureOut">
              <a:rPr lang="en-US" smtClean="0"/>
              <a:t>2/15/2022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C55A9E-9DE5-4BB2-AD55-E34FCE01AEF0}" type="slidenum">
              <a:rPr lang="en-US" smtClean="0"/>
              <a:t>‹#›</a:t>
            </a:fld>
            <a:endParaRPr lang="en-US"/>
          </a:p>
        </p:txBody>
      </p:sp>
    </p:spTree>
    <p:extLst>
      <p:ext uri="{BB962C8B-B14F-4D97-AF65-F5344CB8AC3E}">
        <p14:creationId xmlns:p14="http://schemas.microsoft.com/office/powerpoint/2010/main" val="2054731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Communication processes are at the center of the position of computers and databases among organizations. It serves as the best framework for enhancing the proper outcomes. The main reason is that it ensures businesses remain relevant among different markets. To begin with, external and internal communications are made possible. Employees use computers to promote sharing of information with different stakeholders. These stakeholders comprise employees, management, customers, and governments (</a:t>
            </a:r>
            <a:r>
              <a:rPr lang="en-US" sz="1200" kern="1200" dirty="0" err="1" smtClean="0">
                <a:solidFill>
                  <a:schemeClr val="tx1"/>
                </a:solidFill>
                <a:effectLst/>
                <a:latin typeface="+mn-lt"/>
                <a:ea typeface="+mn-ea"/>
                <a:cs typeface="+mn-cs"/>
              </a:rPr>
              <a:t>Stylos</a:t>
            </a:r>
            <a:r>
              <a:rPr lang="en-US" sz="1200" kern="1200" dirty="0" smtClean="0">
                <a:solidFill>
                  <a:schemeClr val="tx1"/>
                </a:solidFill>
                <a:effectLst/>
                <a:latin typeface="+mn-lt"/>
                <a:ea typeface="+mn-ea"/>
                <a:cs typeface="+mn-cs"/>
              </a:rPr>
              <a:t> et al., 2021). Computers have emails, conferencing, and messenger systems, among others. Secondly, computers connected to the internet can promote significant development in terms of advertisements and marketing. It is crucial in enabling a platform that ensures customers access information regarding different products and services (</a:t>
            </a:r>
            <a:r>
              <a:rPr lang="en-US" sz="1200" kern="1200" dirty="0" err="1" smtClean="0">
                <a:solidFill>
                  <a:schemeClr val="tx1"/>
                </a:solidFill>
                <a:effectLst/>
                <a:latin typeface="+mn-lt"/>
                <a:ea typeface="+mn-ea"/>
                <a:cs typeface="+mn-cs"/>
              </a:rPr>
              <a:t>Abdeldayem</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Aldulaimi</a:t>
            </a:r>
            <a:r>
              <a:rPr lang="en-US" sz="1200" kern="1200" dirty="0" smtClean="0">
                <a:solidFill>
                  <a:schemeClr val="tx1"/>
                </a:solidFill>
                <a:effectLst/>
                <a:latin typeface="+mn-lt"/>
                <a:ea typeface="+mn-ea"/>
                <a:cs typeface="+mn-cs"/>
              </a:rPr>
              <a:t>, 2020). It connects databases of different products and services within markets. Concerning databases having the right information concerning products and services, both customers and employees can use this as a position to initiate significant growth</a:t>
            </a:r>
            <a:endParaRPr lang="en-US" dirty="0"/>
          </a:p>
        </p:txBody>
      </p:sp>
      <p:sp>
        <p:nvSpPr>
          <p:cNvPr id="4" name="Slide Number Placeholder 3"/>
          <p:cNvSpPr>
            <a:spLocks noGrp="1"/>
          </p:cNvSpPr>
          <p:nvPr>
            <p:ph type="sldNum" sz="quarter" idx="5"/>
          </p:nvPr>
        </p:nvSpPr>
        <p:spPr/>
        <p:txBody>
          <a:bodyPr/>
          <a:lstStyle/>
          <a:p>
            <a:fld id="{6BC55A9E-9DE5-4BB2-AD55-E34FCE01AEF0}" type="slidenum">
              <a:rPr lang="en-US" smtClean="0"/>
              <a:t>2</a:t>
            </a:fld>
            <a:endParaRPr lang="en-US"/>
          </a:p>
        </p:txBody>
      </p:sp>
    </p:spTree>
    <p:extLst>
      <p:ext uri="{BB962C8B-B14F-4D97-AF65-F5344CB8AC3E}">
        <p14:creationId xmlns:p14="http://schemas.microsoft.com/office/powerpoint/2010/main" val="3269907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sharing of information among organizations and their stakeholders is the most significant process undertaken at any given point. Therefore, stakeholders can always look for outlets to share crucial information regarding products and services. Computers and databases are important in initiating a new edge of competition among businesses (</a:t>
            </a:r>
            <a:r>
              <a:rPr lang="en-US" sz="1200" kern="1200" dirty="0" err="1" smtClean="0">
                <a:solidFill>
                  <a:schemeClr val="tx1"/>
                </a:solidFill>
                <a:effectLst/>
                <a:latin typeface="+mn-lt"/>
                <a:ea typeface="+mn-ea"/>
                <a:cs typeface="+mn-cs"/>
              </a:rPr>
              <a:t>Abdeldayem</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Aldulaimi</a:t>
            </a:r>
            <a:r>
              <a:rPr lang="en-US" sz="1200" kern="1200" dirty="0" smtClean="0">
                <a:solidFill>
                  <a:schemeClr val="tx1"/>
                </a:solidFill>
                <a:effectLst/>
                <a:latin typeface="+mn-lt"/>
                <a:ea typeface="+mn-ea"/>
                <a:cs typeface="+mn-cs"/>
              </a:rPr>
              <a:t>, 2020). Going through them can initiate an understanding of knowledge concerning products and services. Companies can know different gaps associated with sales among the databases (Kenney &amp; </a:t>
            </a:r>
            <a:r>
              <a:rPr lang="en-US" sz="1200" kern="1200" dirty="0" err="1" smtClean="0">
                <a:solidFill>
                  <a:schemeClr val="tx1"/>
                </a:solidFill>
                <a:effectLst/>
                <a:latin typeface="+mn-lt"/>
                <a:ea typeface="+mn-ea"/>
                <a:cs typeface="+mn-cs"/>
              </a:rPr>
              <a:t>Zysman</a:t>
            </a:r>
            <a:r>
              <a:rPr lang="en-US" sz="1200" kern="1200" dirty="0" smtClean="0">
                <a:solidFill>
                  <a:schemeClr val="tx1"/>
                </a:solidFill>
                <a:effectLst/>
                <a:latin typeface="+mn-lt"/>
                <a:ea typeface="+mn-ea"/>
                <a:cs typeface="+mn-cs"/>
              </a:rPr>
              <a:t>, 2019). Knowledge associated with the gaps makes it possible to initiate positive developments when it comes to the operations of these companies. It is crucial to note that computers have advanced in the last four decades, with them aligning business needs and product alignments with the interests of markets where companies operate. With the new millennium, companies ensure effective decision-making by aligning different analytical frameworks among businesses and their companies. With the advancement of computers and networks in the market, databases are changing, taking a cloud computing framework.</a:t>
            </a:r>
            <a:endParaRPr lang="en-US" dirty="0">
              <a:effectLst/>
            </a:endParaRPr>
          </a:p>
        </p:txBody>
      </p:sp>
      <p:sp>
        <p:nvSpPr>
          <p:cNvPr id="4" name="Slide Number Placeholder 3"/>
          <p:cNvSpPr>
            <a:spLocks noGrp="1"/>
          </p:cNvSpPr>
          <p:nvPr>
            <p:ph type="sldNum" sz="quarter" idx="10"/>
          </p:nvPr>
        </p:nvSpPr>
        <p:spPr/>
        <p:txBody>
          <a:bodyPr/>
          <a:lstStyle/>
          <a:p>
            <a:fld id="{6BC55A9E-9DE5-4BB2-AD55-E34FCE01AEF0}" type="slidenum">
              <a:rPr lang="en-US" smtClean="0"/>
              <a:t>3</a:t>
            </a:fld>
            <a:endParaRPr lang="en-US"/>
          </a:p>
        </p:txBody>
      </p:sp>
    </p:spTree>
    <p:extLst>
      <p:ext uri="{BB962C8B-B14F-4D97-AF65-F5344CB8AC3E}">
        <p14:creationId xmlns:p14="http://schemas.microsoft.com/office/powerpoint/2010/main" val="208819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F56537-6AF4-41AB-AA03-39866358EA1E}"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77589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56537-6AF4-41AB-AA03-39866358EA1E}"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2682907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F56537-6AF4-41AB-AA03-39866358EA1E}"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1668204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F56537-6AF4-41AB-AA03-39866358EA1E}" type="datetimeFigureOut">
              <a:rPr lang="en-US" smtClean="0"/>
              <a:t>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3047191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F56537-6AF4-41AB-AA03-39866358EA1E}" type="datetimeFigureOut">
              <a:rPr lang="en-US" smtClean="0"/>
              <a:t>2/15/2022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3607133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F56537-6AF4-41AB-AA03-39866358EA1E}" type="datetimeFigureOut">
              <a:rPr lang="en-US" smtClean="0"/>
              <a:t>2/15/2022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1943726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F56537-6AF4-41AB-AA03-39866358EA1E}" type="datetimeFigureOut">
              <a:rPr lang="en-US" smtClean="0"/>
              <a:t>2/15/2022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4096281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F56537-6AF4-41AB-AA03-39866358EA1E}" type="datetimeFigureOut">
              <a:rPr lang="en-US" smtClean="0"/>
              <a:t>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2139768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F56537-6AF4-41AB-AA03-39866358EA1E}" type="datetimeFigureOut">
              <a:rPr lang="en-US" smtClean="0"/>
              <a:t>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2983558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F56537-6AF4-41AB-AA03-39866358EA1E}"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711079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F56537-6AF4-41AB-AA03-39866358EA1E}"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FB5F96-5554-4AC2-9BA3-9642C299040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57904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F56537-6AF4-41AB-AA03-39866358EA1E}"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3966695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F56537-6AF4-41AB-AA03-39866358EA1E}"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FB5F96-5554-4AC2-9BA3-9642C299040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456299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F56537-6AF4-41AB-AA03-39866358EA1E}"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3433206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56537-6AF4-41AB-AA03-39866358EA1E}"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2889143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56537-6AF4-41AB-AA03-39866358EA1E}"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FB5F96-5554-4AC2-9BA3-9642C299040F}" type="slidenum">
              <a:rPr lang="en-US" smtClean="0"/>
              <a:t>‹#›</a:t>
            </a:fld>
            <a:endParaRPr lang="en-US"/>
          </a:p>
        </p:txBody>
      </p:sp>
    </p:spTree>
    <p:extLst>
      <p:ext uri="{BB962C8B-B14F-4D97-AF65-F5344CB8AC3E}">
        <p14:creationId xmlns:p14="http://schemas.microsoft.com/office/powerpoint/2010/main" val="1945418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F56537-6AF4-41AB-AA03-39866358EA1E}" type="datetimeFigureOut">
              <a:rPr lang="en-US" smtClean="0"/>
              <a:t>2/15/2022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9FB5F96-5554-4AC2-9BA3-9642C299040F}" type="slidenum">
              <a:rPr lang="en-US" smtClean="0"/>
              <a:t>‹#›</a:t>
            </a:fld>
            <a:endParaRPr lang="en-US"/>
          </a:p>
        </p:txBody>
      </p:sp>
    </p:spTree>
    <p:extLst>
      <p:ext uri="{BB962C8B-B14F-4D97-AF65-F5344CB8AC3E}">
        <p14:creationId xmlns:p14="http://schemas.microsoft.com/office/powerpoint/2010/main" val="27823629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 xmlns:a16="http://schemas.microsoft.com/office/drawing/2014/main" id="{6D805402-FF13-4136-BCC1-F81ABEA4736E}"/>
              </a:ext>
            </a:extLst>
          </p:cNvPr>
          <p:cNvSpPr>
            <a:spLocks noGrp="1"/>
          </p:cNvSpPr>
          <p:nvPr>
            <p:ph type="subTitle" idx="1"/>
          </p:nvPr>
        </p:nvSpPr>
        <p:spPr>
          <a:xfrm>
            <a:off x="410817" y="410817"/>
            <a:ext cx="11569148" cy="5976731"/>
          </a:xfrm>
        </p:spPr>
        <p:txBody>
          <a:bodyPr>
            <a:normAutofit/>
          </a:bodyPr>
          <a:lstStyle/>
          <a:p>
            <a:pPr algn="ctr"/>
            <a:endParaRPr lang="en-US" sz="3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en-US" sz="3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3200" b="1" dirty="0">
                <a:solidFill>
                  <a:schemeClr val="tx1"/>
                </a:solidFill>
              </a:rPr>
              <a:t>Technology in the 21</a:t>
            </a:r>
            <a:r>
              <a:rPr lang="en-US" sz="3200" b="1" baseline="30000" dirty="0">
                <a:solidFill>
                  <a:schemeClr val="tx1"/>
                </a:solidFill>
              </a:rPr>
              <a:t>st</a:t>
            </a:r>
            <a:r>
              <a:rPr lang="en-US" sz="3200" b="1" dirty="0">
                <a:solidFill>
                  <a:schemeClr val="tx1"/>
                </a:solidFill>
              </a:rPr>
              <a:t> Century Assignment</a:t>
            </a:r>
            <a:endParaRPr lang="en-US" sz="3200" dirty="0">
              <a:solidFill>
                <a:schemeClr val="tx1"/>
              </a:solidFill>
            </a:endParaRPr>
          </a:p>
          <a:p>
            <a:pPr algn="ctr"/>
            <a:endParaRPr lang="en-US" sz="30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3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Name</a:t>
            </a:r>
          </a:p>
          <a:p>
            <a:pPr algn="ctr"/>
            <a:r>
              <a:rPr lang="en-US" sz="3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Institution</a:t>
            </a:r>
          </a:p>
          <a:p>
            <a:pPr algn="ctr"/>
            <a:r>
              <a:rPr lang="en-US" sz="3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Course</a:t>
            </a:r>
          </a:p>
          <a:p>
            <a:pPr algn="ctr"/>
            <a:r>
              <a:rPr lang="en-US" sz="3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Professor</a:t>
            </a:r>
          </a:p>
          <a:p>
            <a:pPr algn="ctr"/>
            <a:r>
              <a:rPr lang="en-US" sz="3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Date </a:t>
            </a:r>
            <a:endParaRPr lang="en-US" sz="3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n-US" sz="3000" dirty="0">
              <a:solidFill>
                <a:schemeClr val="tx1"/>
              </a:solidFill>
            </a:endParaRPr>
          </a:p>
        </p:txBody>
      </p:sp>
    </p:spTree>
    <p:extLst>
      <p:ext uri="{BB962C8B-B14F-4D97-AF65-F5344CB8AC3E}">
        <p14:creationId xmlns:p14="http://schemas.microsoft.com/office/powerpoint/2010/main" val="15141870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2E043D-8605-4FA3-96DA-63A21FB9C6BF}"/>
              </a:ext>
            </a:extLst>
          </p:cNvPr>
          <p:cNvSpPr>
            <a:spLocks noGrp="1"/>
          </p:cNvSpPr>
          <p:nvPr>
            <p:ph type="title"/>
          </p:nvPr>
        </p:nvSpPr>
        <p:spPr>
          <a:xfrm>
            <a:off x="838200" y="119271"/>
            <a:ext cx="10515600" cy="662607"/>
          </a:xfrm>
        </p:spPr>
        <p:txBody>
          <a:bodyPr>
            <a:noAutofit/>
          </a:bodyPr>
          <a:lstStyle/>
          <a:p>
            <a:pPr algn="ctr"/>
            <a:r>
              <a:rPr lang="en-US" sz="2800" b="1" dirty="0"/>
              <a:t>Use of Computers and databases in the 21</a:t>
            </a:r>
            <a:r>
              <a:rPr lang="en-US" sz="2800" b="1" baseline="30000" dirty="0"/>
              <a:t>st</a:t>
            </a:r>
            <a:r>
              <a:rPr lang="en-US" sz="2800" b="1" dirty="0"/>
              <a:t> Centuries among Organizations</a:t>
            </a:r>
            <a:r>
              <a:rPr lang="en-US" sz="2800" dirty="0"/>
              <a:t/>
            </a:r>
            <a:br>
              <a:rPr lang="en-US" sz="2800" dirty="0"/>
            </a:br>
            <a:endParaRPr lang="en-US" sz="28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59686" y="5089586"/>
            <a:ext cx="1932314" cy="1581506"/>
          </a:xfrm>
          <a:prstGeom prst="rect">
            <a:avLst/>
          </a:prstGeom>
          <a:ln>
            <a:noFill/>
          </a:ln>
          <a:effectLst>
            <a:softEdge rad="112500"/>
          </a:effectLst>
        </p:spPr>
      </p:pic>
      <p:sp>
        <p:nvSpPr>
          <p:cNvPr id="3" name="Content Placeholder 2">
            <a:extLst>
              <a:ext uri="{FF2B5EF4-FFF2-40B4-BE49-F238E27FC236}">
                <a16:creationId xmlns="" xmlns:a16="http://schemas.microsoft.com/office/drawing/2014/main" id="{DAF6DE8A-31C0-4778-83E3-932F7245D95E}"/>
              </a:ext>
            </a:extLst>
          </p:cNvPr>
          <p:cNvSpPr>
            <a:spLocks noGrp="1"/>
          </p:cNvSpPr>
          <p:nvPr>
            <p:ph idx="1"/>
          </p:nvPr>
        </p:nvSpPr>
        <p:spPr>
          <a:xfrm>
            <a:off x="0" y="885395"/>
            <a:ext cx="11766430" cy="5804451"/>
          </a:xfrm>
        </p:spPr>
        <p:txBody>
          <a:bodyPr>
            <a:noAutofit/>
          </a:bodyPr>
          <a:lstStyle/>
          <a:p>
            <a:pPr lvl="0"/>
            <a:r>
              <a:rPr lang="en-US" sz="2800" dirty="0"/>
              <a:t>Communication processes are at the center of the position of computers and databases among organizations. </a:t>
            </a:r>
          </a:p>
          <a:p>
            <a:pPr lvl="0"/>
            <a:r>
              <a:rPr lang="en-US" sz="2800" dirty="0"/>
              <a:t>It serves as the best framework for enhancing the proper outcomes. </a:t>
            </a:r>
          </a:p>
          <a:p>
            <a:pPr lvl="0"/>
            <a:r>
              <a:rPr lang="en-US" sz="2800" dirty="0"/>
              <a:t>The main reason is that it ensures businesses remain relevant among different markets. </a:t>
            </a:r>
          </a:p>
          <a:p>
            <a:pPr lvl="0"/>
            <a:r>
              <a:rPr lang="en-US" sz="2800" dirty="0"/>
              <a:t>To begin with, external and internal communications are made possible. </a:t>
            </a:r>
          </a:p>
          <a:p>
            <a:pPr lvl="0"/>
            <a:r>
              <a:rPr lang="en-US" sz="2800" dirty="0"/>
              <a:t>Employees use computers to promote sharing of information with different stakeholders.</a:t>
            </a:r>
          </a:p>
          <a:p>
            <a:pPr lvl="0"/>
            <a:r>
              <a:rPr lang="en-US" sz="2800" dirty="0" smtClean="0"/>
              <a:t>It </a:t>
            </a:r>
            <a:r>
              <a:rPr lang="en-US" sz="2800" dirty="0"/>
              <a:t>is crucial in enabling a platform that ensures customers </a:t>
            </a:r>
            <a:endParaRPr lang="en-US" sz="2800" dirty="0" smtClean="0"/>
          </a:p>
          <a:p>
            <a:pPr lvl="0"/>
            <a:r>
              <a:rPr lang="en-US" sz="2800" dirty="0" smtClean="0"/>
              <a:t>access </a:t>
            </a:r>
            <a:r>
              <a:rPr lang="en-US" sz="2800" dirty="0"/>
              <a:t>information regarding different products and services (</a:t>
            </a:r>
            <a:r>
              <a:rPr lang="en-US" sz="2800" dirty="0" err="1"/>
              <a:t>Abdeldayem</a:t>
            </a:r>
            <a:r>
              <a:rPr lang="en-US" sz="2800" dirty="0"/>
              <a:t> &amp; </a:t>
            </a:r>
            <a:r>
              <a:rPr lang="en-US" sz="2800" dirty="0" err="1"/>
              <a:t>Aldulaimi</a:t>
            </a:r>
            <a:r>
              <a:rPr lang="en-US" sz="2800" dirty="0"/>
              <a:t>, 2020). </a:t>
            </a:r>
          </a:p>
          <a:p>
            <a:pPr marL="0" marR="0" lvl="0" indent="0" algn="just">
              <a:lnSpc>
                <a:spcPct val="200000"/>
              </a:lnSpc>
              <a:spcBef>
                <a:spcPts val="0"/>
              </a:spcBef>
              <a:spcAft>
                <a:spcPts val="0"/>
              </a:spcAft>
              <a:buNone/>
            </a:pPr>
            <a:endParaRPr lang="en-US" sz="3000" dirty="0">
              <a:effectLst/>
              <a:latin typeface="Times New Roman" panose="02020603050405020304" pitchFamily="18" charset="0"/>
              <a:ea typeface="Tahoma" panose="020B0604030504040204" pitchFamily="34" charset="0"/>
              <a:cs typeface="Times New Roman" panose="02020603050405020304" pitchFamily="18" charset="0"/>
            </a:endParaRPr>
          </a:p>
          <a:p>
            <a:pPr algn="just"/>
            <a:endParaRPr lang="en-US" sz="3000" dirty="0">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7287951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25902"/>
          </a:xfrm>
        </p:spPr>
        <p:txBody>
          <a:bodyPr>
            <a:normAutofit fontScale="90000"/>
          </a:bodyPr>
          <a:lstStyle/>
          <a:p>
            <a:r>
              <a:rPr lang="en-US" b="1" dirty="0"/>
              <a:t>Use of Computers and databases in the 21</a:t>
            </a:r>
            <a:r>
              <a:rPr lang="en-US" b="1" baseline="30000" dirty="0"/>
              <a:t>st</a:t>
            </a:r>
            <a:r>
              <a:rPr lang="en-US" b="1" dirty="0"/>
              <a:t> Centuries among Organizations</a:t>
            </a:r>
            <a:r>
              <a:rPr lang="en-US" dirty="0"/>
              <a:t/>
            </a:r>
            <a:br>
              <a:rPr lang="en-US" dirty="0"/>
            </a:br>
            <a:endParaRPr lang="en-US" dirty="0">
              <a:solidFill>
                <a:schemeClr val="tx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86717" y="4512334"/>
            <a:ext cx="2605283" cy="2345666"/>
          </a:xfrm>
          <a:prstGeom prst="rect">
            <a:avLst/>
          </a:prstGeom>
        </p:spPr>
      </p:pic>
      <p:sp>
        <p:nvSpPr>
          <p:cNvPr id="3" name="Content Placeholder 2"/>
          <p:cNvSpPr>
            <a:spLocks noGrp="1"/>
          </p:cNvSpPr>
          <p:nvPr>
            <p:ph idx="1"/>
          </p:nvPr>
        </p:nvSpPr>
        <p:spPr>
          <a:xfrm>
            <a:off x="694585" y="1884544"/>
            <a:ext cx="10226457" cy="3880773"/>
          </a:xfrm>
        </p:spPr>
        <p:txBody>
          <a:bodyPr>
            <a:noAutofit/>
          </a:bodyPr>
          <a:lstStyle/>
          <a:p>
            <a:pPr lvl="0"/>
            <a:r>
              <a:rPr lang="en-US" sz="2400" dirty="0"/>
              <a:t>It connects databases of different products and services within markets. </a:t>
            </a:r>
          </a:p>
          <a:p>
            <a:pPr lvl="0"/>
            <a:r>
              <a:rPr lang="en-US" sz="2400" dirty="0"/>
              <a:t>Concerning databases having the right information concerning products and services, both customers and employees can use this as a position to initiate significant growth. </a:t>
            </a:r>
          </a:p>
          <a:p>
            <a:pPr lvl="0"/>
            <a:r>
              <a:rPr lang="en-US" sz="2400" dirty="0"/>
              <a:t>Knowledge associated with the gaps makes it possible to initiate positive developments when it comes to the operations of these companies. </a:t>
            </a:r>
          </a:p>
          <a:p>
            <a:pPr lvl="0"/>
            <a:r>
              <a:rPr lang="en-US" sz="2400" dirty="0"/>
              <a:t>It is crucial to note that computers have advanced in the last </a:t>
            </a:r>
            <a:r>
              <a:rPr lang="en-US" sz="2400" dirty="0" smtClean="0"/>
              <a:t>               four </a:t>
            </a:r>
            <a:r>
              <a:rPr lang="en-US" sz="2400" dirty="0"/>
              <a:t>decades, with them aligning business needs and product alignments with the interests of markets where companies </a:t>
            </a:r>
            <a:r>
              <a:rPr lang="en-US" sz="2400" dirty="0" smtClean="0"/>
              <a:t>          operate.</a:t>
            </a:r>
            <a:endParaRPr lang="en-US" sz="2400" dirty="0"/>
          </a:p>
        </p:txBody>
      </p:sp>
    </p:spTree>
    <p:extLst>
      <p:ext uri="{BB962C8B-B14F-4D97-AF65-F5344CB8AC3E}">
        <p14:creationId xmlns:p14="http://schemas.microsoft.com/office/powerpoint/2010/main" val="25231372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dirty="0"/>
          </a:p>
        </p:txBody>
      </p:sp>
      <p:sp>
        <p:nvSpPr>
          <p:cNvPr id="3" name="Content Placeholder 2"/>
          <p:cNvSpPr>
            <a:spLocks noGrp="1"/>
          </p:cNvSpPr>
          <p:nvPr>
            <p:ph idx="1"/>
          </p:nvPr>
        </p:nvSpPr>
        <p:spPr>
          <a:xfrm>
            <a:off x="677334" y="1263442"/>
            <a:ext cx="9329307" cy="4291969"/>
          </a:xfrm>
        </p:spPr>
        <p:txBody>
          <a:bodyPr>
            <a:noAutofit/>
          </a:bodyPr>
          <a:lstStyle/>
          <a:p>
            <a:pPr marL="465138" indent="-465138">
              <a:lnSpc>
                <a:spcPct val="170000"/>
              </a:lnSpc>
            </a:pPr>
            <a:r>
              <a:rPr lang="en-US" sz="2000" dirty="0" err="1"/>
              <a:t>Abdeldayem</a:t>
            </a:r>
            <a:r>
              <a:rPr lang="en-US" sz="2000" dirty="0"/>
              <a:t>, M. M., &amp; </a:t>
            </a:r>
            <a:r>
              <a:rPr lang="en-US" sz="2000" dirty="0" err="1"/>
              <a:t>Aldulaimi</a:t>
            </a:r>
            <a:r>
              <a:rPr lang="en-US" sz="2000" dirty="0"/>
              <a:t>, S. H. (2020). Trends and opportunities of artificial intelligence in human resource management: Aspirations for public sector in Bahrain. </a:t>
            </a:r>
            <a:r>
              <a:rPr lang="en-US" sz="2000" i="1" dirty="0"/>
              <a:t>International Journal of Scientific and Technology Research</a:t>
            </a:r>
            <a:r>
              <a:rPr lang="en-US" sz="2000" dirty="0"/>
              <a:t>, </a:t>
            </a:r>
            <a:r>
              <a:rPr lang="en-US" sz="2000" i="1" dirty="0"/>
              <a:t>9</a:t>
            </a:r>
            <a:r>
              <a:rPr lang="en-US" sz="2000" dirty="0"/>
              <a:t>(1), 3867-3871.</a:t>
            </a:r>
            <a:endParaRPr lang="en-US" sz="2000" dirty="0"/>
          </a:p>
          <a:p>
            <a:pPr marL="465138" indent="-465138">
              <a:lnSpc>
                <a:spcPct val="170000"/>
              </a:lnSpc>
            </a:pPr>
            <a:r>
              <a:rPr lang="en-US" sz="2000" dirty="0"/>
              <a:t>Kenney, M., &amp; </a:t>
            </a:r>
            <a:r>
              <a:rPr lang="en-US" sz="2000" dirty="0" err="1"/>
              <a:t>Zysman</a:t>
            </a:r>
            <a:r>
              <a:rPr lang="en-US" sz="2000" dirty="0"/>
              <a:t>, J. (2019). Unicorns, Cheshire cats, and the new dilemmas of entrepreneurial finance. </a:t>
            </a:r>
            <a:r>
              <a:rPr lang="en-US" sz="2000" i="1" dirty="0"/>
              <a:t>Venture Capital</a:t>
            </a:r>
            <a:r>
              <a:rPr lang="en-US" sz="2000" dirty="0"/>
              <a:t>, </a:t>
            </a:r>
            <a:r>
              <a:rPr lang="en-US" sz="2000" i="1" dirty="0"/>
              <a:t>21</a:t>
            </a:r>
            <a:r>
              <a:rPr lang="en-US" sz="2000" dirty="0"/>
              <a:t>(1), 35-50.</a:t>
            </a:r>
            <a:endParaRPr lang="en-US" sz="2000" dirty="0"/>
          </a:p>
          <a:p>
            <a:pPr marL="465138" indent="-465138">
              <a:lnSpc>
                <a:spcPct val="170000"/>
              </a:lnSpc>
            </a:pPr>
            <a:r>
              <a:rPr lang="en-US" sz="2000" dirty="0" err="1"/>
              <a:t>Stylos</a:t>
            </a:r>
            <a:r>
              <a:rPr lang="en-US" sz="2000" dirty="0"/>
              <a:t>, N., </a:t>
            </a:r>
            <a:r>
              <a:rPr lang="en-US" sz="2000" dirty="0" err="1"/>
              <a:t>Zwiegelaar</a:t>
            </a:r>
            <a:r>
              <a:rPr lang="en-US" sz="2000" dirty="0"/>
              <a:t>, J., &amp; </a:t>
            </a:r>
            <a:r>
              <a:rPr lang="en-US" sz="2000" dirty="0" err="1"/>
              <a:t>Buhalis</a:t>
            </a:r>
            <a:r>
              <a:rPr lang="en-US" sz="2000" dirty="0"/>
              <a:t>, D. (2021). Big data empowered agility for dynamic, volatile, and time-sensitive service industries: the case of tourism sector. </a:t>
            </a:r>
            <a:r>
              <a:rPr lang="en-US" sz="2000" i="1" dirty="0"/>
              <a:t>International Journal of Contemporary Hospitality Management</a:t>
            </a:r>
            <a:r>
              <a:rPr lang="en-US" sz="2000" dirty="0"/>
              <a:t>.</a:t>
            </a:r>
            <a:endParaRPr lang="en-US" sz="2000" dirty="0"/>
          </a:p>
          <a:p>
            <a:endParaRPr lang="en-US" sz="2000" dirty="0"/>
          </a:p>
        </p:txBody>
      </p:sp>
    </p:spTree>
    <p:extLst>
      <p:ext uri="{BB962C8B-B14F-4D97-AF65-F5344CB8AC3E}">
        <p14:creationId xmlns:p14="http://schemas.microsoft.com/office/powerpoint/2010/main" val="49297039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65</TotalTime>
  <Words>611</Words>
  <Application>Microsoft Office PowerPoint</Application>
  <PresentationFormat>Custom</PresentationFormat>
  <Paragraphs>30</Paragraphs>
  <Slides>4</Slides>
  <Notes>2</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Facet</vt:lpstr>
      <vt:lpstr>PowerPoint Presentation</vt:lpstr>
      <vt:lpstr>Use of Computers and databases in the 21st Centuries among Organizations </vt:lpstr>
      <vt:lpstr>Use of Computers and databases in the 21st Centuries among Organizations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14</cp:revision>
  <dcterms:created xsi:type="dcterms:W3CDTF">2022-01-22T07:22:46Z</dcterms:created>
  <dcterms:modified xsi:type="dcterms:W3CDTF">2022-02-15T13:21:54Z</dcterms:modified>
</cp:coreProperties>
</file>