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79" r:id="rId2"/>
    <p:sldId id="256" r:id="rId3"/>
    <p:sldId id="257" r:id="rId4"/>
    <p:sldId id="258" r:id="rId5"/>
    <p:sldId id="259" r:id="rId6"/>
    <p:sldId id="260" r:id="rId7"/>
    <p:sldId id="263" r:id="rId8"/>
    <p:sldId id="264" r:id="rId9"/>
    <p:sldId id="265" r:id="rId10"/>
    <p:sldId id="266" r:id="rId11"/>
    <p:sldId id="267" r:id="rId12"/>
    <p:sldId id="268" r:id="rId13"/>
    <p:sldId id="269" r:id="rId14"/>
    <p:sldId id="270" r:id="rId15"/>
    <p:sldId id="261" r:id="rId16"/>
    <p:sldId id="262" r:id="rId17"/>
    <p:sldId id="271" r:id="rId18"/>
    <p:sldId id="272" r:id="rId19"/>
    <p:sldId id="273" r:id="rId20"/>
    <p:sldId id="275" r:id="rId21"/>
    <p:sldId id="276" r:id="rId22"/>
    <p:sldId id="277" r:id="rId23"/>
    <p:sldId id="278"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3467" autoAdjust="0"/>
  </p:normalViewPr>
  <p:slideViewPr>
    <p:cSldViewPr>
      <p:cViewPr varScale="1">
        <p:scale>
          <a:sx n="93" d="100"/>
          <a:sy n="93" d="100"/>
        </p:scale>
        <p:origin x="-50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04D238-FEEB-42F1-9251-F902943C7840}" type="datetimeFigureOut">
              <a:rPr lang="en-US" smtClean="0"/>
              <a:pPr/>
              <a:t>6/21/2021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A86CB88-3BAC-431D-A0E3-AE30A78FC65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Fedel Hospital is a general surgical and medical facility that serves diverse people from California and the surrounding areas. The organization offers life-changing care services to keep society healthy and productive. The facility provides quality care services, and it has continued to grow through scientific research and collaboration in delivering patient care. Fedel Hospital has an efficient staff that can handle complex health issues.</a:t>
            </a:r>
          </a:p>
          <a:p>
            <a:endParaRPr lang="en-US" dirty="0"/>
          </a:p>
        </p:txBody>
      </p:sp>
      <p:sp>
        <p:nvSpPr>
          <p:cNvPr id="4" name="Slide Number Placeholder 3"/>
          <p:cNvSpPr>
            <a:spLocks noGrp="1"/>
          </p:cNvSpPr>
          <p:nvPr>
            <p:ph type="sldNum" sz="quarter" idx="10"/>
          </p:nvPr>
        </p:nvSpPr>
        <p:spPr/>
        <p:txBody>
          <a:bodyPr/>
          <a:lstStyle/>
          <a:p>
            <a:fld id="{0A86CB88-3BAC-431D-A0E3-AE30A78FC653}"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Lewin’s change management model is the selected change. Lewin's model of change is simple and explains the organizational change in three stages. The first stage of the change model is the unfreezing phase, which involves evaluating how the current situation of change acceptability in a business can affect an organizational change (</a:t>
            </a:r>
            <a:r>
              <a:rPr lang="en-US" sz="1200" kern="1200" dirty="0" err="1" smtClean="0">
                <a:solidFill>
                  <a:schemeClr val="tx1"/>
                </a:solidFill>
                <a:latin typeface="+mn-lt"/>
                <a:ea typeface="+mn-ea"/>
                <a:cs typeface="+mn-cs"/>
              </a:rPr>
              <a:t>Galli</a:t>
            </a:r>
            <a:r>
              <a:rPr lang="en-US" sz="1200" kern="1200" dirty="0" smtClean="0">
                <a:solidFill>
                  <a:schemeClr val="tx1"/>
                </a:solidFill>
                <a:latin typeface="+mn-lt"/>
                <a:ea typeface="+mn-ea"/>
                <a:cs typeface="+mn-cs"/>
              </a:rPr>
              <a:t>,  2018). Changing is the next step in Lewin's model of change management in an organization. The last stage of Lewin’s change theory is the refreezing phase, which involves sustaining the organization's change. </a:t>
            </a:r>
          </a:p>
          <a:p>
            <a:endParaRPr lang="en-US" dirty="0"/>
          </a:p>
        </p:txBody>
      </p:sp>
      <p:sp>
        <p:nvSpPr>
          <p:cNvPr id="4" name="Slide Number Placeholder 3"/>
          <p:cNvSpPr>
            <a:spLocks noGrp="1"/>
          </p:cNvSpPr>
          <p:nvPr>
            <p:ph type="sldNum" sz="quarter" idx="10"/>
          </p:nvPr>
        </p:nvSpPr>
        <p:spPr/>
        <p:txBody>
          <a:bodyPr/>
          <a:lstStyle/>
          <a:p>
            <a:fld id="{0A86CB88-3BAC-431D-A0E3-AE30A78FC653}"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Lewin’s change management model effectively addresses workplace hazards because it accounts for the uncertainty that might come with the change. During the change implementation, the employees might resist the change, thus contributing to the continued problem. However, with Lewin's change management model, three stages of change help address the resistance, leading to change attainment. Another reason is that the model gives room for a lasting change because of the period taken during the three processes available. </a:t>
            </a:r>
          </a:p>
          <a:p>
            <a:endParaRPr lang="en-US" dirty="0"/>
          </a:p>
        </p:txBody>
      </p:sp>
      <p:sp>
        <p:nvSpPr>
          <p:cNvPr id="4" name="Slide Number Placeholder 3"/>
          <p:cNvSpPr>
            <a:spLocks noGrp="1"/>
          </p:cNvSpPr>
          <p:nvPr>
            <p:ph type="sldNum" sz="quarter" idx="10"/>
          </p:nvPr>
        </p:nvSpPr>
        <p:spPr/>
        <p:txBody>
          <a:bodyPr/>
          <a:lstStyle/>
          <a:p>
            <a:fld id="{0A86CB88-3BAC-431D-A0E3-AE30A78FC653}"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Lewin’s change management model is a theory of change that consists of three stages. The first stage is unfreezing (Barrow et al., 2017). The team will address the first stage for the proposed change by preparing the organization to accept the need for the change. The second step is the change. In this step, the organizational change requires employees to learn new methods of thinking, behaviors, and processes. The last step is refreezing, and the team will address it for the proposed change by encouraging people to embrace the new ways of working.</a:t>
            </a:r>
          </a:p>
          <a:p>
            <a:endParaRPr lang="en-US" dirty="0"/>
          </a:p>
        </p:txBody>
      </p:sp>
      <p:sp>
        <p:nvSpPr>
          <p:cNvPr id="4" name="Slide Number Placeholder 3"/>
          <p:cNvSpPr>
            <a:spLocks noGrp="1"/>
          </p:cNvSpPr>
          <p:nvPr>
            <p:ph type="sldNum" sz="quarter" idx="10"/>
          </p:nvPr>
        </p:nvSpPr>
        <p:spPr/>
        <p:txBody>
          <a:bodyPr/>
          <a:lstStyle/>
          <a:p>
            <a:fld id="{0A86CB88-3BAC-431D-A0E3-AE30A78FC653}"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When communicating the change process with the nursing staff, there is a need to ensure clarity and honesty in communication; this is because the clarity increases trust among employees, thus making it easy for them to accept the change.  Likewise, when communicating with nursing staff, there are some expectations for them to attain, and thus it is essential to tell them what they will do during the change process.</a:t>
            </a:r>
          </a:p>
          <a:p>
            <a:endParaRPr lang="en-US" dirty="0"/>
          </a:p>
        </p:txBody>
      </p:sp>
      <p:sp>
        <p:nvSpPr>
          <p:cNvPr id="4" name="Slide Number Placeholder 3"/>
          <p:cNvSpPr>
            <a:spLocks noGrp="1"/>
          </p:cNvSpPr>
          <p:nvPr>
            <p:ph type="sldNum" sz="quarter" idx="10"/>
          </p:nvPr>
        </p:nvSpPr>
        <p:spPr/>
        <p:txBody>
          <a:bodyPr/>
          <a:lstStyle/>
          <a:p>
            <a:fld id="{0A86CB88-3BAC-431D-A0E3-AE30A78FC653}"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Nurse Managers are adept at coordinating staff and resources to foster a successful change process. A nurse leader enables nurses to accept by effecting change in their behaviors. Nurse leaders work closely with forefront care providers to identify necessary changes in the care delivery that can improve work processes and patient care. Nurse leaders also focus on managing change and leading nurses to achieve a desirable outcome.</a:t>
            </a:r>
          </a:p>
          <a:p>
            <a:endParaRPr lang="en-US" dirty="0"/>
          </a:p>
        </p:txBody>
      </p:sp>
      <p:sp>
        <p:nvSpPr>
          <p:cNvPr id="4" name="Slide Number Placeholder 3"/>
          <p:cNvSpPr>
            <a:spLocks noGrp="1"/>
          </p:cNvSpPr>
          <p:nvPr>
            <p:ph type="sldNum" sz="quarter" idx="10"/>
          </p:nvPr>
        </p:nvSpPr>
        <p:spPr/>
        <p:txBody>
          <a:bodyPr/>
          <a:lstStyle/>
          <a:p>
            <a:fld id="{0A86CB88-3BAC-431D-A0E3-AE30A78FC653}"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People resist change because of their sensitivity to perceived threats in their social surroundings. Resistance is inevitable during any change process in an organization. Lack of clear and frequent communication during a change process is a significant barrier to successful change in healthcare. Failing to involve the nursing team during a change process can be a significant contributor to change failure</a:t>
            </a:r>
            <a:endParaRPr lang="en-US" dirty="0"/>
          </a:p>
        </p:txBody>
      </p:sp>
      <p:sp>
        <p:nvSpPr>
          <p:cNvPr id="4" name="Slide Number Placeholder 3"/>
          <p:cNvSpPr>
            <a:spLocks noGrp="1"/>
          </p:cNvSpPr>
          <p:nvPr>
            <p:ph type="sldNum" sz="quarter" idx="10"/>
          </p:nvPr>
        </p:nvSpPr>
        <p:spPr/>
        <p:txBody>
          <a:bodyPr/>
          <a:lstStyle/>
          <a:p>
            <a:fld id="{0A86CB88-3BAC-431D-A0E3-AE30A78FC653}"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Most team members resist change because of poor communication and lack of engagement. Frequent and open communication is vital during a change process. An organization requires to effectively communicate a change process to all staff to avoid change resistance. Communication allows people to understand the change process and its benefits. Engaging the nursing team is vital when implementing a change process that affects their operations.  </a:t>
            </a:r>
          </a:p>
          <a:p>
            <a:endParaRPr lang="en-US" dirty="0"/>
          </a:p>
        </p:txBody>
      </p:sp>
      <p:sp>
        <p:nvSpPr>
          <p:cNvPr id="4" name="Slide Number Placeholder 3"/>
          <p:cNvSpPr>
            <a:spLocks noGrp="1"/>
          </p:cNvSpPr>
          <p:nvPr>
            <p:ph type="sldNum" sz="quarter" idx="10"/>
          </p:nvPr>
        </p:nvSpPr>
        <p:spPr/>
        <p:txBody>
          <a:bodyPr/>
          <a:lstStyle/>
          <a:p>
            <a:fld id="{0A86CB88-3BAC-431D-A0E3-AE30A78FC653}"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Change facilitators play a vital role in mobilizing team members during a change process (Bolden et al., 2019). Change facilitators help team members to understand the benefits of a change process. Nurses can generate ideas that support a change process and influence others staff to support them. The hospital management can encourage change facilitators by supporting their ideas and encouraging them to mobilize their colleagues.</a:t>
            </a:r>
          </a:p>
          <a:p>
            <a:endParaRPr lang="en-US" dirty="0"/>
          </a:p>
        </p:txBody>
      </p:sp>
      <p:sp>
        <p:nvSpPr>
          <p:cNvPr id="4" name="Slide Number Placeholder 3"/>
          <p:cNvSpPr>
            <a:spLocks noGrp="1"/>
          </p:cNvSpPr>
          <p:nvPr>
            <p:ph type="sldNum" sz="quarter" idx="10"/>
          </p:nvPr>
        </p:nvSpPr>
        <p:spPr/>
        <p:txBody>
          <a:bodyPr/>
          <a:lstStyle/>
          <a:p>
            <a:fld id="{0A86CB88-3BAC-431D-A0E3-AE30A78FC653}"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Evaluating implies assessing whether the change process activities showed positive results. The nurses are the affected individuals, and their feedback can give a reliable evaluation. In addition, feedback allows the change management team to assess how well the staffs understand and accept the transformation. Evaluating the effectiveness of a problem change is vital in assessing the success or failure of a change process. Therefore, change process evaluation is vital during change implementation.</a:t>
            </a:r>
          </a:p>
        </p:txBody>
      </p:sp>
      <p:sp>
        <p:nvSpPr>
          <p:cNvPr id="4" name="Slide Number Placeholder 3"/>
          <p:cNvSpPr>
            <a:spLocks noGrp="1"/>
          </p:cNvSpPr>
          <p:nvPr>
            <p:ph type="sldNum" sz="quarter" idx="10"/>
          </p:nvPr>
        </p:nvSpPr>
        <p:spPr/>
        <p:txBody>
          <a:bodyPr/>
          <a:lstStyle/>
          <a:p>
            <a:fld id="{0A86CB88-3BAC-431D-A0E3-AE30A78FC653}"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Several specialty standards can be used when mitigating the change process. One of the standards involves planning where the nurses develop different strategies aimed at attaining the outcome. The other standard involves ethics, where the nurses should conduct their activities per the set code of ethics.</a:t>
            </a:r>
          </a:p>
        </p:txBody>
      </p:sp>
      <p:sp>
        <p:nvSpPr>
          <p:cNvPr id="4" name="Slide Number Placeholder 3"/>
          <p:cNvSpPr>
            <a:spLocks noGrp="1"/>
          </p:cNvSpPr>
          <p:nvPr>
            <p:ph type="sldNum" sz="quarter" idx="10"/>
          </p:nvPr>
        </p:nvSpPr>
        <p:spPr/>
        <p:txBody>
          <a:bodyPr/>
          <a:lstStyle/>
          <a:p>
            <a:fld id="{0A86CB88-3BAC-431D-A0E3-AE30A78FC653}"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An organization's mission explains its operational goal, its services, and its area of operation. For example, a healthcare organization requires an efficient care system that ensures clients get prompt assistance and patient-centered care services. A vision statement explains an organization's purpose and guides it to align with the organizational goals (</a:t>
            </a:r>
            <a:r>
              <a:rPr lang="en-US" sz="1200" kern="1200" dirty="0" err="1" smtClean="0">
                <a:solidFill>
                  <a:schemeClr val="tx1"/>
                </a:solidFill>
                <a:latin typeface="+mn-lt"/>
                <a:ea typeface="+mn-ea"/>
                <a:cs typeface="+mn-cs"/>
              </a:rPr>
              <a:t>Dobrinić</a:t>
            </a:r>
            <a:r>
              <a:rPr lang="en-US" sz="1200" kern="1200" baseline="0" dirty="0" smtClean="0">
                <a:solidFill>
                  <a:schemeClr val="tx1"/>
                </a:solidFill>
                <a:latin typeface="+mn-lt"/>
                <a:ea typeface="+mn-ea"/>
                <a:cs typeface="+mn-cs"/>
              </a:rPr>
              <a:t> and</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Fabac</a:t>
            </a:r>
            <a:r>
              <a:rPr lang="en-US" sz="1200" kern="1200" dirty="0" smtClean="0">
                <a:solidFill>
                  <a:schemeClr val="tx1"/>
                </a:solidFill>
                <a:latin typeface="+mn-lt"/>
                <a:ea typeface="+mn-ea"/>
                <a:cs typeface="+mn-cs"/>
              </a:rPr>
              <a:t>, 2021). In addition, the organization's vision statement accounts for dynamic changes in diseases and care services.</a:t>
            </a:r>
          </a:p>
          <a:p>
            <a:endParaRPr lang="en-US" dirty="0"/>
          </a:p>
        </p:txBody>
      </p:sp>
      <p:sp>
        <p:nvSpPr>
          <p:cNvPr id="4" name="Slide Number Placeholder 3"/>
          <p:cNvSpPr>
            <a:spLocks noGrp="1"/>
          </p:cNvSpPr>
          <p:nvPr>
            <p:ph type="sldNum" sz="quarter" idx="10"/>
          </p:nvPr>
        </p:nvSpPr>
        <p:spPr/>
        <p:txBody>
          <a:bodyPr/>
          <a:lstStyle/>
          <a:p>
            <a:fld id="{0A86CB88-3BAC-431D-A0E3-AE30A78FC653}" type="slidenum">
              <a:rPr lang="en-US" smtClean="0"/>
              <a:pPr/>
              <a:t>3</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change addresses quality improvement as one of the QSEN competencies. A description of the approaches for learning about care outcomes is required when monitoring the care outcomes. Seeking quality improvement is the skill required for this competency, and the nurses need a positive attitude to appreciate continuous quality improvement (James et al., 2017). The second KSA for quality improvement involves defining the approaches for altering care processes as the knowledge and skill to design a small test for the change.</a:t>
            </a:r>
          </a:p>
          <a:p>
            <a:r>
              <a:rPr lang="en-US" sz="1200" kern="1200" dirty="0" smtClean="0">
                <a:solidFill>
                  <a:schemeClr val="tx1"/>
                </a:solidFill>
                <a:latin typeface="+mn-lt"/>
                <a:ea typeface="+mn-ea"/>
                <a:cs typeface="+mn-cs"/>
              </a:rPr>
              <a:t>Safety is another QSEN competency that requires the knowledge to address the errors and hazards occurring in care and communicate the observations to the right people. The attitude to achieve this competency should value the own role in addressing the errors. The other knowledge for addressing the safety competency involves evaluating the strategies to reduce reliance on memory and the skill of demonstrating the use of strategies in addressing risks.</a:t>
            </a:r>
          </a:p>
        </p:txBody>
      </p:sp>
      <p:sp>
        <p:nvSpPr>
          <p:cNvPr id="4" name="Slide Number Placeholder 3"/>
          <p:cNvSpPr>
            <a:spLocks noGrp="1"/>
          </p:cNvSpPr>
          <p:nvPr>
            <p:ph type="sldNum" sz="quarter" idx="10"/>
          </p:nvPr>
        </p:nvSpPr>
        <p:spPr/>
        <p:txBody>
          <a:bodyPr/>
          <a:lstStyle/>
          <a:p>
            <a:fld id="{0A86CB88-3BAC-431D-A0E3-AE30A78FC653}" type="slidenum">
              <a:rPr lang="en-US" smtClean="0"/>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Management by objectives (MBO) is a performance appraisal where managers and employees identify, plan and communicate objectives to focus on during a specific appraisal period (</a:t>
            </a:r>
            <a:r>
              <a:rPr lang="en-US" sz="1200" kern="1200" dirty="0" err="1" smtClean="0">
                <a:solidFill>
                  <a:schemeClr val="tx1"/>
                </a:solidFill>
                <a:latin typeface="+mn-lt"/>
                <a:ea typeface="+mn-ea"/>
                <a:cs typeface="+mn-cs"/>
              </a:rPr>
              <a:t>Islami</a:t>
            </a:r>
            <a:r>
              <a:rPr lang="en-US" sz="1200" kern="1200" dirty="0" smtClean="0">
                <a:solidFill>
                  <a:schemeClr val="tx1"/>
                </a:solidFill>
                <a:latin typeface="+mn-lt"/>
                <a:ea typeface="+mn-ea"/>
                <a:cs typeface="+mn-cs"/>
              </a:rPr>
              <a:t> et al., 2018). After setting the target with the team, the managers will periodically review the progress and record each employee’s performance. In this type of performance appraisal, the best took to use involves the ranking method. The rater will rank the team using the overall performance.</a:t>
            </a:r>
            <a:endParaRPr lang="en-US" dirty="0"/>
          </a:p>
        </p:txBody>
      </p:sp>
      <p:sp>
        <p:nvSpPr>
          <p:cNvPr id="4" name="Slide Number Placeholder 3"/>
          <p:cNvSpPr>
            <a:spLocks noGrp="1"/>
          </p:cNvSpPr>
          <p:nvPr>
            <p:ph type="sldNum" sz="quarter" idx="10"/>
          </p:nvPr>
        </p:nvSpPr>
        <p:spPr/>
        <p:txBody>
          <a:bodyPr/>
          <a:lstStyle/>
          <a:p>
            <a:fld id="{0A86CB88-3BAC-431D-A0E3-AE30A78FC653}" type="slidenum">
              <a:rPr lang="en-US" smtClean="0"/>
              <a:pPr/>
              <a:t>22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organizational chart explains the management level and the reporting structure in an organization. Personnel with the highest level of command occupy the top part of an organizational chart. The chart explains the chain of command in an organization. The hospital will employ nurses, clinicians, medical specialists, and support staff to ensure quality care services. </a:t>
            </a:r>
          </a:p>
        </p:txBody>
      </p:sp>
      <p:sp>
        <p:nvSpPr>
          <p:cNvPr id="4" name="Slide Number Placeholder 3"/>
          <p:cNvSpPr>
            <a:spLocks noGrp="1"/>
          </p:cNvSpPr>
          <p:nvPr>
            <p:ph type="sldNum" sz="quarter" idx="10"/>
          </p:nvPr>
        </p:nvSpPr>
        <p:spPr/>
        <p:txBody>
          <a:bodyPr/>
          <a:lstStyle/>
          <a:p>
            <a:fld id="{0A86CB88-3BAC-431D-A0E3-AE30A78FC653}"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 nursing practice model explains the systems and aspects that guide care delivery in a health care organization.  Health care providers use the practice model to determine the structure, collaboration, and communication with an organization (</a:t>
            </a:r>
            <a:r>
              <a:rPr lang="en-US" sz="1200" kern="1200" dirty="0" err="1" smtClean="0">
                <a:solidFill>
                  <a:schemeClr val="tx1"/>
                </a:solidFill>
                <a:latin typeface="+mn-lt"/>
                <a:ea typeface="+mn-ea"/>
                <a:cs typeface="+mn-cs"/>
              </a:rPr>
              <a:t>Mensik</a:t>
            </a:r>
            <a:r>
              <a:rPr lang="en-US" sz="1200" kern="1200" baseline="0" dirty="0" smtClean="0">
                <a:solidFill>
                  <a:schemeClr val="tx1"/>
                </a:solidFill>
                <a:latin typeface="+mn-lt"/>
                <a:ea typeface="+mn-ea"/>
                <a:cs typeface="+mn-cs"/>
              </a:rPr>
              <a:t> et al., 2017</a:t>
            </a:r>
            <a:r>
              <a:rPr lang="en-US" sz="1200" kern="1200" dirty="0" smtClean="0">
                <a:solidFill>
                  <a:schemeClr val="tx1"/>
                </a:solidFill>
                <a:latin typeface="+mn-lt"/>
                <a:ea typeface="+mn-ea"/>
                <a:cs typeface="+mn-cs"/>
              </a:rPr>
              <a:t>). The model also depicts how healthcare professionals control care delivery in a clinical setting. The nursing practice model allows the nursing staff to use their professionalism to enhance care delivery and improve patient outcomes.</a:t>
            </a:r>
          </a:p>
          <a:p>
            <a:endParaRPr lang="en-US" dirty="0"/>
          </a:p>
        </p:txBody>
      </p:sp>
      <p:sp>
        <p:nvSpPr>
          <p:cNvPr id="4" name="Slide Number Placeholder 3"/>
          <p:cNvSpPr>
            <a:spLocks noGrp="1"/>
          </p:cNvSpPr>
          <p:nvPr>
            <p:ph type="sldNum" sz="quarter" idx="10"/>
          </p:nvPr>
        </p:nvSpPr>
        <p:spPr/>
        <p:txBody>
          <a:bodyPr/>
          <a:lstStyle/>
          <a:p>
            <a:fld id="{0A86CB88-3BAC-431D-A0E3-AE30A78FC653}"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rationale for selecting face-to-face communication is because it is appropriate when communicating messages that require immediate feedback. Letters and memos are also helpful when communicating with healthcare staff, especially where there is little time urgency</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(Stevens</a:t>
            </a:r>
            <a:r>
              <a:rPr lang="en-US" sz="1200" kern="1200" baseline="0" dirty="0" smtClean="0">
                <a:solidFill>
                  <a:schemeClr val="tx1"/>
                </a:solidFill>
                <a:latin typeface="+mn-lt"/>
                <a:ea typeface="+mn-ea"/>
                <a:cs typeface="+mn-cs"/>
              </a:rPr>
              <a:t> et al., 2019</a:t>
            </a:r>
            <a:r>
              <a:rPr lang="en-US" sz="1200" kern="1200" dirty="0" smtClean="0">
                <a:solidFill>
                  <a:schemeClr val="tx1"/>
                </a:solidFill>
                <a:latin typeface="+mn-lt"/>
                <a:ea typeface="+mn-ea"/>
                <a:cs typeface="+mn-cs"/>
              </a:rPr>
              <a:t>). The reason for selecting Emails is because they are vital in conveying facts to staff. Emails are also an acceptable and official way of sharing information in healthcare settings. </a:t>
            </a:r>
          </a:p>
          <a:p>
            <a:endParaRPr lang="en-US" dirty="0"/>
          </a:p>
        </p:txBody>
      </p:sp>
      <p:sp>
        <p:nvSpPr>
          <p:cNvPr id="4" name="Slide Number Placeholder 3"/>
          <p:cNvSpPr>
            <a:spLocks noGrp="1"/>
          </p:cNvSpPr>
          <p:nvPr>
            <p:ph type="sldNum" sz="quarter" idx="10"/>
          </p:nvPr>
        </p:nvSpPr>
        <p:spPr/>
        <p:txBody>
          <a:bodyPr/>
          <a:lstStyle/>
          <a:p>
            <a:fld id="{0A86CB88-3BAC-431D-A0E3-AE30A78FC653}"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 work hazard is a problem the healthcare organization is experiencing. Nurses get exposed to different types of injuries and germs as they conduct their duties. The problem affects the healthcare organization because it lowers the employees’ productivity. The hazards and injuries which occur contribute to increased absenteeism as the employees seek fort medication for their problems, thus affecting their workplace productivity (</a:t>
            </a:r>
            <a:r>
              <a:rPr lang="en-US" sz="1200" kern="1200" dirty="0" err="1" smtClean="0">
                <a:solidFill>
                  <a:schemeClr val="tx1"/>
                </a:solidFill>
                <a:latin typeface="+mn-lt"/>
                <a:ea typeface="+mn-ea"/>
                <a:cs typeface="+mn-cs"/>
              </a:rPr>
              <a:t>Abiramalakshmi</a:t>
            </a:r>
            <a:r>
              <a:rPr lang="en-US" sz="1200" kern="1200" baseline="0" dirty="0" smtClean="0">
                <a:solidFill>
                  <a:schemeClr val="tx1"/>
                </a:solidFill>
                <a:latin typeface="+mn-lt"/>
                <a:ea typeface="+mn-ea"/>
                <a:cs typeface="+mn-cs"/>
              </a:rPr>
              <a:t> and </a:t>
            </a:r>
            <a:r>
              <a:rPr lang="en-US" sz="1200" kern="1200" dirty="0" smtClean="0">
                <a:solidFill>
                  <a:schemeClr val="tx1"/>
                </a:solidFill>
                <a:latin typeface="+mn-lt"/>
                <a:ea typeface="+mn-ea"/>
                <a:cs typeface="+mn-cs"/>
              </a:rPr>
              <a:t>Shree,</a:t>
            </a:r>
            <a:r>
              <a:rPr lang="en-US" sz="1200" kern="1200" baseline="0" dirty="0" smtClean="0">
                <a:solidFill>
                  <a:schemeClr val="tx1"/>
                </a:solidFill>
                <a:latin typeface="+mn-lt"/>
                <a:ea typeface="+mn-ea"/>
                <a:cs typeface="+mn-cs"/>
              </a:rPr>
              <a:t> 20 18</a:t>
            </a:r>
            <a:r>
              <a:rPr lang="en-US" sz="1200" kern="1200" dirty="0" smtClean="0">
                <a:solidFill>
                  <a:schemeClr val="tx1"/>
                </a:solidFill>
                <a:latin typeface="+mn-lt"/>
                <a:ea typeface="+mn-ea"/>
                <a:cs typeface="+mn-cs"/>
              </a:rPr>
              <a:t>). In turn, this affects the overall organizational performance.</a:t>
            </a:r>
          </a:p>
          <a:p>
            <a:endParaRPr lang="en-US" dirty="0"/>
          </a:p>
        </p:txBody>
      </p:sp>
      <p:sp>
        <p:nvSpPr>
          <p:cNvPr id="4" name="Slide Number Placeholder 3"/>
          <p:cNvSpPr>
            <a:spLocks noGrp="1"/>
          </p:cNvSpPr>
          <p:nvPr>
            <p:ph type="sldNum" sz="quarter" idx="10"/>
          </p:nvPr>
        </p:nvSpPr>
        <p:spPr/>
        <p:txBody>
          <a:bodyPr/>
          <a:lstStyle/>
          <a:p>
            <a:fld id="{0A86CB88-3BAC-431D-A0E3-AE30A78FC653}"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Nurses’ role is to interact with the patients and provide primary care to them. The nurses also engage in confronting potential exposure of the patients and their colleagues to infectious diseases and injuries occurring in the workplace. The role of insurance companies is to sell health coverage to the patients and nurses affected by workplace hazards. When nurses get injured, they require the insurance companies to cover them as they seek medical assistance from the problem. </a:t>
            </a:r>
          </a:p>
          <a:p>
            <a:endParaRPr lang="en-US" dirty="0"/>
          </a:p>
        </p:txBody>
      </p:sp>
      <p:sp>
        <p:nvSpPr>
          <p:cNvPr id="4" name="Slide Number Placeholder 3"/>
          <p:cNvSpPr>
            <a:spLocks noGrp="1"/>
          </p:cNvSpPr>
          <p:nvPr>
            <p:ph type="sldNum" sz="quarter" idx="10"/>
          </p:nvPr>
        </p:nvSpPr>
        <p:spPr/>
        <p:txBody>
          <a:bodyPr/>
          <a:lstStyle/>
          <a:p>
            <a:fld id="{0A86CB88-3BAC-431D-A0E3-AE30A78FC653}"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immediate solution for workplace hazards is to enhance a safe environment for all parties by preventing accidents and promoting wellness. The program needs to cover all workers' safety levels to ensure there is prevention from germs and injuries that might occur (Almost</a:t>
            </a:r>
            <a:r>
              <a:rPr lang="en-US" sz="1200" kern="1200" baseline="0" dirty="0" smtClean="0">
                <a:solidFill>
                  <a:schemeClr val="tx1"/>
                </a:solidFill>
                <a:latin typeface="+mn-lt"/>
                <a:ea typeface="+mn-ea"/>
                <a:cs typeface="+mn-cs"/>
              </a:rPr>
              <a:t> et al., 2018</a:t>
            </a:r>
            <a:r>
              <a:rPr lang="en-US" sz="1200" kern="1200" dirty="0" smtClean="0">
                <a:solidFill>
                  <a:schemeClr val="tx1"/>
                </a:solidFill>
                <a:latin typeface="+mn-lt"/>
                <a:ea typeface="+mn-ea"/>
                <a:cs typeface="+mn-cs"/>
              </a:rPr>
              <a:t>). Nurses require adequate education and training concerning the wellness plan to ensure they help in preventing accidents. </a:t>
            </a:r>
          </a:p>
          <a:p>
            <a:endParaRPr lang="en-US" dirty="0"/>
          </a:p>
        </p:txBody>
      </p:sp>
      <p:sp>
        <p:nvSpPr>
          <p:cNvPr id="4" name="Slide Number Placeholder 3"/>
          <p:cNvSpPr>
            <a:spLocks noGrp="1"/>
          </p:cNvSpPr>
          <p:nvPr>
            <p:ph type="sldNum" sz="quarter" idx="10"/>
          </p:nvPr>
        </p:nvSpPr>
        <p:spPr/>
        <p:txBody>
          <a:bodyPr/>
          <a:lstStyle/>
          <a:p>
            <a:fld id="{0A86CB88-3BAC-431D-A0E3-AE30A78FC653}"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solution provides a plan on how the problem can get addressed. A workplace hazard requires the organization to address the problem by implementing a wellness program to create a safe environment for the employees to operate. </a:t>
            </a:r>
          </a:p>
          <a:p>
            <a:endParaRPr lang="en-US" dirty="0"/>
          </a:p>
        </p:txBody>
      </p:sp>
      <p:sp>
        <p:nvSpPr>
          <p:cNvPr id="4" name="Slide Number Placeholder 3"/>
          <p:cNvSpPr>
            <a:spLocks noGrp="1"/>
          </p:cNvSpPr>
          <p:nvPr>
            <p:ph type="sldNum" sz="quarter" idx="10"/>
          </p:nvPr>
        </p:nvSpPr>
        <p:spPr/>
        <p:txBody>
          <a:bodyPr/>
          <a:lstStyle/>
          <a:p>
            <a:fld id="{0A86CB88-3BAC-431D-A0E3-AE30A78FC653}"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6/21/2021</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6/21/2021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6/21/2021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6/21/2021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6/21/2021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6/21/2021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6/21/2021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pPr/>
              <a:t>6/21/2021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1D8BD707-D9CF-40AE-B4C6-C98DA3205C09}" type="datetimeFigureOut">
              <a:rPr lang="en-US" smtClean="0"/>
              <a:pPr/>
              <a:t>6/21/2021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6/21/2021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6/21/2021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D8BD707-D9CF-40AE-B4C6-C98DA3205C09}" type="datetimeFigureOut">
              <a:rPr lang="en-US" smtClean="0"/>
              <a:pPr/>
              <a:t>6/21/2021</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6F15528-21DE-4FAA-801E-634DDDAF4B2B}"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457200"/>
            <a:ext cx="8229600" cy="5638800"/>
          </a:xfrm>
        </p:spPr>
        <p:txBody>
          <a:bodyPr>
            <a:normAutofit/>
          </a:bodyPr>
          <a:lstStyle/>
          <a:p>
            <a:r>
              <a:rPr lang="en-US" sz="2800" b="1" dirty="0" smtClean="0"/>
              <a:t>Group Project</a:t>
            </a:r>
            <a:r>
              <a:rPr lang="en-US" sz="2800" dirty="0" smtClean="0"/>
              <a:t/>
            </a:r>
            <a:br>
              <a:rPr lang="en-US" sz="2800" dirty="0" smtClean="0"/>
            </a:br>
            <a:r>
              <a:rPr lang="en-US" sz="2800" dirty="0" smtClean="0"/>
              <a:t/>
            </a:r>
            <a:br>
              <a:rPr lang="en-US" sz="2800" dirty="0" smtClean="0"/>
            </a:br>
            <a:r>
              <a:rPr lang="en-US" sz="2800" dirty="0" smtClean="0"/>
              <a:t>Student’s name</a:t>
            </a:r>
            <a:br>
              <a:rPr lang="en-US" sz="2800" dirty="0" smtClean="0"/>
            </a:br>
            <a:r>
              <a:rPr lang="en-US" sz="2800" dirty="0" smtClean="0"/>
              <a:t>Course name and number</a:t>
            </a:r>
            <a:br>
              <a:rPr lang="en-US" sz="2800" dirty="0" smtClean="0"/>
            </a:br>
            <a:r>
              <a:rPr lang="en-US" sz="2800" dirty="0" smtClean="0"/>
              <a:t>Instructor’s name</a:t>
            </a:r>
            <a:br>
              <a:rPr lang="en-US" sz="2800" dirty="0" smtClean="0"/>
            </a:br>
            <a:r>
              <a:rPr lang="en-US" sz="2800" dirty="0" smtClean="0"/>
              <a:t>Date submitted</a:t>
            </a:r>
            <a:endParaRPr lang="en-US"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Evidence that the solution will correct the problem</a:t>
            </a:r>
            <a:endParaRPr lang="en-US" dirty="0"/>
          </a:p>
        </p:txBody>
      </p:sp>
      <p:sp>
        <p:nvSpPr>
          <p:cNvPr id="3" name="Content Placeholder 2"/>
          <p:cNvSpPr>
            <a:spLocks noGrp="1"/>
          </p:cNvSpPr>
          <p:nvPr>
            <p:ph idx="1"/>
          </p:nvPr>
        </p:nvSpPr>
        <p:spPr/>
        <p:txBody>
          <a:bodyPr/>
          <a:lstStyle/>
          <a:p>
            <a:pPr lvl="0"/>
            <a:r>
              <a:rPr lang="en-US" dirty="0" smtClean="0"/>
              <a:t>A safety and wellness plan identifies and addresses the hazard behaviors or practices occurring in the workplace.</a:t>
            </a:r>
          </a:p>
          <a:p>
            <a:pPr lvl="0"/>
            <a:r>
              <a:rPr lang="en-US" dirty="0" smtClean="0"/>
              <a:t>When the environment is safe, this shows that germs or infecting of nurses or accidents are low.</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Part III: The change process</a:t>
            </a:r>
            <a:endParaRPr lang="en-US" dirty="0"/>
          </a:p>
        </p:txBody>
      </p:sp>
      <p:sp>
        <p:nvSpPr>
          <p:cNvPr id="3" name="Content Placeholder 2"/>
          <p:cNvSpPr>
            <a:spLocks noGrp="1"/>
          </p:cNvSpPr>
          <p:nvPr>
            <p:ph idx="1"/>
          </p:nvPr>
        </p:nvSpPr>
        <p:spPr/>
        <p:txBody>
          <a:bodyPr/>
          <a:lstStyle/>
          <a:p>
            <a:pPr algn="ctr">
              <a:buNone/>
            </a:pPr>
            <a:r>
              <a:rPr lang="en-US" b="1" dirty="0" smtClean="0"/>
              <a:t>Description of a change management model</a:t>
            </a:r>
          </a:p>
          <a:p>
            <a:pPr lvl="0"/>
            <a:r>
              <a:rPr lang="en-US" dirty="0" smtClean="0"/>
              <a:t>The selected change model is Lewin’s change management model</a:t>
            </a:r>
          </a:p>
          <a:p>
            <a:pPr lvl="0"/>
            <a:r>
              <a:rPr lang="en-US" dirty="0" smtClean="0"/>
              <a:t>The model is a framework for understanding and managing corporate transformation.</a:t>
            </a:r>
          </a:p>
          <a:p>
            <a:pPr lvl="0"/>
            <a:r>
              <a:rPr lang="en-US" dirty="0" smtClean="0"/>
              <a:t>The change accounts for uncertainty and resistance which comes with a change.</a:t>
            </a:r>
          </a:p>
          <a:p>
            <a:pPr>
              <a:buNone/>
            </a:pP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The rationale for choosing the change management model</a:t>
            </a:r>
            <a:endParaRPr lang="en-US" dirty="0"/>
          </a:p>
        </p:txBody>
      </p:sp>
      <p:sp>
        <p:nvSpPr>
          <p:cNvPr id="3" name="Content Placeholder 2"/>
          <p:cNvSpPr>
            <a:spLocks noGrp="1"/>
          </p:cNvSpPr>
          <p:nvPr>
            <p:ph idx="1"/>
          </p:nvPr>
        </p:nvSpPr>
        <p:spPr/>
        <p:txBody>
          <a:bodyPr/>
          <a:lstStyle/>
          <a:p>
            <a:pPr lvl="0"/>
            <a:r>
              <a:rPr lang="en-US" dirty="0" smtClean="0"/>
              <a:t>The rationale for choosing </a:t>
            </a:r>
            <a:r>
              <a:rPr lang="en-US" dirty="0" err="1" smtClean="0"/>
              <a:t>Lewin's</a:t>
            </a:r>
            <a:r>
              <a:rPr lang="en-US" dirty="0" smtClean="0"/>
              <a:t> model is because it accounts for uncertainty and transformation resistance in the organization.</a:t>
            </a:r>
          </a:p>
          <a:p>
            <a:pPr lvl="0"/>
            <a:r>
              <a:rPr lang="en-US" dirty="0" smtClean="0"/>
              <a:t>The other rationale for choosing the model is because it allows for a lasting change.</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b="1" dirty="0" smtClean="0"/>
              <a:t>An aspect of the chosen change model and how the team will address each step for the proposed change</a:t>
            </a:r>
            <a:endParaRPr lang="en-US" sz="3200" dirty="0"/>
          </a:p>
        </p:txBody>
      </p:sp>
      <p:sp>
        <p:nvSpPr>
          <p:cNvPr id="3" name="Content Placeholder 2"/>
          <p:cNvSpPr>
            <a:spLocks noGrp="1"/>
          </p:cNvSpPr>
          <p:nvPr>
            <p:ph idx="1"/>
          </p:nvPr>
        </p:nvSpPr>
        <p:spPr/>
        <p:txBody>
          <a:bodyPr>
            <a:normAutofit/>
          </a:bodyPr>
          <a:lstStyle/>
          <a:p>
            <a:pPr lvl="0"/>
            <a:r>
              <a:rPr lang="en-US" dirty="0" smtClean="0"/>
              <a:t>Lewin’s change management model consists of unfreezing, changing, and refreezing aspects, making the model's process.</a:t>
            </a:r>
          </a:p>
          <a:p>
            <a:pPr lvl="0"/>
            <a:r>
              <a:rPr lang="en-US" dirty="0" smtClean="0"/>
              <a:t>Lewin explains that the change process requires creating a perception of the need of the change, moving towards the change, and then solidifying the new change.</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t>Methods of communicating the change process with nursing staff and rationale for each</a:t>
            </a:r>
            <a:endParaRPr lang="en-US" dirty="0"/>
          </a:p>
        </p:txBody>
      </p:sp>
      <p:sp>
        <p:nvSpPr>
          <p:cNvPr id="3" name="Content Placeholder 2"/>
          <p:cNvSpPr>
            <a:spLocks noGrp="1"/>
          </p:cNvSpPr>
          <p:nvPr>
            <p:ph idx="1"/>
          </p:nvPr>
        </p:nvSpPr>
        <p:spPr/>
        <p:txBody>
          <a:bodyPr/>
          <a:lstStyle/>
          <a:p>
            <a:pPr lvl="0"/>
            <a:r>
              <a:rPr lang="en-US" dirty="0" smtClean="0"/>
              <a:t>One way to communicate is by using clarity and honesty when communicating the change to the employees.</a:t>
            </a:r>
          </a:p>
          <a:p>
            <a:pPr lvl="0"/>
            <a:r>
              <a:rPr lang="en-US" dirty="0" smtClean="0"/>
              <a:t>The other method is by telling the workers what they need to do.</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Part IV: Opportunities and Barriers </a:t>
            </a:r>
            <a:endParaRPr lang="en-US" dirty="0"/>
          </a:p>
        </p:txBody>
      </p:sp>
      <p:sp>
        <p:nvSpPr>
          <p:cNvPr id="3" name="Content Placeholder 2"/>
          <p:cNvSpPr>
            <a:spLocks noGrp="1"/>
          </p:cNvSpPr>
          <p:nvPr>
            <p:ph idx="1"/>
          </p:nvPr>
        </p:nvSpPr>
        <p:spPr/>
        <p:txBody>
          <a:bodyPr/>
          <a:lstStyle/>
          <a:p>
            <a:pPr lvl="0" algn="ctr">
              <a:buNone/>
            </a:pPr>
            <a:r>
              <a:rPr lang="en-US" b="1" dirty="0" smtClean="0"/>
              <a:t>Change agents for the organization and their roles</a:t>
            </a:r>
            <a:endParaRPr lang="en-US" dirty="0" smtClean="0"/>
          </a:p>
          <a:p>
            <a:pPr lvl="0"/>
            <a:r>
              <a:rPr lang="en-US" dirty="0" smtClean="0"/>
              <a:t>One of the change agents involves a nurse manager.</a:t>
            </a:r>
          </a:p>
          <a:p>
            <a:pPr lvl="0"/>
            <a:r>
              <a:rPr lang="en-US" dirty="0" smtClean="0"/>
              <a:t>A nurse manager works with nurses and other staff to implement change and improve care delivery.  </a:t>
            </a:r>
          </a:p>
          <a:p>
            <a:pPr lvl="0"/>
            <a:r>
              <a:rPr lang="en-US" dirty="0" smtClean="0"/>
              <a:t>Another change agent is the nurse leader.  </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Barriers to the change process</a:t>
            </a:r>
            <a:endParaRPr lang="en-US" dirty="0"/>
          </a:p>
        </p:txBody>
      </p:sp>
      <p:sp>
        <p:nvSpPr>
          <p:cNvPr id="3" name="Content Placeholder 2"/>
          <p:cNvSpPr>
            <a:spLocks noGrp="1"/>
          </p:cNvSpPr>
          <p:nvPr>
            <p:ph idx="1"/>
          </p:nvPr>
        </p:nvSpPr>
        <p:spPr/>
        <p:txBody>
          <a:bodyPr/>
          <a:lstStyle/>
          <a:p>
            <a:pPr lvl="0"/>
            <a:r>
              <a:rPr lang="en-US" dirty="0" smtClean="0"/>
              <a:t>One of the barriers to the change process is individual resistance to the change process.</a:t>
            </a:r>
          </a:p>
          <a:p>
            <a:pPr lvl="0"/>
            <a:r>
              <a:rPr lang="en-US" dirty="0" smtClean="0"/>
              <a:t>Poor communication is also a barrier to a change process.</a:t>
            </a:r>
          </a:p>
          <a:p>
            <a:pPr lvl="0"/>
            <a:r>
              <a:rPr lang="en-US" dirty="0" smtClean="0"/>
              <a:t>Another barrier to the change process is the failure to involve nurses during the change process.</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Recommendations to mitigate change process barriers </a:t>
            </a:r>
            <a:endParaRPr lang="en-US" dirty="0"/>
          </a:p>
        </p:txBody>
      </p:sp>
      <p:sp>
        <p:nvSpPr>
          <p:cNvPr id="3" name="Content Placeholder 2"/>
          <p:cNvSpPr>
            <a:spLocks noGrp="1"/>
          </p:cNvSpPr>
          <p:nvPr>
            <p:ph idx="1"/>
          </p:nvPr>
        </p:nvSpPr>
        <p:spPr/>
        <p:txBody>
          <a:bodyPr>
            <a:normAutofit/>
          </a:bodyPr>
          <a:lstStyle/>
          <a:p>
            <a:pPr lvl="0"/>
            <a:r>
              <a:rPr lang="en-US" dirty="0" smtClean="0"/>
              <a:t>One of the recommendations is proactive communication during a change process.</a:t>
            </a:r>
          </a:p>
          <a:p>
            <a:pPr lvl="0"/>
            <a:r>
              <a:rPr lang="en-US" dirty="0" smtClean="0"/>
              <a:t>Communicating change is another way of mitigating change barriers.</a:t>
            </a:r>
          </a:p>
          <a:p>
            <a:pPr lvl="0"/>
            <a:r>
              <a:rPr lang="en-US" dirty="0" smtClean="0"/>
              <a:t>Another mitigation strategy involves engaging the team members throughout the change process.</a:t>
            </a:r>
          </a:p>
          <a:p>
            <a:pPr>
              <a:buNone/>
            </a:pP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t>Change process facilitators and recommendations to encourage the facilitators</a:t>
            </a:r>
            <a:endParaRPr lang="en-US" dirty="0"/>
          </a:p>
        </p:txBody>
      </p:sp>
      <p:sp>
        <p:nvSpPr>
          <p:cNvPr id="3" name="Content Placeholder 2"/>
          <p:cNvSpPr>
            <a:spLocks noGrp="1"/>
          </p:cNvSpPr>
          <p:nvPr>
            <p:ph idx="1"/>
          </p:nvPr>
        </p:nvSpPr>
        <p:spPr/>
        <p:txBody>
          <a:bodyPr>
            <a:normAutofit/>
          </a:bodyPr>
          <a:lstStyle/>
          <a:p>
            <a:pPr lvl="0"/>
            <a:r>
              <a:rPr lang="en-US" dirty="0" smtClean="0"/>
              <a:t>The change process facilitators are the staff nurses.</a:t>
            </a:r>
          </a:p>
          <a:p>
            <a:pPr lvl="0"/>
            <a:r>
              <a:rPr lang="en-US" dirty="0" smtClean="0"/>
              <a:t>Nurses can mobilize and influence their colleagues to support a change process.</a:t>
            </a:r>
          </a:p>
          <a:p>
            <a:pPr lvl="0"/>
            <a:r>
              <a:rPr lang="en-US" dirty="0" smtClean="0"/>
              <a:t>A recommendation to encourage the change facilitators involves supporting them to share ideas and mobilize other nurses.</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t>Description of how and when the team will evaluate the problem change effectiveness</a:t>
            </a:r>
            <a:endParaRPr lang="en-US" dirty="0"/>
          </a:p>
        </p:txBody>
      </p:sp>
      <p:sp>
        <p:nvSpPr>
          <p:cNvPr id="3" name="Content Placeholder 2"/>
          <p:cNvSpPr>
            <a:spLocks noGrp="1"/>
          </p:cNvSpPr>
          <p:nvPr>
            <p:ph idx="1"/>
          </p:nvPr>
        </p:nvSpPr>
        <p:spPr/>
        <p:txBody>
          <a:bodyPr/>
          <a:lstStyle/>
          <a:p>
            <a:pPr lvl="0"/>
            <a:r>
              <a:rPr lang="en-US" dirty="0" smtClean="0"/>
              <a:t>The team will use feedback from nurses about their satisfaction with the change process.</a:t>
            </a:r>
          </a:p>
          <a:p>
            <a:pPr lvl="0"/>
            <a:r>
              <a:rPr lang="en-US" dirty="0" smtClean="0"/>
              <a:t>The team will evaluate the problem change effectiveness after a month of implementing the change process. </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b="1" dirty="0" smtClean="0"/>
              <a:t>Part I: The organization </a:t>
            </a:r>
            <a:endParaRPr lang="en-US" dirty="0"/>
          </a:p>
        </p:txBody>
      </p:sp>
      <p:sp>
        <p:nvSpPr>
          <p:cNvPr id="5" name="Content Placeholder 4"/>
          <p:cNvSpPr>
            <a:spLocks noGrp="1"/>
          </p:cNvSpPr>
          <p:nvPr>
            <p:ph idx="1"/>
          </p:nvPr>
        </p:nvSpPr>
        <p:spPr/>
        <p:txBody>
          <a:bodyPr/>
          <a:lstStyle/>
          <a:p>
            <a:pPr algn="ctr">
              <a:buNone/>
            </a:pPr>
            <a:r>
              <a:rPr lang="en-US" b="1" dirty="0" smtClean="0"/>
              <a:t>Summary of the organization</a:t>
            </a:r>
          </a:p>
          <a:p>
            <a:pPr lvl="0"/>
            <a:r>
              <a:rPr lang="en-US" dirty="0" smtClean="0"/>
              <a:t>The organization is Fedel Hospital, located in Los Angeles, California. </a:t>
            </a:r>
          </a:p>
          <a:p>
            <a:pPr lvl="0"/>
            <a:r>
              <a:rPr lang="en-US" dirty="0" smtClean="0"/>
              <a:t>The facility is a hospital that provides medical, surgical, and nursing care services for patients. </a:t>
            </a:r>
          </a:p>
          <a:p>
            <a:pPr lvl="0"/>
            <a:r>
              <a:rPr lang="en-US" dirty="0" smtClean="0"/>
              <a:t>Fedel Hospital is a health care facility dedicated to advancing health care services. </a:t>
            </a:r>
          </a:p>
          <a:p>
            <a:pPr>
              <a:buNone/>
            </a:pP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Part V: Professional </a:t>
            </a:r>
            <a:endParaRPr lang="en-US" dirty="0"/>
          </a:p>
        </p:txBody>
      </p:sp>
      <p:sp>
        <p:nvSpPr>
          <p:cNvPr id="3" name="Content Placeholder 2"/>
          <p:cNvSpPr>
            <a:spLocks noGrp="1"/>
          </p:cNvSpPr>
          <p:nvPr>
            <p:ph idx="1"/>
          </p:nvPr>
        </p:nvSpPr>
        <p:spPr/>
        <p:txBody>
          <a:bodyPr/>
          <a:lstStyle/>
          <a:p>
            <a:pPr algn="ctr">
              <a:buNone/>
            </a:pPr>
            <a:r>
              <a:rPr lang="en-US" b="1" dirty="0" smtClean="0"/>
              <a:t>Description of the professional ANA or specialty standards to mitigate the change process</a:t>
            </a:r>
            <a:endParaRPr lang="en-US" dirty="0" smtClean="0"/>
          </a:p>
          <a:p>
            <a:pPr lvl="0"/>
            <a:r>
              <a:rPr lang="en-US" dirty="0" smtClean="0"/>
              <a:t>One of the specialty standards for mitigating the change process involves the planning for the change.</a:t>
            </a:r>
          </a:p>
          <a:p>
            <a:pPr lvl="0"/>
            <a:r>
              <a:rPr lang="en-US" dirty="0" smtClean="0"/>
              <a:t>The other standard is ethics.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smtClean="0"/>
              <a:t>Description of QSEN competencies using KSA’s for each competency that this change addresses or employs to support the change</a:t>
            </a:r>
            <a:r>
              <a:rPr lang="en-US" sz="2400" dirty="0" smtClean="0"/>
              <a:t> </a:t>
            </a:r>
            <a:endParaRPr lang="en-US" sz="2400" dirty="0"/>
          </a:p>
        </p:txBody>
      </p:sp>
      <p:sp>
        <p:nvSpPr>
          <p:cNvPr id="3" name="Content Placeholder 2"/>
          <p:cNvSpPr>
            <a:spLocks noGrp="1"/>
          </p:cNvSpPr>
          <p:nvPr>
            <p:ph idx="1"/>
          </p:nvPr>
        </p:nvSpPr>
        <p:spPr/>
        <p:txBody>
          <a:bodyPr/>
          <a:lstStyle/>
          <a:p>
            <a:pPr lvl="0"/>
            <a:r>
              <a:rPr lang="en-US" dirty="0" smtClean="0"/>
              <a:t>The first QSEN competency involves the quality improvement</a:t>
            </a:r>
          </a:p>
          <a:p>
            <a:pPr lvl="0"/>
            <a:r>
              <a:rPr lang="en-US" dirty="0" smtClean="0"/>
              <a:t>The other QSEN competency is safety where nurses need to minimize risks of harm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smtClean="0"/>
              <a:t>Description of an appropriate performance appraisal method to evaluate the team involvement in the change process and a tool to use</a:t>
            </a:r>
            <a:endParaRPr lang="en-US" sz="2400" dirty="0"/>
          </a:p>
        </p:txBody>
      </p:sp>
      <p:sp>
        <p:nvSpPr>
          <p:cNvPr id="3" name="Content Placeholder 2"/>
          <p:cNvSpPr>
            <a:spLocks noGrp="1"/>
          </p:cNvSpPr>
          <p:nvPr>
            <p:ph sz="half" idx="1"/>
          </p:nvPr>
        </p:nvSpPr>
        <p:spPr/>
        <p:txBody>
          <a:bodyPr>
            <a:normAutofit fontScale="92500" lnSpcReduction="10000"/>
          </a:bodyPr>
          <a:lstStyle/>
          <a:p>
            <a:pPr lvl="0"/>
            <a:r>
              <a:rPr lang="en-US" dirty="0" smtClean="0"/>
              <a:t>When evaluating the team, the appropriate performance appraisal method used will be the management by objectives.</a:t>
            </a:r>
          </a:p>
          <a:p>
            <a:pPr lvl="0"/>
            <a:r>
              <a:rPr lang="en-US" dirty="0" smtClean="0"/>
              <a:t>The tool used involves the ranking method, where employees will get ranked according to their performance levels.</a:t>
            </a:r>
          </a:p>
        </p:txBody>
      </p:sp>
      <p:pic>
        <p:nvPicPr>
          <p:cNvPr id="2050" name="Picture 2"/>
          <p:cNvPicPr>
            <a:picLocks noGrp="1" noChangeAspect="1" noChangeArrowheads="1"/>
          </p:cNvPicPr>
          <p:nvPr>
            <p:ph sz="half" idx="2"/>
          </p:nvPr>
        </p:nvPicPr>
        <p:blipFill>
          <a:blip r:embed="rId3"/>
          <a:srcRect/>
          <a:stretch>
            <a:fillRect/>
          </a:stretch>
        </p:blipFill>
        <p:spPr bwMode="auto">
          <a:xfrm>
            <a:off x="5181600" y="1600200"/>
            <a:ext cx="3505200" cy="4038600"/>
          </a:xfrm>
          <a:prstGeom prst="rect">
            <a:avLst/>
          </a:prstGeom>
          <a:noFill/>
          <a:ln w="9525">
            <a:noFill/>
            <a:miter lim="800000"/>
            <a:headEnd/>
            <a:tailEnd/>
          </a:ln>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sz="4000" b="1" dirty="0" smtClean="0"/>
              <a:t>References</a:t>
            </a:r>
            <a:endParaRPr lang="en-US" sz="4000" b="1" dirty="0"/>
          </a:p>
        </p:txBody>
      </p:sp>
      <p:sp>
        <p:nvSpPr>
          <p:cNvPr id="3" name="Content Placeholder 2"/>
          <p:cNvSpPr>
            <a:spLocks noGrp="1"/>
          </p:cNvSpPr>
          <p:nvPr>
            <p:ph idx="1"/>
          </p:nvPr>
        </p:nvSpPr>
        <p:spPr>
          <a:xfrm>
            <a:off x="304800" y="1371600"/>
            <a:ext cx="8382000" cy="5105400"/>
          </a:xfrm>
        </p:spPr>
        <p:txBody>
          <a:bodyPr>
            <a:normAutofit fontScale="47500" lnSpcReduction="20000"/>
          </a:bodyPr>
          <a:lstStyle/>
          <a:p>
            <a:r>
              <a:rPr lang="en-US" dirty="0" err="1" smtClean="0"/>
              <a:t>Abiramalakshmi</a:t>
            </a:r>
            <a:r>
              <a:rPr lang="en-US" dirty="0" smtClean="0"/>
              <a:t>, A., &amp; Shree, K. C. (2018). R. Systematic measurement of occupational hazards among healthcare workers. </a:t>
            </a:r>
            <a:r>
              <a:rPr lang="en-US" i="1" dirty="0" smtClean="0"/>
              <a:t>International Journal of Physiology, Nutrition and Physical Education, Nova </a:t>
            </a:r>
            <a:r>
              <a:rPr lang="en-US" i="1" dirty="0" err="1" smtClean="0"/>
              <a:t>Délhi-Índia</a:t>
            </a:r>
            <a:r>
              <a:rPr lang="en-US" i="1" dirty="0" smtClean="0"/>
              <a:t> [internet]</a:t>
            </a:r>
            <a:r>
              <a:rPr lang="en-US" dirty="0" smtClean="0"/>
              <a:t>, </a:t>
            </a:r>
            <a:r>
              <a:rPr lang="en-US" i="1" dirty="0" smtClean="0"/>
              <a:t>3</a:t>
            </a:r>
            <a:r>
              <a:rPr lang="en-US" dirty="0" smtClean="0"/>
              <a:t>(2), 560-563.</a:t>
            </a:r>
          </a:p>
          <a:p>
            <a:r>
              <a:rPr lang="en-US" dirty="0" smtClean="0"/>
              <a:t>Almost, J. M., </a:t>
            </a:r>
            <a:r>
              <a:rPr lang="en-US" dirty="0" err="1" smtClean="0"/>
              <a:t>VanDenKerkhof</a:t>
            </a:r>
            <a:r>
              <a:rPr lang="en-US" dirty="0" smtClean="0"/>
              <a:t>, E. G., </a:t>
            </a:r>
            <a:r>
              <a:rPr lang="en-US" dirty="0" err="1" smtClean="0"/>
              <a:t>Strahlendorf</a:t>
            </a:r>
            <a:r>
              <a:rPr lang="en-US" dirty="0" smtClean="0"/>
              <a:t>, P., </a:t>
            </a:r>
            <a:r>
              <a:rPr lang="en-US" dirty="0" err="1" smtClean="0"/>
              <a:t>Tett</a:t>
            </a:r>
            <a:r>
              <a:rPr lang="en-US" dirty="0" smtClean="0"/>
              <a:t>, L. C., Noonan, J., Hayes, T., ... &amp; e Silva, V. S. (2018). A study of leading indicators for occupational health and safety management systems in healthcare. </a:t>
            </a:r>
            <a:r>
              <a:rPr lang="en-US" i="1" dirty="0" smtClean="0"/>
              <a:t>BMC health services research</a:t>
            </a:r>
            <a:r>
              <a:rPr lang="en-US" dirty="0" smtClean="0"/>
              <a:t>, </a:t>
            </a:r>
            <a:r>
              <a:rPr lang="en-US" i="1" dirty="0" smtClean="0"/>
              <a:t>18</a:t>
            </a:r>
            <a:r>
              <a:rPr lang="en-US" dirty="0" smtClean="0"/>
              <a:t>(1), 1-7.</a:t>
            </a:r>
          </a:p>
          <a:p>
            <a:r>
              <a:rPr lang="en-US" dirty="0" smtClean="0"/>
              <a:t>Barrow, J. M., </a:t>
            </a:r>
            <a:r>
              <a:rPr lang="en-US" dirty="0" err="1" smtClean="0"/>
              <a:t>Annamaraju</a:t>
            </a:r>
            <a:r>
              <a:rPr lang="en-US" dirty="0" smtClean="0"/>
              <a:t>, P., &amp; Toney-Butler, T. J. (2017). Change management.</a:t>
            </a:r>
          </a:p>
          <a:p>
            <a:r>
              <a:rPr lang="en-US" dirty="0" smtClean="0"/>
              <a:t>Bolden, R., </a:t>
            </a:r>
            <a:r>
              <a:rPr lang="en-US" dirty="0" err="1" smtClean="0"/>
              <a:t>Gulati</a:t>
            </a:r>
            <a:r>
              <a:rPr lang="en-US" dirty="0" smtClean="0"/>
              <a:t>, A., &amp; Edwards, G. (2019). Mobilizing change in public services: insights from a systems leadership development intervention. </a:t>
            </a:r>
            <a:r>
              <a:rPr lang="en-US" i="1" dirty="0" smtClean="0"/>
              <a:t>International Journal of Public Administration</a:t>
            </a:r>
            <a:r>
              <a:rPr lang="en-US" dirty="0" smtClean="0"/>
              <a:t>.</a:t>
            </a:r>
          </a:p>
          <a:p>
            <a:r>
              <a:rPr lang="en-US" dirty="0" err="1" smtClean="0"/>
              <a:t>Dobrinić</a:t>
            </a:r>
            <a:r>
              <a:rPr lang="en-US" dirty="0" smtClean="0"/>
              <a:t>, D., &amp; </a:t>
            </a:r>
            <a:r>
              <a:rPr lang="en-US" dirty="0" err="1" smtClean="0"/>
              <a:t>Fabac</a:t>
            </a:r>
            <a:r>
              <a:rPr lang="en-US" dirty="0" smtClean="0"/>
              <a:t>, R. (2021). Familiarity with Mission and Vision: Impact on Organizational Commitment and Job Satisfaction. </a:t>
            </a:r>
            <a:r>
              <a:rPr lang="en-US" i="1" dirty="0" smtClean="0"/>
              <a:t>Business Systems Research: International journal of the Society for Advancing Innovation and Research in Economy</a:t>
            </a:r>
            <a:r>
              <a:rPr lang="en-US" dirty="0" smtClean="0"/>
              <a:t>, </a:t>
            </a:r>
            <a:r>
              <a:rPr lang="en-US" i="1" dirty="0" smtClean="0"/>
              <a:t>12</a:t>
            </a:r>
            <a:r>
              <a:rPr lang="en-US" dirty="0" smtClean="0"/>
              <a:t>(1), 124-143.</a:t>
            </a:r>
          </a:p>
          <a:p>
            <a:r>
              <a:rPr lang="en-US" dirty="0" err="1" smtClean="0"/>
              <a:t>Galli</a:t>
            </a:r>
            <a:r>
              <a:rPr lang="en-US" dirty="0" smtClean="0"/>
              <a:t>, B. J. (2018). Change management models: A comparative analysis and concerns. </a:t>
            </a:r>
            <a:r>
              <a:rPr lang="en-US" i="1" dirty="0" smtClean="0"/>
              <a:t>IEEE Engineering Management Review</a:t>
            </a:r>
            <a:r>
              <a:rPr lang="en-US" dirty="0" smtClean="0"/>
              <a:t>, </a:t>
            </a:r>
            <a:r>
              <a:rPr lang="en-US" i="1" dirty="0" smtClean="0"/>
              <a:t>46</a:t>
            </a:r>
            <a:r>
              <a:rPr lang="en-US" dirty="0" smtClean="0"/>
              <a:t>(3), 124-132.</a:t>
            </a:r>
          </a:p>
          <a:p>
            <a:r>
              <a:rPr lang="en-US" dirty="0" err="1" smtClean="0"/>
              <a:t>Islami</a:t>
            </a:r>
            <a:r>
              <a:rPr lang="en-US" dirty="0" smtClean="0"/>
              <a:t>, X., </a:t>
            </a:r>
            <a:r>
              <a:rPr lang="en-US" dirty="0" err="1" smtClean="0"/>
              <a:t>Mulolli</a:t>
            </a:r>
            <a:r>
              <a:rPr lang="en-US" dirty="0" smtClean="0"/>
              <a:t>, E., &amp; Mustafa, N. (2018). Using Management by Objectives as a performance appraisal tool for employee satisfaction. </a:t>
            </a:r>
            <a:r>
              <a:rPr lang="en-US" i="1" dirty="0" smtClean="0"/>
              <a:t>Future Business Journal</a:t>
            </a:r>
            <a:r>
              <a:rPr lang="en-US" dirty="0" smtClean="0"/>
              <a:t>, </a:t>
            </a:r>
            <a:r>
              <a:rPr lang="en-US" i="1" dirty="0" smtClean="0"/>
              <a:t>4</a:t>
            </a:r>
            <a:r>
              <a:rPr lang="en-US" dirty="0" smtClean="0"/>
              <a:t>(1), 94-108.</a:t>
            </a:r>
          </a:p>
          <a:p>
            <a:r>
              <a:rPr lang="en-US" dirty="0" smtClean="0"/>
              <a:t>James, D. H., Patrician, P. A., &amp; </a:t>
            </a:r>
            <a:r>
              <a:rPr lang="en-US" dirty="0" err="1" smtClean="0"/>
              <a:t>Miltner</a:t>
            </a:r>
            <a:r>
              <a:rPr lang="en-US" dirty="0" smtClean="0"/>
              <a:t>, R. S. (2017). Testing for quality and safety education for nurses (QSEN): reflections from using QSEN as a framework for RN orientation. </a:t>
            </a:r>
            <a:r>
              <a:rPr lang="en-US" i="1" dirty="0" smtClean="0"/>
              <a:t>Journal for nurses in professional development</a:t>
            </a:r>
            <a:r>
              <a:rPr lang="en-US" dirty="0" smtClean="0"/>
              <a:t>, </a:t>
            </a:r>
            <a:r>
              <a:rPr lang="en-US" i="1" dirty="0" smtClean="0"/>
              <a:t>33</a:t>
            </a:r>
            <a:r>
              <a:rPr lang="en-US" dirty="0" smtClean="0"/>
              <a:t>(4), 180-184.</a:t>
            </a:r>
          </a:p>
          <a:p>
            <a:r>
              <a:rPr lang="en-US" dirty="0" err="1" smtClean="0"/>
              <a:t>Mensik</a:t>
            </a:r>
            <a:r>
              <a:rPr lang="en-US" dirty="0" smtClean="0"/>
              <a:t>, J. S., Martin, D. M., Johnson, K. L., Clark, C. M., &amp; </a:t>
            </a:r>
            <a:r>
              <a:rPr lang="en-US" dirty="0" err="1" smtClean="0"/>
              <a:t>Trifanoff</a:t>
            </a:r>
            <a:r>
              <a:rPr lang="en-US" dirty="0" smtClean="0"/>
              <a:t>, C. M. (2017). Embedding a professional practice model across a system. </a:t>
            </a:r>
            <a:r>
              <a:rPr lang="en-US" i="1" dirty="0" smtClean="0"/>
              <a:t>JONA: The Journal of Nursing Administration</a:t>
            </a:r>
            <a:r>
              <a:rPr lang="en-US" dirty="0" smtClean="0"/>
              <a:t>, </a:t>
            </a:r>
            <a:r>
              <a:rPr lang="en-US" i="1" dirty="0" smtClean="0"/>
              <a:t>47</a:t>
            </a:r>
            <a:r>
              <a:rPr lang="en-US" dirty="0" smtClean="0"/>
              <a:t>(9), 421-425.</a:t>
            </a:r>
          </a:p>
          <a:p>
            <a:r>
              <a:rPr lang="en-US" dirty="0" smtClean="0"/>
              <a:t>Stevens, M. N., </a:t>
            </a:r>
            <a:r>
              <a:rPr lang="en-US" dirty="0" err="1" smtClean="0"/>
              <a:t>Dubno</a:t>
            </a:r>
            <a:r>
              <a:rPr lang="en-US" dirty="0" smtClean="0"/>
              <a:t>, J. R., </a:t>
            </a:r>
            <a:r>
              <a:rPr lang="en-US" dirty="0" err="1" smtClean="0"/>
              <a:t>Wallhagen</a:t>
            </a:r>
            <a:r>
              <a:rPr lang="en-US" dirty="0" smtClean="0"/>
              <a:t>, M. I., &amp; </a:t>
            </a:r>
            <a:r>
              <a:rPr lang="en-US" dirty="0" err="1" smtClean="0"/>
              <a:t>Tucci</a:t>
            </a:r>
            <a:r>
              <a:rPr lang="en-US" dirty="0" smtClean="0"/>
              <a:t>, D. L. (2019). Communication and healthcare: Self-reports of people with hearing loss in primary care settings. </a:t>
            </a:r>
            <a:r>
              <a:rPr lang="en-US" i="1" dirty="0" smtClean="0"/>
              <a:t>Clinical gerontologist</a:t>
            </a:r>
            <a:r>
              <a:rPr lang="en-US" dirty="0" smtClean="0"/>
              <a:t>, </a:t>
            </a:r>
            <a:r>
              <a:rPr lang="en-US" i="1" dirty="0" smtClean="0"/>
              <a:t>42</a:t>
            </a:r>
            <a:r>
              <a:rPr lang="en-US" dirty="0" smtClean="0"/>
              <a:t>(5), 485-494.</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Organization’s mission and vision </a:t>
            </a:r>
            <a:endParaRPr lang="en-US" dirty="0"/>
          </a:p>
        </p:txBody>
      </p:sp>
      <p:sp>
        <p:nvSpPr>
          <p:cNvPr id="3" name="Content Placeholder 2"/>
          <p:cNvSpPr>
            <a:spLocks noGrp="1"/>
          </p:cNvSpPr>
          <p:nvPr>
            <p:ph idx="1"/>
          </p:nvPr>
        </p:nvSpPr>
        <p:spPr/>
        <p:txBody>
          <a:bodyPr/>
          <a:lstStyle/>
          <a:p>
            <a:pPr lvl="0"/>
            <a:r>
              <a:rPr lang="en-US" dirty="0" smtClean="0"/>
              <a:t>The organization’s mission involves providing quality, affordable and compassionate care services and improving diverse society.</a:t>
            </a:r>
          </a:p>
          <a:p>
            <a:pPr lvl="0"/>
            <a:r>
              <a:rPr lang="en-US" dirty="0" smtClean="0"/>
              <a:t>The hospital’s vision entails fostering growth through scientific research and a collaborative approach to providing care services.</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t>Organizational structure including the type of staff that will be employed</a:t>
            </a:r>
            <a:endParaRPr lang="en-US" dirty="0"/>
          </a:p>
        </p:txBody>
      </p:sp>
      <p:pic>
        <p:nvPicPr>
          <p:cNvPr id="1026" name="Picture 2"/>
          <p:cNvPicPr>
            <a:picLocks noGrp="1" noChangeAspect="1" noChangeArrowheads="1"/>
          </p:cNvPicPr>
          <p:nvPr>
            <p:ph idx="1"/>
          </p:nvPr>
        </p:nvPicPr>
        <p:blipFill>
          <a:blip r:embed="rId3"/>
          <a:srcRect/>
          <a:stretch>
            <a:fillRect/>
          </a:stretch>
        </p:blipFill>
        <p:spPr bwMode="auto">
          <a:xfrm>
            <a:off x="1143000" y="1600200"/>
            <a:ext cx="6934200" cy="4648200"/>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b="1" dirty="0" smtClean="0"/>
              <a:t>Nursing practice model/philosophy of nursing statement </a:t>
            </a:r>
            <a:endParaRPr lang="en-US" dirty="0"/>
          </a:p>
        </p:txBody>
      </p:sp>
      <p:sp>
        <p:nvSpPr>
          <p:cNvPr id="3" name="Content Placeholder 2"/>
          <p:cNvSpPr>
            <a:spLocks noGrp="1"/>
          </p:cNvSpPr>
          <p:nvPr>
            <p:ph sz="half" idx="1"/>
          </p:nvPr>
        </p:nvSpPr>
        <p:spPr>
          <a:xfrm>
            <a:off x="1435608" y="1524000"/>
            <a:ext cx="3517392" cy="4663440"/>
          </a:xfrm>
        </p:spPr>
        <p:txBody>
          <a:bodyPr>
            <a:normAutofit fontScale="92500" lnSpcReduction="20000"/>
          </a:bodyPr>
          <a:lstStyle/>
          <a:p>
            <a:pPr lvl="0"/>
            <a:r>
              <a:rPr lang="en-US" dirty="0" smtClean="0"/>
              <a:t>The facility’s nursing practice model involves scientific research, innovation, and safety.</a:t>
            </a:r>
          </a:p>
          <a:p>
            <a:pPr lvl="0"/>
            <a:r>
              <a:rPr lang="en-US" dirty="0" smtClean="0"/>
              <a:t>The staff focuses on improving quality of life by offering compassionate care services to the community and respect for the diversity of patients. </a:t>
            </a:r>
          </a:p>
          <a:p>
            <a:endParaRPr lang="en-US" dirty="0"/>
          </a:p>
        </p:txBody>
      </p:sp>
      <p:pic>
        <p:nvPicPr>
          <p:cNvPr id="1026" name="Picture 2"/>
          <p:cNvPicPr>
            <a:picLocks noGrp="1" noChangeAspect="1" noChangeArrowheads="1"/>
          </p:cNvPicPr>
          <p:nvPr>
            <p:ph sz="half" idx="2"/>
          </p:nvPr>
        </p:nvPicPr>
        <p:blipFill>
          <a:blip r:embed="rId3"/>
          <a:srcRect/>
          <a:stretch>
            <a:fillRect/>
          </a:stretch>
        </p:blipFill>
        <p:spPr bwMode="auto">
          <a:xfrm>
            <a:off x="5029199" y="1600200"/>
            <a:ext cx="3586163" cy="4419600"/>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8229600" cy="1143000"/>
          </a:xfrm>
        </p:spPr>
        <p:txBody>
          <a:bodyPr>
            <a:noAutofit/>
          </a:bodyPr>
          <a:lstStyle/>
          <a:p>
            <a:r>
              <a:rPr lang="en-US" sz="2800" b="1" dirty="0" smtClean="0"/>
              <a:t>Methods</a:t>
            </a:r>
            <a:r>
              <a:rPr lang="en-US" sz="2800" dirty="0" smtClean="0"/>
              <a:t> </a:t>
            </a:r>
            <a:r>
              <a:rPr lang="en-US" sz="2800" b="1" dirty="0" smtClean="0"/>
              <a:t>of communicating general information with all staff and a rationale for each</a:t>
            </a:r>
            <a:endParaRPr lang="en-US" sz="2800" dirty="0"/>
          </a:p>
        </p:txBody>
      </p:sp>
      <p:sp>
        <p:nvSpPr>
          <p:cNvPr id="3" name="Content Placeholder 2"/>
          <p:cNvSpPr>
            <a:spLocks noGrp="1"/>
          </p:cNvSpPr>
          <p:nvPr>
            <p:ph idx="1"/>
          </p:nvPr>
        </p:nvSpPr>
        <p:spPr/>
        <p:txBody>
          <a:bodyPr>
            <a:normAutofit/>
          </a:bodyPr>
          <a:lstStyle/>
          <a:p>
            <a:pPr lvl="0"/>
            <a:r>
              <a:rPr lang="en-US" dirty="0" smtClean="0"/>
              <a:t>One of the communication methods involves face-to-face communication.</a:t>
            </a:r>
          </a:p>
          <a:p>
            <a:pPr lvl="0"/>
            <a:r>
              <a:rPr lang="en-US" dirty="0" smtClean="0"/>
              <a:t>Another method of communicating with the staff is written letters and memos. </a:t>
            </a:r>
          </a:p>
          <a:p>
            <a:pPr lvl="0"/>
            <a:r>
              <a:rPr lang="en-US" dirty="0" smtClean="0"/>
              <a:t>Emails are also a proper communication channel when conveying general information to staff. </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Part II: The problem</a:t>
            </a:r>
            <a:endParaRPr lang="en-US" dirty="0"/>
          </a:p>
        </p:txBody>
      </p:sp>
      <p:sp>
        <p:nvSpPr>
          <p:cNvPr id="3" name="Content Placeholder 2"/>
          <p:cNvSpPr>
            <a:spLocks noGrp="1"/>
          </p:cNvSpPr>
          <p:nvPr>
            <p:ph idx="1"/>
          </p:nvPr>
        </p:nvSpPr>
        <p:spPr/>
        <p:txBody>
          <a:bodyPr>
            <a:normAutofit fontScale="92500" lnSpcReduction="10000"/>
          </a:bodyPr>
          <a:lstStyle/>
          <a:p>
            <a:pPr algn="ctr">
              <a:buNone/>
            </a:pPr>
            <a:r>
              <a:rPr lang="en-US" b="1" dirty="0" smtClean="0"/>
              <a:t>Description of the problem and its effects on the organization</a:t>
            </a:r>
          </a:p>
          <a:p>
            <a:pPr lvl="0"/>
            <a:r>
              <a:rPr lang="en-US" dirty="0" smtClean="0"/>
              <a:t>The nursing-related problem is the workplace hazards</a:t>
            </a:r>
          </a:p>
          <a:p>
            <a:pPr lvl="0"/>
            <a:r>
              <a:rPr lang="en-US" dirty="0" smtClean="0"/>
              <a:t>Nurses get exposed to pathogens and injuries while at work</a:t>
            </a:r>
          </a:p>
          <a:p>
            <a:pPr lvl="0"/>
            <a:r>
              <a:rPr lang="en-US" dirty="0" smtClean="0"/>
              <a:t>The work hazards lower employees’ productivity</a:t>
            </a:r>
          </a:p>
          <a:p>
            <a:pPr lvl="0"/>
            <a:r>
              <a:rPr lang="en-US" dirty="0" smtClean="0"/>
              <a:t>The problem also affects the general performance of the organization.</a:t>
            </a:r>
          </a:p>
          <a:p>
            <a:pPr>
              <a:buNone/>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b="1" dirty="0" smtClean="0"/>
              <a:t>Definition of the stakeholders affected by the problem and their role</a:t>
            </a:r>
            <a:endParaRPr lang="en-US" dirty="0"/>
          </a:p>
        </p:txBody>
      </p:sp>
      <p:sp>
        <p:nvSpPr>
          <p:cNvPr id="3" name="Content Placeholder 2"/>
          <p:cNvSpPr>
            <a:spLocks noGrp="1"/>
          </p:cNvSpPr>
          <p:nvPr>
            <p:ph idx="1"/>
          </p:nvPr>
        </p:nvSpPr>
        <p:spPr/>
        <p:txBody>
          <a:bodyPr/>
          <a:lstStyle/>
          <a:p>
            <a:pPr lvl="0"/>
            <a:r>
              <a:rPr lang="en-US" dirty="0" smtClean="0"/>
              <a:t>Nurses are some of the key stakeholders affected by the workplace hazards</a:t>
            </a:r>
          </a:p>
          <a:p>
            <a:pPr lvl="0"/>
            <a:r>
              <a:rPr lang="en-US" dirty="0" smtClean="0"/>
              <a:t>Patients and insurance companies are other stakeholders affected by the problem.</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Description of the solution to the problem</a:t>
            </a:r>
            <a:endParaRPr lang="en-US" dirty="0"/>
          </a:p>
        </p:txBody>
      </p:sp>
      <p:sp>
        <p:nvSpPr>
          <p:cNvPr id="3" name="Content Placeholder 2"/>
          <p:cNvSpPr>
            <a:spLocks noGrp="1"/>
          </p:cNvSpPr>
          <p:nvPr>
            <p:ph idx="1"/>
          </p:nvPr>
        </p:nvSpPr>
        <p:spPr/>
        <p:txBody>
          <a:bodyPr/>
          <a:lstStyle/>
          <a:p>
            <a:pPr lvl="0"/>
            <a:r>
              <a:rPr lang="en-US" dirty="0" smtClean="0"/>
              <a:t>The solution for the workplace hazards is to incorporate a safety and wellness plan which addresses the problem.</a:t>
            </a:r>
          </a:p>
          <a:p>
            <a:pPr lvl="0"/>
            <a:r>
              <a:rPr lang="en-US" dirty="0" smtClean="0"/>
              <a:t>The healthcare organization can achieve the solution by educating nurses and addressing safety vulnerabilities available in the workplace.</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79</TotalTime>
  <Words>2647</Words>
  <Application>Microsoft Office PowerPoint</Application>
  <PresentationFormat>On-screen Show (4:3)</PresentationFormat>
  <Paragraphs>130</Paragraphs>
  <Slides>23</Slides>
  <Notes>21</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Solstice</vt:lpstr>
      <vt:lpstr>Group Project  Student’s name Course name and number Instructor’s name Date submitted</vt:lpstr>
      <vt:lpstr>Part I: The organization </vt:lpstr>
      <vt:lpstr>Organization’s mission and vision </vt:lpstr>
      <vt:lpstr>Organizational structure including the type of staff that will be employed</vt:lpstr>
      <vt:lpstr>Nursing practice model/philosophy of nursing statement </vt:lpstr>
      <vt:lpstr>Methods of communicating general information with all staff and a rationale for each</vt:lpstr>
      <vt:lpstr>Part II: The problem</vt:lpstr>
      <vt:lpstr>Definition of the stakeholders affected by the problem and their role</vt:lpstr>
      <vt:lpstr>Description of the solution to the problem</vt:lpstr>
      <vt:lpstr>Evidence that the solution will correct the problem</vt:lpstr>
      <vt:lpstr>Part III: The change process</vt:lpstr>
      <vt:lpstr>The rationale for choosing the change management model</vt:lpstr>
      <vt:lpstr>An aspect of the chosen change model and how the team will address each step for the proposed change</vt:lpstr>
      <vt:lpstr>Methods of communicating the change process with nursing staff and rationale for each</vt:lpstr>
      <vt:lpstr>Part IV: Opportunities and Barriers </vt:lpstr>
      <vt:lpstr>Barriers to the change process</vt:lpstr>
      <vt:lpstr>Recommendations to mitigate change process barriers </vt:lpstr>
      <vt:lpstr>Change process facilitators and recommendations to encourage the facilitators</vt:lpstr>
      <vt:lpstr>Description of how and when the team will evaluate the problem change effectiveness</vt:lpstr>
      <vt:lpstr>Part V: Professional </vt:lpstr>
      <vt:lpstr>Description of QSEN competencies using KSA’s for each competency that this change addresses or employs to support the change </vt:lpstr>
      <vt:lpstr>Description of an appropriate performance appraisal method to evaluate the team involvement in the change process and a tool to use</vt:lpstr>
      <vt:lpstr>References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Part I The organization </dc:title>
  <dc:creator>asus</dc:creator>
  <cp:lastModifiedBy>user</cp:lastModifiedBy>
  <cp:revision>62</cp:revision>
  <dcterms:created xsi:type="dcterms:W3CDTF">2006-08-16T00:00:00Z</dcterms:created>
  <dcterms:modified xsi:type="dcterms:W3CDTF">2021-06-21T10:04:45Z</dcterms:modified>
</cp:coreProperties>
</file>