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8" d="100"/>
          <a:sy n="78" d="100"/>
        </p:scale>
        <p:origin x="45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655775175"/>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B3CDB7-B55E-4010-9DFC-88F2B7040075}" type="datetimeFigureOut">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68070831"/>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897283038"/>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26471168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921864549"/>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60943450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898283771"/>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849714263"/>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3372730992"/>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714714396"/>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872125625"/>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EB3CDB7-B55E-4010-9DFC-88F2B7040075}" type="datetimeFigureOut">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183815238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B3CDB7-B55E-4010-9DFC-88F2B7040075}" type="datetimeFigureOut">
              <a:rPr lang="en-US" smtClean="0"/>
              <a:t>6/22/2021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81325938"/>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26624337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575144235"/>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CEB3CDB7-B55E-4010-9DFC-88F2B7040075}" type="datetimeFigureOut">
              <a:rPr lang="en-US" smtClean="0"/>
              <a:t>6/22/2021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2866440672"/>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B3CDB7-B55E-4010-9DFC-88F2B7040075}" type="datetimeFigureOut">
              <a:rPr lang="en-US" smtClean="0"/>
              <a:t>6/22/2021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4A264-478F-4194-9E87-370AF1528D5C}" type="slidenum">
              <a:rPr lang="en-US" smtClean="0"/>
              <a:t>‹#›</a:t>
            </a:fld>
            <a:endParaRPr lang="en-US"/>
          </a:p>
        </p:txBody>
      </p:sp>
    </p:spTree>
    <p:extLst>
      <p:ext uri="{BB962C8B-B14F-4D97-AF65-F5344CB8AC3E}">
        <p14:creationId xmlns:p14="http://schemas.microsoft.com/office/powerpoint/2010/main" val="3302448166"/>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png"/><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t="-9000" b="-9000"/>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EB3CDB7-B55E-4010-9DFC-88F2B7040075}" type="datetimeFigureOut">
              <a:rPr lang="en-US" smtClean="0"/>
              <a:t>6/22/2021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564A264-478F-4194-9E87-370AF1528D5C}" type="slidenum">
              <a:rPr lang="en-US" smtClean="0"/>
              <a:t>‹#›</a:t>
            </a:fld>
            <a:endParaRPr lang="en-US"/>
          </a:p>
        </p:txBody>
      </p:sp>
    </p:spTree>
    <p:extLst>
      <p:ext uri="{BB962C8B-B14F-4D97-AF65-F5344CB8AC3E}">
        <p14:creationId xmlns:p14="http://schemas.microsoft.com/office/powerpoint/2010/main" val="426541396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ma"/><Relationship Id="rId1" Type="http://schemas.microsoft.com/office/2007/relationships/media" Target="../media/media1.wma"/><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mo.cz/wp-content/uploads/2015/11/amocz-BP-2014-3.pdf" TargetMode="External"/><Relationship Id="rId2" Type="http://schemas.openxmlformats.org/officeDocument/2006/relationships/hyperlink" Target="https://commons.wmu.se/cgi/viewcontent.cgi?article=1662&amp;context=all_dissertations" TargetMode="External"/><Relationship Id="rId1" Type="http://schemas.openxmlformats.org/officeDocument/2006/relationships/slideLayout" Target="../slideLayouts/slideLayout2.xml"/><Relationship Id="rId6" Type="http://schemas.openxmlformats.org/officeDocument/2006/relationships/hyperlink" Target="https://scholarsbank.uoregon.edu/xmlui/bitstream/handle/1794/8572/Luckey-" TargetMode="External"/><Relationship Id="rId5" Type="http://schemas.openxmlformats.org/officeDocument/2006/relationships/hyperlink" Target="http://www.icsdefender.ir/files/scadadefender-ir/paygahdanesh/gheyreboomi/motaleatemoredi/Case%20Study%20-%20NIST%20-%20Olympic%20Pipeline.pdf" TargetMode="External"/><Relationship Id="rId4" Type="http://schemas.openxmlformats.org/officeDocument/2006/relationships/hyperlink" Target="https://scholarworks.montana.edu/xmlui/bitstream/handle/1/8681/Staying-safe_2014-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122363"/>
            <a:ext cx="9144000" cy="2387600"/>
          </a:xfrm>
        </p:spPr>
        <p:txBody>
          <a:bodyPr/>
          <a:lstStyle/>
          <a:p>
            <a:pPr algn="ctr"/>
            <a:r>
              <a:rPr lang="en-US" sz="5400" dirty="0" smtClean="0">
                <a:solidFill>
                  <a:schemeClr val="accent2">
                    <a:lumMod val="60000"/>
                    <a:lumOff val="40000"/>
                  </a:schemeClr>
                </a:solidFill>
                <a:latin typeface="Baskerville Old Face" panose="02020602080505020303" pitchFamily="18" charset="0"/>
              </a:rPr>
              <a:t>CYBER SECURITY DISASTER RECOVERY PLAN</a:t>
            </a:r>
            <a:r>
              <a:rPr lang="en-US" dirty="0" smtClean="0">
                <a:solidFill>
                  <a:schemeClr val="accent1">
                    <a:lumMod val="75000"/>
                  </a:schemeClr>
                </a:solidFill>
                <a:latin typeface="Baskerville Old Face" panose="02020602080505020303" pitchFamily="18" charset="0"/>
              </a:rPr>
              <a:t>.</a:t>
            </a:r>
            <a:endParaRPr lang="en-US" dirty="0">
              <a:solidFill>
                <a:schemeClr val="accent1">
                  <a:lumMod val="75000"/>
                </a:schemeClr>
              </a:solidFill>
              <a:latin typeface="Baskerville Old Face" panose="02020602080505020303" pitchFamily="18" charset="0"/>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21028919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b="1" dirty="0" smtClean="0">
                <a:solidFill>
                  <a:schemeClr val="accent2">
                    <a:lumMod val="60000"/>
                    <a:lumOff val="40000"/>
                  </a:schemeClr>
                </a:solidFill>
              </a:rPr>
              <a:t>OBJECTIVES</a:t>
            </a:r>
            <a:endParaRPr lang="en-US" b="1" dirty="0">
              <a:solidFill>
                <a:schemeClr val="accent2">
                  <a:lumMod val="60000"/>
                  <a:lumOff val="40000"/>
                </a:schemeClr>
              </a:solidFill>
            </a:endParaRPr>
          </a:p>
        </p:txBody>
      </p:sp>
      <p:sp>
        <p:nvSpPr>
          <p:cNvPr id="5" name="Content Placeholder 4"/>
          <p:cNvSpPr>
            <a:spLocks noGrp="1"/>
          </p:cNvSpPr>
          <p:nvPr>
            <p:ph idx="1"/>
          </p:nvPr>
        </p:nvSpPr>
        <p:spPr>
          <a:xfrm>
            <a:off x="534572" y="2588455"/>
            <a:ext cx="9509897" cy="3659735"/>
          </a:xfrm>
          <a:blipFill dpi="0" rotWithShape="1">
            <a:blip r:embed="rId2">
              <a:alphaModFix amt="0"/>
            </a:blip>
            <a:srcRect/>
            <a:tile tx="0" ty="0" sx="100000" sy="100000" flip="none" algn="tl"/>
          </a:blipFill>
        </p:spPr>
        <p:txBody>
          <a:bodyPr>
            <a:normAutofit/>
          </a:bodyPr>
          <a:lstStyle/>
          <a:p>
            <a:pPr>
              <a:buFont typeface="Wingdings" panose="05000000000000000000" pitchFamily="2" charset="2"/>
              <a:buChar char="v"/>
            </a:pPr>
            <a:r>
              <a:rPr lang="en-US" sz="2400" dirty="0" smtClean="0">
                <a:solidFill>
                  <a:schemeClr val="accent3"/>
                </a:solidFill>
              </a:rPr>
              <a:t>How to recover from external attacks.</a:t>
            </a:r>
          </a:p>
          <a:p>
            <a:pPr>
              <a:buFont typeface="Wingdings" panose="05000000000000000000" pitchFamily="2" charset="2"/>
              <a:buChar char="v"/>
            </a:pPr>
            <a:r>
              <a:rPr lang="en-US" sz="2400" dirty="0" smtClean="0">
                <a:solidFill>
                  <a:schemeClr val="accent3"/>
                </a:solidFill>
              </a:rPr>
              <a:t>How to recover from internal attack</a:t>
            </a:r>
          </a:p>
          <a:p>
            <a:pPr>
              <a:buFont typeface="Wingdings" panose="05000000000000000000" pitchFamily="2" charset="2"/>
              <a:buChar char="v"/>
            </a:pPr>
            <a:r>
              <a:rPr lang="en-US" sz="2400" dirty="0" smtClean="0">
                <a:solidFill>
                  <a:schemeClr val="accent3"/>
                </a:solidFill>
              </a:rPr>
              <a:t>Recommendation of the recovery measures.</a:t>
            </a:r>
          </a:p>
          <a:p>
            <a:pPr>
              <a:buFont typeface="Wingdings" panose="05000000000000000000" pitchFamily="2" charset="2"/>
              <a:buChar char="v"/>
            </a:pPr>
            <a:r>
              <a:rPr lang="en-US" sz="2400" dirty="0">
                <a:solidFill>
                  <a:schemeClr val="accent3"/>
                </a:solidFill>
              </a:rPr>
              <a:t>Introduction what kind attack is the company recovering from.</a:t>
            </a:r>
          </a:p>
          <a:p>
            <a:pPr>
              <a:buFont typeface="Wingdings" panose="05000000000000000000" pitchFamily="2" charset="2"/>
              <a:buChar char="v"/>
            </a:pPr>
            <a:endParaRPr lang="en-US" sz="2400" dirty="0">
              <a:solidFill>
                <a:schemeClr val="accent3"/>
              </a:solidFill>
            </a:endParaRPr>
          </a:p>
        </p:txBody>
      </p:sp>
    </p:spTree>
    <p:extLst>
      <p:ext uri="{BB962C8B-B14F-4D97-AF65-F5344CB8AC3E}">
        <p14:creationId xmlns:p14="http://schemas.microsoft.com/office/powerpoint/2010/main" val="653757998"/>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400530"/>
          </a:xfrm>
        </p:spPr>
        <p:txBody>
          <a:bodyPr/>
          <a:lstStyle/>
          <a:p>
            <a:pPr algn="ctr"/>
            <a:r>
              <a:rPr lang="en-US" b="1" dirty="0" smtClean="0">
                <a:solidFill>
                  <a:schemeClr val="accent3"/>
                </a:solidFill>
              </a:rPr>
              <a:t>INTRODUCTION TO A CYBER ATTACK PROBREM.</a:t>
            </a:r>
            <a:endParaRPr lang="en-US" b="1" dirty="0">
              <a:solidFill>
                <a:schemeClr val="accent3"/>
              </a:solidFill>
            </a:endParaRPr>
          </a:p>
        </p:txBody>
      </p:sp>
      <p:sp>
        <p:nvSpPr>
          <p:cNvPr id="3" name="Content Placeholder 2"/>
          <p:cNvSpPr>
            <a:spLocks noGrp="1"/>
          </p:cNvSpPr>
          <p:nvPr>
            <p:ph idx="1"/>
          </p:nvPr>
        </p:nvSpPr>
        <p:spPr/>
        <p:txBody>
          <a:bodyPr/>
          <a:lstStyle/>
          <a:p>
            <a:r>
              <a:rPr lang="en-US" dirty="0" smtClean="0"/>
              <a:t>A malicious software they are kind of program or files that are made to corrupt other computers data and how computer function.</a:t>
            </a:r>
          </a:p>
          <a:p>
            <a:r>
              <a:rPr lang="en-US" dirty="0" smtClean="0"/>
              <a:t>This kind of malware can be in various form this include, worms, Trojans and viruses. If a company fall under un attack of this malware should focus in ,using the following issues to recover from the disaster.</a:t>
            </a:r>
          </a:p>
          <a:p>
            <a:endParaRPr lang="en-US" dirty="0"/>
          </a:p>
        </p:txBody>
      </p:sp>
    </p:spTree>
    <p:extLst>
      <p:ext uri="{BB962C8B-B14F-4D97-AF65-F5344CB8AC3E}">
        <p14:creationId xmlns:p14="http://schemas.microsoft.com/office/powerpoint/2010/main" val="3668540310"/>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75582" y="0"/>
            <a:ext cx="9404350" cy="1420838"/>
          </a:xfrm>
        </p:spPr>
        <p:txBody>
          <a:bodyPr/>
          <a:lstStyle/>
          <a:p>
            <a:pPr algn="ctr"/>
            <a:r>
              <a:rPr lang="en-US" sz="4000" b="1" dirty="0" smtClean="0">
                <a:solidFill>
                  <a:schemeClr val="accent3"/>
                </a:solidFill>
              </a:rPr>
              <a:t>HOW TO RECOVER FROM EXRANAL ATTACKS</a:t>
            </a:r>
            <a:endParaRPr lang="en-US" sz="4000" b="1" dirty="0">
              <a:solidFill>
                <a:schemeClr val="accent3"/>
              </a:solidFill>
            </a:endParaRPr>
          </a:p>
        </p:txBody>
      </p:sp>
      <p:sp>
        <p:nvSpPr>
          <p:cNvPr id="3" name="Content Placeholder 2"/>
          <p:cNvSpPr>
            <a:spLocks noGrp="1"/>
          </p:cNvSpPr>
          <p:nvPr>
            <p:ph idx="4294967295"/>
          </p:nvPr>
        </p:nvSpPr>
        <p:spPr>
          <a:xfrm>
            <a:off x="0" y="1167618"/>
            <a:ext cx="12192001" cy="6231988"/>
          </a:xfrm>
          <a:effectLst>
            <a:outerShdw blurRad="495300" dir="5400000" sx="113000" sy="113000" algn="ctr" rotWithShape="0">
              <a:srgbClr val="000000">
                <a:alpha val="43137"/>
              </a:srgbClr>
            </a:outerShdw>
          </a:effectLst>
        </p:spPr>
        <p:txBody>
          <a:bodyPr>
            <a:normAutofit fontScale="25000" lnSpcReduction="20000"/>
          </a:bodyPr>
          <a:lstStyle/>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1. Replacing the old technology with new technology .it will enable company to be able to avoid attacks, this because the new  technology it have advanced tool to fight with the threats.</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2. The company should also find which kind of the virus was used to attract the systems. This will help the company to know which defensive strategy to lay down.</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3.The company should install some software to detect any threat e.g. antivirus software and firewall software. They will help the company be able to know any threat that is trying to penetrate  the system.</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4. The company should make back up copy of everyday data, and 	   files. This will help the company to retrieve it data and file in a easier way.</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5.The company should make sure that their system is up to date. This will reduce any chance a hacker can get a weakness in the system hence protecting  company data and files.</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6.The company should ensure end point protection. This is by ensuring that the  gargets connected to internet are connected to a safer connection.</a:t>
            </a:r>
          </a:p>
          <a:p>
            <a:pPr marL="400050" lvl="1" indent="0">
              <a:lnSpc>
                <a:spcPct val="170000"/>
              </a:lnSpc>
              <a:buNone/>
            </a:pPr>
            <a:r>
              <a:rPr lang="en-US" sz="7200" dirty="0" smtClean="0">
                <a:solidFill>
                  <a:schemeClr val="bg2">
                    <a:lumMod val="60000"/>
                    <a:lumOff val="40000"/>
                  </a:schemeClr>
                </a:solidFill>
                <a:latin typeface="Impact" panose="020B0806030902050204" pitchFamily="34" charset="0"/>
              </a:rPr>
              <a:t>7.The company may also consider insurance company so they it can protect its possessions. It  help the company to get help incase an accident have occurred. </a:t>
            </a:r>
          </a:p>
          <a:p>
            <a:pPr marL="400050" lvl="1" indent="0">
              <a:lnSpc>
                <a:spcPct val="170000"/>
              </a:lnSpc>
              <a:buNone/>
            </a:pPr>
            <a:endParaRPr lang="en-US" sz="4300" dirty="0">
              <a:solidFill>
                <a:schemeClr val="bg2">
                  <a:lumMod val="60000"/>
                  <a:lumOff val="40000"/>
                </a:schemeClr>
              </a:solidFill>
            </a:endParaRPr>
          </a:p>
          <a:p>
            <a:pPr marL="400050" lvl="1" indent="0">
              <a:buNone/>
            </a:pPr>
            <a:endParaRPr lang="en-US" sz="3500" dirty="0" smtClean="0">
              <a:solidFill>
                <a:schemeClr val="accent1">
                  <a:lumMod val="60000"/>
                  <a:lumOff val="40000"/>
                </a:schemeClr>
              </a:solidFill>
              <a:effectLst>
                <a:outerShdw blurRad="38100" dist="50800" dir="5400000" algn="ctr" rotWithShape="0">
                  <a:srgbClr val="000000">
                    <a:alpha val="43137"/>
                  </a:srgbClr>
                </a:outerShdw>
              </a:effectLst>
            </a:endParaRPr>
          </a:p>
          <a:p>
            <a:pPr marL="400050" lvl="1" indent="0">
              <a:buNone/>
            </a:pPr>
            <a:endParaRPr lang="en-US" sz="2000" dirty="0">
              <a:solidFill>
                <a:schemeClr val="bg1"/>
              </a:solidFill>
            </a:endParaRPr>
          </a:p>
        </p:txBody>
      </p:sp>
    </p:spTree>
    <p:extLst>
      <p:ext uri="{BB962C8B-B14F-4D97-AF65-F5344CB8AC3E}">
        <p14:creationId xmlns:p14="http://schemas.microsoft.com/office/powerpoint/2010/main" val="2281734787"/>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solidFill>
              </a:rPr>
              <a:t>HOW TO RECOVER FROM INTERNAL ATTACK</a:t>
            </a:r>
            <a:endParaRPr lang="en-US" b="1" dirty="0">
              <a:solidFill>
                <a:schemeClr val="accent3"/>
              </a:solidFill>
            </a:endParaRPr>
          </a:p>
        </p:txBody>
      </p:sp>
      <p:sp>
        <p:nvSpPr>
          <p:cNvPr id="3" name="Content Placeholder 2"/>
          <p:cNvSpPr>
            <a:spLocks noGrp="1"/>
          </p:cNvSpPr>
          <p:nvPr>
            <p:ph idx="1"/>
          </p:nvPr>
        </p:nvSpPr>
        <p:spPr>
          <a:xfrm>
            <a:off x="1103312" y="2052918"/>
            <a:ext cx="8946541" cy="4805082"/>
          </a:xfrm>
        </p:spPr>
        <p:txBody>
          <a:bodyPr/>
          <a:lstStyle/>
          <a:p>
            <a:pPr>
              <a:buFont typeface="Wingdings" panose="05000000000000000000" pitchFamily="2" charset="2"/>
              <a:buChar char="v"/>
            </a:pPr>
            <a:r>
              <a:rPr lang="en-US" dirty="0" smtClean="0">
                <a:solidFill>
                  <a:schemeClr val="accent3"/>
                </a:solidFill>
              </a:rPr>
              <a:t>The company should block some sites to prevent workers from accessing them if the company fill the site may be a threat to their systems.</a:t>
            </a:r>
          </a:p>
          <a:p>
            <a:pPr>
              <a:buFont typeface="Wingdings" panose="05000000000000000000" pitchFamily="2" charset="2"/>
              <a:buChar char="v"/>
            </a:pPr>
            <a:r>
              <a:rPr lang="en-US" dirty="0" smtClean="0">
                <a:solidFill>
                  <a:schemeClr val="accent3"/>
                </a:solidFill>
              </a:rPr>
              <a:t>The company should hire people who have skills in dealing with disasters.</a:t>
            </a:r>
          </a:p>
          <a:p>
            <a:pPr>
              <a:buFont typeface="Wingdings" panose="05000000000000000000" pitchFamily="2" charset="2"/>
              <a:buChar char="v"/>
            </a:pPr>
            <a:r>
              <a:rPr lang="en-US" dirty="0" smtClean="0">
                <a:solidFill>
                  <a:schemeClr val="accent3"/>
                </a:solidFill>
              </a:rPr>
              <a:t>The company should encourage their workers not  to share passwords. This is to reduce  chances of attack.</a:t>
            </a:r>
          </a:p>
          <a:p>
            <a:pPr>
              <a:buFont typeface="Wingdings" panose="05000000000000000000" pitchFamily="2" charset="2"/>
              <a:buChar char="v"/>
            </a:pPr>
            <a:r>
              <a:rPr lang="en-US" dirty="0" smtClean="0">
                <a:solidFill>
                  <a:schemeClr val="accent3"/>
                </a:solidFill>
              </a:rPr>
              <a:t>The company should also provide education to the workers on how to deal with disasters when they arise.</a:t>
            </a:r>
          </a:p>
          <a:p>
            <a:pPr>
              <a:buFont typeface="Wingdings" panose="05000000000000000000" pitchFamily="2" charset="2"/>
              <a:buChar char="v"/>
            </a:pPr>
            <a:r>
              <a:rPr lang="en-US" dirty="0" smtClean="0">
                <a:solidFill>
                  <a:schemeClr val="accent3"/>
                </a:solidFill>
              </a:rPr>
              <a:t>The company should also may taken precaution when employing a staff this because he or she might be hacker.</a:t>
            </a:r>
          </a:p>
          <a:p>
            <a:pPr>
              <a:buFont typeface="Wingdings" panose="05000000000000000000" pitchFamily="2" charset="2"/>
              <a:buChar char="v"/>
            </a:pPr>
            <a:endParaRPr lang="en-US" dirty="0">
              <a:solidFill>
                <a:schemeClr val="accent3"/>
              </a:solidFill>
            </a:endParaRPr>
          </a:p>
        </p:txBody>
      </p:sp>
    </p:spTree>
    <p:extLst>
      <p:ext uri="{BB962C8B-B14F-4D97-AF65-F5344CB8AC3E}">
        <p14:creationId xmlns:p14="http://schemas.microsoft.com/office/powerpoint/2010/main" val="3590098609"/>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solidFill>
              </a:rPr>
              <a:t>RECOMEDATION OF RECOVERY MESURES</a:t>
            </a:r>
            <a:endParaRPr lang="en-US" b="1" dirty="0">
              <a:solidFill>
                <a:schemeClr val="accent3"/>
              </a:solidFill>
            </a:endParaRPr>
          </a:p>
        </p:txBody>
      </p:sp>
      <p:sp>
        <p:nvSpPr>
          <p:cNvPr id="3" name="Content Placeholder 2"/>
          <p:cNvSpPr>
            <a:spLocks noGrp="1"/>
          </p:cNvSpPr>
          <p:nvPr>
            <p:ph idx="1"/>
          </p:nvPr>
        </p:nvSpPr>
        <p:spPr/>
        <p:txBody>
          <a:bodyPr>
            <a:normAutofit fontScale="92500" lnSpcReduction="20000"/>
          </a:bodyPr>
          <a:lstStyle/>
          <a:p>
            <a:pPr>
              <a:buFont typeface="Wingdings" panose="05000000000000000000" pitchFamily="2" charset="2"/>
              <a:buChar char="Ø"/>
            </a:pPr>
            <a:r>
              <a:rPr lang="en-US" dirty="0" smtClean="0">
                <a:solidFill>
                  <a:schemeClr val="accent3"/>
                </a:solidFill>
              </a:rPr>
              <a:t>I would like to recommend the company to always block any site that is a threat to the company systems.</a:t>
            </a:r>
          </a:p>
          <a:p>
            <a:pPr>
              <a:buFont typeface="Wingdings" panose="05000000000000000000" pitchFamily="2" charset="2"/>
              <a:buChar char="Ø"/>
            </a:pPr>
            <a:r>
              <a:rPr lang="en-US" dirty="0" smtClean="0">
                <a:solidFill>
                  <a:schemeClr val="accent3"/>
                </a:solidFill>
              </a:rPr>
              <a:t>I would like to recommend the company to acquire insurance policy so that it can stand there incase of any damage of the company I.t equipment's.</a:t>
            </a:r>
          </a:p>
          <a:p>
            <a:pPr>
              <a:buFont typeface="Wingdings" panose="05000000000000000000" pitchFamily="2" charset="2"/>
              <a:buChar char="Ø"/>
            </a:pPr>
            <a:r>
              <a:rPr lang="en-US" dirty="0" smtClean="0">
                <a:solidFill>
                  <a:schemeClr val="accent3"/>
                </a:solidFill>
              </a:rPr>
              <a:t>I would also like to recommend the company to always hire people with the skill of that can assist in term of a disaster.</a:t>
            </a:r>
          </a:p>
          <a:p>
            <a:pPr>
              <a:buFont typeface="Wingdings" panose="05000000000000000000" pitchFamily="2" charset="2"/>
              <a:buChar char="Ø"/>
            </a:pPr>
            <a:r>
              <a:rPr lang="en-US" dirty="0" smtClean="0">
                <a:solidFill>
                  <a:schemeClr val="accent3"/>
                </a:solidFill>
              </a:rPr>
              <a:t>I would also like to recommend the company to keep on checking their system regular hence it minimize chance of being attacked by malware.</a:t>
            </a:r>
          </a:p>
          <a:p>
            <a:pPr>
              <a:buFont typeface="Wingdings" panose="05000000000000000000" pitchFamily="2" charset="2"/>
              <a:buChar char="Ø"/>
            </a:pPr>
            <a:r>
              <a:rPr lang="en-US" dirty="0" smtClean="0">
                <a:solidFill>
                  <a:schemeClr val="accent3"/>
                </a:solidFill>
              </a:rPr>
              <a:t>I would also suggest that the company should consider to move fro m old technology to knew technology..</a:t>
            </a:r>
          </a:p>
          <a:p>
            <a:pPr>
              <a:buFont typeface="Wingdings" panose="05000000000000000000" pitchFamily="2" charset="2"/>
              <a:buChar char="Ø"/>
            </a:pPr>
            <a:r>
              <a:rPr lang="en-US" dirty="0" smtClean="0">
                <a:solidFill>
                  <a:schemeClr val="accent3"/>
                </a:solidFill>
              </a:rPr>
              <a:t>I would also recommend the company to train its staff on how to know a system is affected by virus or.    </a:t>
            </a:r>
            <a:endParaRPr lang="en-US" dirty="0">
              <a:solidFill>
                <a:schemeClr val="accent3"/>
              </a:solidFill>
            </a:endParaRPr>
          </a:p>
        </p:txBody>
      </p:sp>
    </p:spTree>
    <p:extLst>
      <p:ext uri="{BB962C8B-B14F-4D97-AF65-F5344CB8AC3E}">
        <p14:creationId xmlns:p14="http://schemas.microsoft.com/office/powerpoint/2010/main" val="3564901118"/>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solidFill>
              </a:rPr>
              <a:t>CONCLUSION</a:t>
            </a:r>
            <a:endParaRPr lang="en-US" b="1" dirty="0">
              <a:solidFill>
                <a:schemeClr val="accent3"/>
              </a:solidFill>
            </a:endParaRPr>
          </a:p>
        </p:txBody>
      </p:sp>
      <p:sp>
        <p:nvSpPr>
          <p:cNvPr id="3" name="Content Placeholder 2"/>
          <p:cNvSpPr>
            <a:spLocks noGrp="1"/>
          </p:cNvSpPr>
          <p:nvPr>
            <p:ph idx="1"/>
          </p:nvPr>
        </p:nvSpPr>
        <p:spPr/>
        <p:txBody>
          <a:bodyPr/>
          <a:lstStyle/>
          <a:p>
            <a:r>
              <a:rPr lang="en-US" dirty="0" smtClean="0">
                <a:solidFill>
                  <a:schemeClr val="accent3"/>
                </a:solidFill>
              </a:rPr>
              <a:t>After </a:t>
            </a:r>
            <a:r>
              <a:rPr lang="en-US" dirty="0" smtClean="0">
                <a:solidFill>
                  <a:schemeClr val="accent3"/>
                </a:solidFill>
              </a:rPr>
              <a:t>looking into </a:t>
            </a:r>
            <a:r>
              <a:rPr lang="en-US" dirty="0" smtClean="0">
                <a:solidFill>
                  <a:schemeClr val="accent3"/>
                </a:solidFill>
              </a:rPr>
              <a:t>the measure to take to recover from a </a:t>
            </a:r>
            <a:r>
              <a:rPr lang="en-US" dirty="0" smtClean="0">
                <a:solidFill>
                  <a:schemeClr val="accent3"/>
                </a:solidFill>
              </a:rPr>
              <a:t>disaster, it is vital that organizations </a:t>
            </a:r>
            <a:r>
              <a:rPr lang="en-US" dirty="0" smtClean="0">
                <a:solidFill>
                  <a:schemeClr val="accent3"/>
                </a:solidFill>
              </a:rPr>
              <a:t>should </a:t>
            </a:r>
            <a:r>
              <a:rPr lang="en-US" dirty="0" smtClean="0">
                <a:solidFill>
                  <a:schemeClr val="accent3"/>
                </a:solidFill>
              </a:rPr>
              <a:t>always assess both </a:t>
            </a:r>
            <a:r>
              <a:rPr lang="en-US" dirty="0" smtClean="0">
                <a:solidFill>
                  <a:schemeClr val="accent3"/>
                </a:solidFill>
              </a:rPr>
              <a:t>external and internal perspectives. Then let us use the measures to avoid any attack in companies.</a:t>
            </a:r>
            <a:endParaRPr lang="en-US" dirty="0">
              <a:solidFill>
                <a:schemeClr val="accent3"/>
              </a:solidFill>
            </a:endParaRPr>
          </a:p>
        </p:txBody>
      </p:sp>
    </p:spTree>
    <p:extLst>
      <p:ext uri="{BB962C8B-B14F-4D97-AF65-F5344CB8AC3E}">
        <p14:creationId xmlns:p14="http://schemas.microsoft.com/office/powerpoint/2010/main" val="1147547176"/>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3"/>
                </a:solidFill>
              </a:rPr>
              <a:t>REFERENCES</a:t>
            </a:r>
            <a:endParaRPr lang="en-US" b="1" dirty="0">
              <a:solidFill>
                <a:schemeClr val="accent3"/>
              </a:solidFill>
            </a:endParaRPr>
          </a:p>
        </p:txBody>
      </p:sp>
      <p:sp>
        <p:nvSpPr>
          <p:cNvPr id="3" name="Content Placeholder 2"/>
          <p:cNvSpPr>
            <a:spLocks noGrp="1"/>
          </p:cNvSpPr>
          <p:nvPr>
            <p:ph idx="1"/>
          </p:nvPr>
        </p:nvSpPr>
        <p:spPr/>
        <p:txBody>
          <a:bodyPr>
            <a:normAutofit fontScale="55000" lnSpcReduction="20000"/>
          </a:bodyPr>
          <a:lstStyle/>
          <a:p>
            <a:r>
              <a:rPr lang="en-US" dirty="0" err="1"/>
              <a:t>Agrafiotis</a:t>
            </a:r>
            <a:r>
              <a:rPr lang="en-US" dirty="0"/>
              <a:t>, I., Nurse, J. R., Goldsmith, M., </a:t>
            </a:r>
            <a:r>
              <a:rPr lang="en-US" dirty="0" err="1"/>
              <a:t>Creese</a:t>
            </a:r>
            <a:r>
              <a:rPr lang="en-US" dirty="0"/>
              <a:t>, S., &amp; Upton, D. (2018). A taxonomy of cyber-	harms: Defining the impacts of cyber-attacks and understanding how they 	propagate. </a:t>
            </a:r>
            <a:r>
              <a:rPr lang="en-US" i="1" dirty="0"/>
              <a:t>Journal of Cybersecurity</a:t>
            </a:r>
            <a:r>
              <a:rPr lang="en-US" dirty="0"/>
              <a:t>, </a:t>
            </a:r>
            <a:r>
              <a:rPr lang="en-US" i="1" dirty="0"/>
              <a:t>4</a:t>
            </a:r>
            <a:r>
              <a:rPr lang="en-US" dirty="0"/>
              <a:t>(1), tyy006. Retrieved from:	</a:t>
            </a:r>
          </a:p>
          <a:p>
            <a:r>
              <a:rPr lang="en-US" dirty="0"/>
              <a:t>https://academic.oup.com/cybersecurity/article/4/1/tyy006/5133288</a:t>
            </a:r>
          </a:p>
          <a:p>
            <a:r>
              <a:rPr lang="en-US" dirty="0"/>
              <a:t>Miranda </a:t>
            </a:r>
            <a:r>
              <a:rPr lang="en-US" dirty="0" err="1"/>
              <a:t>Silgado</a:t>
            </a:r>
            <a:r>
              <a:rPr lang="en-US" dirty="0"/>
              <a:t>, D. (2018). Cyber-attacks: a digital threat reality affecting the maritime 	industry. Retrieved from: 	</a:t>
            </a:r>
            <a:r>
              <a:rPr lang="en-US" u="sng" dirty="0">
                <a:hlinkClick r:id="rId2"/>
              </a:rPr>
              <a:t>https://commons.wmu.se/cgi/viewcontent.cgi?article=1662&amp;context=all_dissertations</a:t>
            </a:r>
            <a:endParaRPr lang="en-US" dirty="0"/>
          </a:p>
          <a:p>
            <a:r>
              <a:rPr lang="en-US" dirty="0"/>
              <a:t>Watkins, B. (2014). The impact of cyber attacks on the private sector. </a:t>
            </a:r>
            <a:r>
              <a:rPr lang="en-US" i="1" dirty="0"/>
              <a:t>Briefing Paper, 	Association for International Affair</a:t>
            </a:r>
            <a:r>
              <a:rPr lang="en-US" dirty="0"/>
              <a:t>, </a:t>
            </a:r>
            <a:r>
              <a:rPr lang="en-US" i="1" dirty="0"/>
              <a:t>12</a:t>
            </a:r>
            <a:r>
              <a:rPr lang="en-US" dirty="0"/>
              <a:t>, 1-11. Retrieved from:</a:t>
            </a:r>
          </a:p>
          <a:p>
            <a:r>
              <a:rPr lang="en-US" dirty="0"/>
              <a:t> </a:t>
            </a:r>
            <a:r>
              <a:rPr lang="en-US" u="sng" dirty="0">
                <a:hlinkClick r:id="rId3"/>
              </a:rPr>
              <a:t>http://www.amo.cz/wp-content/uploads/2015/11/amocz-BP-2014-3.pdf</a:t>
            </a:r>
            <a:endParaRPr lang="en-US" dirty="0"/>
          </a:p>
          <a:p>
            <a:r>
              <a:rPr lang="en-US" dirty="0" err="1"/>
              <a:t>Arlitsch</a:t>
            </a:r>
            <a:r>
              <a:rPr lang="en-US" dirty="0"/>
              <a:t>, K., &amp; Edelman, A. (2014). Staying safe: Cyber security for people and 	organizations. </a:t>
            </a:r>
            <a:r>
              <a:rPr lang="en-US" i="1" dirty="0"/>
              <a:t>Journal of Library Administration</a:t>
            </a:r>
            <a:r>
              <a:rPr lang="en-US" dirty="0"/>
              <a:t>, </a:t>
            </a:r>
            <a:r>
              <a:rPr lang="en-US" i="1" dirty="0"/>
              <a:t>54</a:t>
            </a:r>
            <a:r>
              <a:rPr lang="en-US" dirty="0"/>
              <a:t>(1), 46-56. Retrieved from: 	</a:t>
            </a:r>
          </a:p>
          <a:p>
            <a:r>
              <a:rPr lang="en-US" u="sng" dirty="0">
                <a:hlinkClick r:id="rId4"/>
              </a:rPr>
              <a:t>https://scholarworks.montana.edu/xmlui/bitstream/handle/1/8681/Staying-safe_2014-02-</a:t>
            </a:r>
            <a:r>
              <a:rPr lang="en-US" dirty="0"/>
              <a:t>06-final_A1b.pdf?sequence=3&amp;isAllowed=y</a:t>
            </a:r>
          </a:p>
          <a:p>
            <a:r>
              <a:rPr lang="en-US" dirty="0"/>
              <a:t>Abrams, M., &amp; Weiss, J. (2007). Bellingham, Washington, control system cyber security case 	study. </a:t>
            </a:r>
            <a:r>
              <a:rPr lang="en-US" i="1" dirty="0"/>
              <a:t>National Institute of Standards and Technology (NIST). </a:t>
            </a:r>
            <a:r>
              <a:rPr lang="en-US" i="1" dirty="0" err="1"/>
              <a:t>Recuperado</a:t>
            </a:r>
            <a:r>
              <a:rPr lang="en-US" i="1" dirty="0"/>
              <a:t> de http://csrc. </a:t>
            </a:r>
            <a:endParaRPr lang="en-US" dirty="0"/>
          </a:p>
          <a:p>
            <a:r>
              <a:rPr lang="en-US" i="1" dirty="0"/>
              <a:t>	</a:t>
            </a:r>
            <a:r>
              <a:rPr lang="en-US" i="1" dirty="0" err="1"/>
              <a:t>nist</a:t>
            </a:r>
            <a:r>
              <a:rPr lang="en-US" i="1" dirty="0"/>
              <a:t>. </a:t>
            </a:r>
            <a:r>
              <a:rPr lang="en-US" i="1" dirty="0" err="1"/>
              <a:t>gov</a:t>
            </a:r>
            <a:r>
              <a:rPr lang="en-US" i="1" dirty="0"/>
              <a:t>/groups/SMA/</a:t>
            </a:r>
            <a:r>
              <a:rPr lang="en-US" i="1" dirty="0" err="1"/>
              <a:t>fisma</a:t>
            </a:r>
            <a:r>
              <a:rPr lang="en-US" i="1" dirty="0"/>
              <a:t>/</a:t>
            </a:r>
            <a:r>
              <a:rPr lang="en-US" i="1" dirty="0" err="1"/>
              <a:t>ics</a:t>
            </a:r>
            <a:r>
              <a:rPr lang="en-US" i="1" dirty="0"/>
              <a:t>/documents/</a:t>
            </a:r>
            <a:r>
              <a:rPr lang="en-US" i="1" dirty="0" err="1"/>
              <a:t>Bellingham_Case_Study_report</a:t>
            </a:r>
            <a:r>
              <a:rPr lang="en-US" dirty="0"/>
              <a:t>, </a:t>
            </a:r>
            <a:r>
              <a:rPr lang="en-US" i="1" dirty="0"/>
              <a:t>202</a:t>
            </a:r>
            <a:r>
              <a:rPr lang="en-US" dirty="0"/>
              <a:t>.</a:t>
            </a:r>
          </a:p>
          <a:p>
            <a:r>
              <a:rPr lang="en-US" dirty="0"/>
              <a:t>Retrieved from: </a:t>
            </a:r>
            <a:r>
              <a:rPr lang="en-US" u="sng" dirty="0">
                <a:hlinkClick r:id="rId5"/>
              </a:rPr>
              <a:t>http://www.icsdefender.ir/files/scadadefender-ir/paygahdanesh/gheyreboomi/motaleatemoredi/Case%20Study%20-%20NIST%20-%20Olympic%20Pipeline.pdf</a:t>
            </a:r>
            <a:endParaRPr lang="en-US" dirty="0"/>
          </a:p>
          <a:p>
            <a:r>
              <a:rPr lang="en-US" dirty="0" err="1"/>
              <a:t>Luckey</a:t>
            </a:r>
            <a:r>
              <a:rPr lang="en-US" dirty="0"/>
              <a:t>, T. S. (2009). Key stages of disaster recovery planning for time-critical business 	information technology systems. Retrieved from: 	</a:t>
            </a:r>
            <a:r>
              <a:rPr lang="en-US" u="sng" dirty="0">
                <a:hlinkClick r:id="rId6"/>
              </a:rPr>
              <a:t>https://scholarsbank.uoregon.edu/xmlui/bitstream/handle/1794/8572/Luckey-</a:t>
            </a:r>
            <a:endParaRPr lang="en-US" dirty="0"/>
          </a:p>
          <a:p>
            <a:r>
              <a:rPr lang="en-US" dirty="0"/>
              <a:t>	2009.pdf?sequence=1&amp;isAllowed=y</a:t>
            </a:r>
          </a:p>
          <a:p>
            <a:endParaRPr lang="en-US" dirty="0"/>
          </a:p>
          <a:p>
            <a:endParaRPr lang="en-US" dirty="0"/>
          </a:p>
        </p:txBody>
      </p:sp>
    </p:spTree>
    <p:extLst>
      <p:ext uri="{BB962C8B-B14F-4D97-AF65-F5344CB8AC3E}">
        <p14:creationId xmlns:p14="http://schemas.microsoft.com/office/powerpoint/2010/main" val="2538946936"/>
      </p:ext>
    </p:extLst>
  </p:cSld>
  <p:clrMapOvr>
    <a:masterClrMapping/>
  </p:clrMapOvr>
  <mc:AlternateContent xmlns:mc="http://schemas.openxmlformats.org/markup-compatibility/2006" xmlns:p14="http://schemas.microsoft.com/office/powerpoint/2010/main">
    <mc:Choice Requires="p14">
      <p:transition spd="slow" p14:dur="4250" advClick="0" advTm="32267">
        <p:fade/>
      </p:transition>
    </mc:Choice>
    <mc:Fallback xmlns="">
      <p:transition spd="slow" advClick="0" advTm="32267">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517</TotalTime>
  <Words>552</Words>
  <Application>Microsoft Office PowerPoint</Application>
  <PresentationFormat>Widescreen</PresentationFormat>
  <Paragraphs>46</Paragraphs>
  <Slides>8</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Baskerville Old Face</vt:lpstr>
      <vt:lpstr>Century Gothic</vt:lpstr>
      <vt:lpstr>Impact</vt:lpstr>
      <vt:lpstr>Wingdings</vt:lpstr>
      <vt:lpstr>Wingdings 3</vt:lpstr>
      <vt:lpstr>Ion</vt:lpstr>
      <vt:lpstr>CYBER SECURITY DISASTER RECOVERY PLAN.</vt:lpstr>
      <vt:lpstr>OBJECTIVES</vt:lpstr>
      <vt:lpstr>INTRODUCTION TO A CYBER ATTACK PROBREM.</vt:lpstr>
      <vt:lpstr>HOW TO RECOVER FROM EXRANAL ATTACKS</vt:lpstr>
      <vt:lpstr>HOW TO RECOVER FROM INTERNAL ATTACK</vt:lpstr>
      <vt:lpstr>RECOMEDATION OF RECOVERY MESURES</vt:lpstr>
      <vt:lpstr>CONCLUSION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user</dc:creator>
  <cp:lastModifiedBy>MBAU DENNIS</cp:lastModifiedBy>
  <cp:revision>24</cp:revision>
  <dcterms:created xsi:type="dcterms:W3CDTF">2021-06-20T03:27:17Z</dcterms:created>
  <dcterms:modified xsi:type="dcterms:W3CDTF">2021-06-21T22:30:41Z</dcterms:modified>
</cp:coreProperties>
</file>