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1" r:id="rId5"/>
    <p:sldId id="262" r:id="rId6"/>
    <p:sldId id="265" r:id="rId7"/>
    <p:sldId id="271" r:id="rId8"/>
    <p:sldId id="264" r:id="rId9"/>
    <p:sldId id="263" r:id="rId10"/>
    <p:sldId id="260" r:id="rId11"/>
    <p:sldId id="266" r:id="rId12"/>
    <p:sldId id="267" r:id="rId13"/>
    <p:sldId id="268" r:id="rId14"/>
    <p:sldId id="269"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60"/>
  </p:normalViewPr>
  <p:slideViewPr>
    <p:cSldViewPr snapToGrid="0">
      <p:cViewPr varScale="1">
        <p:scale>
          <a:sx n="80" d="100"/>
          <a:sy n="80" d="100"/>
        </p:scale>
        <p:origin x="33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9FC1B0-FC5E-4230-A004-C1887E869A0A}" type="datetimeFigureOut">
              <a:rPr lang="en-US" smtClean="0"/>
              <a:t>8/6/2021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5D09B657-8DE4-439D-813D-B567B104B9EC}" type="slidenum">
              <a:rPr lang="en-US" smtClean="0"/>
              <a:t>‹#›</a:t>
            </a:fld>
            <a:endParaRPr lang="en-US"/>
          </a:p>
        </p:txBody>
      </p:sp>
    </p:spTree>
    <p:extLst>
      <p:ext uri="{BB962C8B-B14F-4D97-AF65-F5344CB8AC3E}">
        <p14:creationId xmlns:p14="http://schemas.microsoft.com/office/powerpoint/2010/main" val="3874765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9FC1B0-FC5E-4230-A004-C1887E869A0A}" type="datetimeFigureOut">
              <a:rPr lang="en-US" smtClean="0"/>
              <a:t>8/6/2021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D09B657-8DE4-439D-813D-B567B104B9EC}" type="slidenum">
              <a:rPr lang="en-US" smtClean="0"/>
              <a:t>‹#›</a:t>
            </a:fld>
            <a:endParaRPr lang="en-US"/>
          </a:p>
        </p:txBody>
      </p:sp>
    </p:spTree>
    <p:extLst>
      <p:ext uri="{BB962C8B-B14F-4D97-AF65-F5344CB8AC3E}">
        <p14:creationId xmlns:p14="http://schemas.microsoft.com/office/powerpoint/2010/main" val="4267805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9FC1B0-FC5E-4230-A004-C1887E869A0A}" type="datetimeFigureOut">
              <a:rPr lang="en-US" smtClean="0"/>
              <a:t>8/6/2021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D09B657-8DE4-439D-813D-B567B104B9EC}"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922510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89FC1B0-FC5E-4230-A004-C1887E869A0A}" type="datetimeFigureOut">
              <a:rPr lang="en-US" smtClean="0"/>
              <a:t>8/6/2021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D09B657-8DE4-439D-813D-B567B104B9EC}" type="slidenum">
              <a:rPr lang="en-US" smtClean="0"/>
              <a:t>‹#›</a:t>
            </a:fld>
            <a:endParaRPr lang="en-US"/>
          </a:p>
        </p:txBody>
      </p:sp>
    </p:spTree>
    <p:extLst>
      <p:ext uri="{BB962C8B-B14F-4D97-AF65-F5344CB8AC3E}">
        <p14:creationId xmlns:p14="http://schemas.microsoft.com/office/powerpoint/2010/main" val="3973642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89FC1B0-FC5E-4230-A004-C1887E869A0A}" type="datetimeFigureOut">
              <a:rPr lang="en-US" smtClean="0"/>
              <a:t>8/6/2021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D09B657-8DE4-439D-813D-B567B104B9EC}"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91207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89FC1B0-FC5E-4230-A004-C1887E869A0A}" type="datetimeFigureOut">
              <a:rPr lang="en-US" smtClean="0"/>
              <a:t>8/6/2021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D09B657-8DE4-439D-813D-B567B104B9EC}" type="slidenum">
              <a:rPr lang="en-US" smtClean="0"/>
              <a:t>‹#›</a:t>
            </a:fld>
            <a:endParaRPr lang="en-US"/>
          </a:p>
        </p:txBody>
      </p:sp>
    </p:spTree>
    <p:extLst>
      <p:ext uri="{BB962C8B-B14F-4D97-AF65-F5344CB8AC3E}">
        <p14:creationId xmlns:p14="http://schemas.microsoft.com/office/powerpoint/2010/main" val="14370878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9FC1B0-FC5E-4230-A004-C1887E869A0A}" type="datetimeFigureOut">
              <a:rPr lang="en-US" smtClean="0"/>
              <a:t>8/7/2021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D09B657-8DE4-439D-813D-B567B104B9EC}" type="slidenum">
              <a:rPr lang="en-US" smtClean="0"/>
              <a:t>‹#›</a:t>
            </a:fld>
            <a:endParaRPr lang="en-US"/>
          </a:p>
        </p:txBody>
      </p:sp>
    </p:spTree>
    <p:extLst>
      <p:ext uri="{BB962C8B-B14F-4D97-AF65-F5344CB8AC3E}">
        <p14:creationId xmlns:p14="http://schemas.microsoft.com/office/powerpoint/2010/main" val="14336268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9FC1B0-FC5E-4230-A004-C1887E869A0A}" type="datetimeFigureOut">
              <a:rPr lang="en-US" smtClean="0"/>
              <a:t>8/7/2021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D09B657-8DE4-439D-813D-B567B104B9EC}" type="slidenum">
              <a:rPr lang="en-US" smtClean="0"/>
              <a:t>‹#›</a:t>
            </a:fld>
            <a:endParaRPr lang="en-US"/>
          </a:p>
        </p:txBody>
      </p:sp>
    </p:spTree>
    <p:extLst>
      <p:ext uri="{BB962C8B-B14F-4D97-AF65-F5344CB8AC3E}">
        <p14:creationId xmlns:p14="http://schemas.microsoft.com/office/powerpoint/2010/main" val="1273925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9FC1B0-FC5E-4230-A004-C1887E869A0A}" type="datetimeFigureOut">
              <a:rPr lang="en-US" smtClean="0"/>
              <a:t>8/7/2021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D09B657-8DE4-439D-813D-B567B104B9EC}" type="slidenum">
              <a:rPr lang="en-US" smtClean="0"/>
              <a:t>‹#›</a:t>
            </a:fld>
            <a:endParaRPr lang="en-US"/>
          </a:p>
        </p:txBody>
      </p:sp>
    </p:spTree>
    <p:extLst>
      <p:ext uri="{BB962C8B-B14F-4D97-AF65-F5344CB8AC3E}">
        <p14:creationId xmlns:p14="http://schemas.microsoft.com/office/powerpoint/2010/main" val="27924434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9FC1B0-FC5E-4230-A004-C1887E869A0A}" type="datetimeFigureOut">
              <a:rPr lang="en-US" smtClean="0"/>
              <a:t>8/7/2021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D09B657-8DE4-439D-813D-B567B104B9EC}" type="slidenum">
              <a:rPr lang="en-US" smtClean="0"/>
              <a:t>‹#›</a:t>
            </a:fld>
            <a:endParaRPr lang="en-US"/>
          </a:p>
        </p:txBody>
      </p:sp>
    </p:spTree>
    <p:extLst>
      <p:ext uri="{BB962C8B-B14F-4D97-AF65-F5344CB8AC3E}">
        <p14:creationId xmlns:p14="http://schemas.microsoft.com/office/powerpoint/2010/main" val="2143442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9FC1B0-FC5E-4230-A004-C1887E869A0A}" type="datetimeFigureOut">
              <a:rPr lang="en-US" smtClean="0"/>
              <a:t>8/7/2021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5D09B657-8DE4-439D-813D-B567B104B9EC}" type="slidenum">
              <a:rPr lang="en-US" smtClean="0"/>
              <a:t>‹#›</a:t>
            </a:fld>
            <a:endParaRPr lang="en-US"/>
          </a:p>
        </p:txBody>
      </p:sp>
    </p:spTree>
    <p:extLst>
      <p:ext uri="{BB962C8B-B14F-4D97-AF65-F5344CB8AC3E}">
        <p14:creationId xmlns:p14="http://schemas.microsoft.com/office/powerpoint/2010/main" val="4227400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9FC1B0-FC5E-4230-A004-C1887E869A0A}" type="datetimeFigureOut">
              <a:rPr lang="en-US" smtClean="0"/>
              <a:t>8/7/2021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5D09B657-8DE4-439D-813D-B567B104B9EC}" type="slidenum">
              <a:rPr lang="en-US" smtClean="0"/>
              <a:t>‹#›</a:t>
            </a:fld>
            <a:endParaRPr lang="en-US"/>
          </a:p>
        </p:txBody>
      </p:sp>
    </p:spTree>
    <p:extLst>
      <p:ext uri="{BB962C8B-B14F-4D97-AF65-F5344CB8AC3E}">
        <p14:creationId xmlns:p14="http://schemas.microsoft.com/office/powerpoint/2010/main" val="3580298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9FC1B0-FC5E-4230-A004-C1887E869A0A}" type="datetimeFigureOut">
              <a:rPr lang="en-US" smtClean="0"/>
              <a:t>8/7/2021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D09B657-8DE4-439D-813D-B567B104B9EC}" type="slidenum">
              <a:rPr lang="en-US" smtClean="0"/>
              <a:t>‹#›</a:t>
            </a:fld>
            <a:endParaRPr lang="en-US"/>
          </a:p>
        </p:txBody>
      </p:sp>
    </p:spTree>
    <p:extLst>
      <p:ext uri="{BB962C8B-B14F-4D97-AF65-F5344CB8AC3E}">
        <p14:creationId xmlns:p14="http://schemas.microsoft.com/office/powerpoint/2010/main" val="3161823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9FC1B0-FC5E-4230-A004-C1887E869A0A}" type="datetimeFigureOut">
              <a:rPr lang="en-US" smtClean="0"/>
              <a:t>8/7/2021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D09B657-8DE4-439D-813D-B567B104B9EC}" type="slidenum">
              <a:rPr lang="en-US" smtClean="0"/>
              <a:t>‹#›</a:t>
            </a:fld>
            <a:endParaRPr lang="en-US"/>
          </a:p>
        </p:txBody>
      </p:sp>
    </p:spTree>
    <p:extLst>
      <p:ext uri="{BB962C8B-B14F-4D97-AF65-F5344CB8AC3E}">
        <p14:creationId xmlns:p14="http://schemas.microsoft.com/office/powerpoint/2010/main" val="721092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9FC1B0-FC5E-4230-A004-C1887E869A0A}" type="datetimeFigureOut">
              <a:rPr lang="en-US" smtClean="0"/>
              <a:t>8/7/2021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D09B657-8DE4-439D-813D-B567B104B9EC}" type="slidenum">
              <a:rPr lang="en-US" smtClean="0"/>
              <a:t>‹#›</a:t>
            </a:fld>
            <a:endParaRPr lang="en-US"/>
          </a:p>
        </p:txBody>
      </p:sp>
    </p:spTree>
    <p:extLst>
      <p:ext uri="{BB962C8B-B14F-4D97-AF65-F5344CB8AC3E}">
        <p14:creationId xmlns:p14="http://schemas.microsoft.com/office/powerpoint/2010/main" val="355876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9FC1B0-FC5E-4230-A004-C1887E869A0A}" type="datetimeFigureOut">
              <a:rPr lang="en-US" smtClean="0"/>
              <a:t>8/7/2021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D09B657-8DE4-439D-813D-B567B104B9EC}" type="slidenum">
              <a:rPr lang="en-US" smtClean="0"/>
              <a:t>‹#›</a:t>
            </a:fld>
            <a:endParaRPr lang="en-US"/>
          </a:p>
        </p:txBody>
      </p:sp>
    </p:spTree>
    <p:extLst>
      <p:ext uri="{BB962C8B-B14F-4D97-AF65-F5344CB8AC3E}">
        <p14:creationId xmlns:p14="http://schemas.microsoft.com/office/powerpoint/2010/main" val="560430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89FC1B0-FC5E-4230-A004-C1887E869A0A}" type="datetimeFigureOut">
              <a:rPr lang="en-US" smtClean="0"/>
              <a:t>8/6/2021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5D09B657-8DE4-439D-813D-B567B104B9EC}" type="slidenum">
              <a:rPr lang="en-US" smtClean="0"/>
              <a:t>‹#›</a:t>
            </a:fld>
            <a:endParaRPr lang="en-US"/>
          </a:p>
        </p:txBody>
      </p:sp>
    </p:spTree>
    <p:extLst>
      <p:ext uri="{BB962C8B-B14F-4D97-AF65-F5344CB8AC3E}">
        <p14:creationId xmlns:p14="http://schemas.microsoft.com/office/powerpoint/2010/main" val="35751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1912" y="498765"/>
            <a:ext cx="10200903" cy="2386940"/>
          </a:xfrm>
        </p:spPr>
        <p:txBody>
          <a:bodyPr>
            <a:normAutofit fontScale="90000"/>
          </a:bodyPr>
          <a:lstStyle/>
          <a:p>
            <a:pPr algn="ctr"/>
            <a:r>
              <a:rPr lang="en-GB" b="1" u="sng" dirty="0" smtClean="0"/>
              <a:t>The Role of Human-Computer Interaction (HCI) in the Modern World</a:t>
            </a:r>
            <a:endParaRPr lang="en-US" b="1" u="sng" dirty="0"/>
          </a:p>
        </p:txBody>
      </p:sp>
      <p:sp>
        <p:nvSpPr>
          <p:cNvPr id="3" name="Subtitle 2"/>
          <p:cNvSpPr>
            <a:spLocks noGrp="1"/>
          </p:cNvSpPr>
          <p:nvPr>
            <p:ph type="subTitle" idx="1"/>
          </p:nvPr>
        </p:nvSpPr>
        <p:spPr>
          <a:xfrm>
            <a:off x="1524000" y="3509963"/>
            <a:ext cx="9144000" cy="2926463"/>
          </a:xfrm>
        </p:spPr>
        <p:txBody>
          <a:bodyPr/>
          <a:lstStyle/>
          <a:p>
            <a:pPr algn="ctr"/>
            <a:r>
              <a:rPr lang="en-GB" dirty="0" smtClean="0"/>
              <a:t>Student’s Name</a:t>
            </a:r>
          </a:p>
          <a:p>
            <a:pPr algn="ctr"/>
            <a:r>
              <a:rPr lang="en-GB" dirty="0" smtClean="0"/>
              <a:t>Institutional Affiliation</a:t>
            </a:r>
          </a:p>
          <a:p>
            <a:pPr algn="ctr"/>
            <a:r>
              <a:rPr lang="en-GB" dirty="0" smtClean="0"/>
              <a:t>Course Name</a:t>
            </a:r>
          </a:p>
          <a:p>
            <a:pPr algn="ctr"/>
            <a:r>
              <a:rPr lang="en-GB" dirty="0" smtClean="0"/>
              <a:t>Professor's Name</a:t>
            </a:r>
          </a:p>
          <a:p>
            <a:pPr algn="ctr"/>
            <a:r>
              <a:rPr lang="en-GB" dirty="0" smtClean="0"/>
              <a:t>Date</a:t>
            </a:r>
          </a:p>
          <a:p>
            <a:endParaRPr lang="en-US" dirty="0"/>
          </a:p>
        </p:txBody>
      </p:sp>
    </p:spTree>
    <p:extLst>
      <p:ext uri="{BB962C8B-B14F-4D97-AF65-F5344CB8AC3E}">
        <p14:creationId xmlns:p14="http://schemas.microsoft.com/office/powerpoint/2010/main" val="1068549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t>HCI Principles</a:t>
            </a:r>
            <a:endParaRPr lang="en-US" b="1" dirty="0"/>
          </a:p>
        </p:txBody>
      </p:sp>
      <p:sp>
        <p:nvSpPr>
          <p:cNvPr id="3" name="Content Placeholder 2"/>
          <p:cNvSpPr>
            <a:spLocks noGrp="1"/>
          </p:cNvSpPr>
          <p:nvPr>
            <p:ph idx="1"/>
          </p:nvPr>
        </p:nvSpPr>
        <p:spPr>
          <a:xfrm>
            <a:off x="819397" y="2133600"/>
            <a:ext cx="10685215" cy="3777622"/>
          </a:xfrm>
        </p:spPr>
        <p:txBody>
          <a:bodyPr>
            <a:noAutofit/>
          </a:bodyPr>
          <a:lstStyle/>
          <a:p>
            <a:pPr marL="0" indent="0">
              <a:buNone/>
            </a:pPr>
            <a:r>
              <a:rPr lang="en-GB" sz="2800" dirty="0" smtClean="0"/>
              <a:t>HCI design incorporates a number of aspects and principles (</a:t>
            </a:r>
            <a:r>
              <a:rPr lang="en-GB" sz="2800" dirty="0" err="1" smtClean="0"/>
              <a:t>Shilton</a:t>
            </a:r>
            <a:r>
              <a:rPr lang="en-GB" sz="2800" dirty="0" smtClean="0"/>
              <a:t>, 2018). However, the following are important HCI principles: affordance, </a:t>
            </a:r>
            <a:r>
              <a:rPr lang="en-GB" sz="2800" dirty="0" err="1" smtClean="0"/>
              <a:t>perceivability</a:t>
            </a:r>
            <a:r>
              <a:rPr lang="en-GB" sz="2800" dirty="0" smtClean="0"/>
              <a:t>, feedback and consistency. Affordance is taken into account as part of design. This specifies the way in which an element will be used. People ought to be able to see the object virtually. It refers to the things we unconsciously notice or contemplate on. In </a:t>
            </a:r>
            <a:r>
              <a:rPr lang="en-GB" sz="2800" dirty="0" err="1" smtClean="0"/>
              <a:t>perceivability</a:t>
            </a:r>
            <a:r>
              <a:rPr lang="en-GB" sz="2800" dirty="0" smtClean="0"/>
              <a:t>, a user ought to be able to comprehend the duration or potential of performing the act. </a:t>
            </a:r>
            <a:endParaRPr lang="en-US" sz="2800" dirty="0"/>
          </a:p>
        </p:txBody>
      </p:sp>
    </p:spTree>
    <p:extLst>
      <p:ext uri="{BB962C8B-B14F-4D97-AF65-F5344CB8AC3E}">
        <p14:creationId xmlns:p14="http://schemas.microsoft.com/office/powerpoint/2010/main" val="24443329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78774" y="2133600"/>
            <a:ext cx="10625838" cy="3777622"/>
          </a:xfrm>
        </p:spPr>
        <p:txBody>
          <a:bodyPr>
            <a:noAutofit/>
          </a:bodyPr>
          <a:lstStyle/>
          <a:p>
            <a:pPr marL="0" indent="0">
              <a:buNone/>
            </a:pPr>
            <a:r>
              <a:rPr lang="en-GB" sz="2800" dirty="0" smtClean="0"/>
              <a:t>A user should be able to comprehend the duration or potential of performing the act in </a:t>
            </a:r>
            <a:r>
              <a:rPr lang="en-GB" sz="2800" dirty="0" err="1" smtClean="0"/>
              <a:t>perceivability</a:t>
            </a:r>
            <a:r>
              <a:rPr lang="en-GB" sz="2800" dirty="0" smtClean="0"/>
              <a:t>. The operating system should be designed in such a way that it provides the users with data that follows. Giving the user feedback is critical when it comes to HCI design. This guarantees a greater grasp of the interface, how it works, and how well it performs. Finally, consistency is the glue that holds all this together. This aids us in determining our subsequent actions toward achieving our desired outcomes.</a:t>
            </a:r>
            <a:endParaRPr lang="en-US" sz="2800" dirty="0"/>
          </a:p>
        </p:txBody>
      </p:sp>
    </p:spTree>
    <p:extLst>
      <p:ext uri="{BB962C8B-B14F-4D97-AF65-F5344CB8AC3E}">
        <p14:creationId xmlns:p14="http://schemas.microsoft.com/office/powerpoint/2010/main" val="7289686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t>How the Communication between Humans and Computer is facilitated</a:t>
            </a:r>
            <a:endParaRPr lang="en-US" b="1" dirty="0"/>
          </a:p>
        </p:txBody>
      </p:sp>
      <p:sp>
        <p:nvSpPr>
          <p:cNvPr id="3" name="Content Placeholder 2"/>
          <p:cNvSpPr>
            <a:spLocks noGrp="1"/>
          </p:cNvSpPr>
          <p:nvPr>
            <p:ph idx="1"/>
          </p:nvPr>
        </p:nvSpPr>
        <p:spPr>
          <a:xfrm>
            <a:off x="855023" y="2133600"/>
            <a:ext cx="10649589" cy="3777622"/>
          </a:xfrm>
        </p:spPr>
        <p:txBody>
          <a:bodyPr>
            <a:noAutofit/>
          </a:bodyPr>
          <a:lstStyle/>
          <a:p>
            <a:pPr marL="0" indent="0">
              <a:buNone/>
            </a:pPr>
            <a:r>
              <a:rPr lang="en-GB" sz="2800" dirty="0" smtClean="0"/>
              <a:t>People communicate with computers in a various methods, and the human-computer connection is critical to facilitating this contact. Modern graphical user interfaces (GUIs) are located in software apps, web apps, laptop devices, ERP, and electronic booths. Translation and synthesizing technologies employ voice user interfaces (VUI), and advancing cross-media and Graphical user interfaces (GUI) allow people to communicate with actual figure models in methods that previous interaction approaches could not.</a:t>
            </a:r>
            <a:endParaRPr lang="en-US" sz="2800" dirty="0"/>
          </a:p>
        </p:txBody>
      </p:sp>
    </p:spTree>
    <p:extLst>
      <p:ext uri="{BB962C8B-B14F-4D97-AF65-F5344CB8AC3E}">
        <p14:creationId xmlns:p14="http://schemas.microsoft.com/office/powerpoint/2010/main" val="21868654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049" y="624110"/>
            <a:ext cx="8894619" cy="1280890"/>
          </a:xfrm>
        </p:spPr>
        <p:txBody>
          <a:bodyPr/>
          <a:lstStyle/>
          <a:p>
            <a:pPr algn="ctr"/>
            <a:r>
              <a:rPr lang="en-GB" b="1" dirty="0" smtClean="0"/>
              <a:t>Conclusion</a:t>
            </a:r>
            <a:endParaRPr lang="en-US" b="1" dirty="0"/>
          </a:p>
        </p:txBody>
      </p:sp>
      <p:sp>
        <p:nvSpPr>
          <p:cNvPr id="3" name="Content Placeholder 2"/>
          <p:cNvSpPr>
            <a:spLocks noGrp="1"/>
          </p:cNvSpPr>
          <p:nvPr>
            <p:ph idx="1"/>
          </p:nvPr>
        </p:nvSpPr>
        <p:spPr>
          <a:xfrm>
            <a:off x="855023" y="2133600"/>
            <a:ext cx="10649589" cy="3777622"/>
          </a:xfrm>
        </p:spPr>
        <p:txBody>
          <a:bodyPr>
            <a:noAutofit/>
          </a:bodyPr>
          <a:lstStyle/>
          <a:p>
            <a:pPr marL="0" indent="0">
              <a:buNone/>
            </a:pPr>
            <a:r>
              <a:rPr lang="en-GB" sz="2800" dirty="0" smtClean="0"/>
              <a:t>Human-computer interaction (HCI) is a technological discipline that studies how humans and computers relate. HCI combines several fields under one discipline, including computer science, psychology, sociological </a:t>
            </a:r>
            <a:r>
              <a:rPr lang="en-GB" sz="2800" dirty="0" err="1" smtClean="0"/>
              <a:t>behavior</a:t>
            </a:r>
            <a:r>
              <a:rPr lang="en-GB" sz="2800" dirty="0" smtClean="0"/>
              <a:t>, and biomechanics. The effectiveness of human-computer interface is directly influenced by the design of the configuration between the two entities. The importance of human-computer interface has grown in tandem with the rise in computational capabilities. </a:t>
            </a:r>
            <a:endParaRPr lang="en-US" sz="2800" dirty="0"/>
          </a:p>
        </p:txBody>
      </p:sp>
    </p:spTree>
    <p:extLst>
      <p:ext uri="{BB962C8B-B14F-4D97-AF65-F5344CB8AC3E}">
        <p14:creationId xmlns:p14="http://schemas.microsoft.com/office/powerpoint/2010/main" val="19896084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31273" y="2133600"/>
            <a:ext cx="10673339" cy="3777622"/>
          </a:xfrm>
        </p:spPr>
        <p:txBody>
          <a:bodyPr>
            <a:normAutofit/>
          </a:bodyPr>
          <a:lstStyle/>
          <a:p>
            <a:pPr marL="0" indent="0">
              <a:buNone/>
            </a:pPr>
            <a:r>
              <a:rPr lang="en-GB" sz="2800" dirty="0" smtClean="0"/>
              <a:t>Furthermore, HCI is crucial in the development of applications. In addition, the founders of the past owe a great deal to the future of HCI. The race in HCI is far from finished, despite huge breakthroughs and adjustments. Multiple systems, like voice, are available. This opens up a lot of room for advancements in the human-computer interaction.</a:t>
            </a:r>
          </a:p>
          <a:p>
            <a:endParaRPr lang="en-US" sz="2800" dirty="0"/>
          </a:p>
        </p:txBody>
      </p:sp>
    </p:spTree>
    <p:extLst>
      <p:ext uri="{BB962C8B-B14F-4D97-AF65-F5344CB8AC3E}">
        <p14:creationId xmlns:p14="http://schemas.microsoft.com/office/powerpoint/2010/main" val="12224855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7554" y="624110"/>
            <a:ext cx="7493330" cy="812804"/>
          </a:xfrm>
        </p:spPr>
        <p:txBody>
          <a:bodyPr/>
          <a:lstStyle/>
          <a:p>
            <a:pPr algn="ctr"/>
            <a:r>
              <a:rPr lang="en-GB" b="1" dirty="0" smtClean="0"/>
              <a:t>References</a:t>
            </a:r>
            <a:endParaRPr lang="en-US" b="1" dirty="0"/>
          </a:p>
        </p:txBody>
      </p:sp>
      <p:sp>
        <p:nvSpPr>
          <p:cNvPr id="3" name="Content Placeholder 2"/>
          <p:cNvSpPr>
            <a:spLocks noGrp="1"/>
          </p:cNvSpPr>
          <p:nvPr>
            <p:ph idx="1"/>
          </p:nvPr>
        </p:nvSpPr>
        <p:spPr>
          <a:xfrm>
            <a:off x="838200" y="1567543"/>
            <a:ext cx="10515600" cy="4609420"/>
          </a:xfrm>
        </p:spPr>
        <p:txBody>
          <a:bodyPr>
            <a:normAutofit fontScale="70000" lnSpcReduction="20000"/>
          </a:bodyPr>
          <a:lstStyle/>
          <a:p>
            <a:pPr marL="0" indent="-457200" algn="just">
              <a:buNone/>
            </a:pPr>
            <a:r>
              <a:rPr lang="en-US" sz="2800" dirty="0" smtClean="0"/>
              <a:t>Card, S. K., Moran, T. P., &amp; Newell, A. (2018). The psychology of human-computer interaction. </a:t>
            </a:r>
            <a:r>
              <a:rPr lang="en-US" sz="2800" dirty="0" err="1" smtClean="0"/>
              <a:t>Crc</a:t>
            </a:r>
            <a:r>
              <a:rPr lang="en-US" sz="2800" dirty="0" smtClean="0"/>
              <a:t> Press.</a:t>
            </a:r>
          </a:p>
          <a:p>
            <a:pPr marL="0" indent="-457200" algn="just">
              <a:buNone/>
            </a:pPr>
            <a:r>
              <a:rPr lang="en-US" sz="2800" dirty="0" err="1" smtClean="0"/>
              <a:t>Klumpp</a:t>
            </a:r>
            <a:r>
              <a:rPr lang="en-US" sz="2800" dirty="0" smtClean="0"/>
              <a:t>, M., </a:t>
            </a:r>
            <a:r>
              <a:rPr lang="en-US" sz="2800" dirty="0" err="1" smtClean="0"/>
              <a:t>Hesenius</a:t>
            </a:r>
            <a:r>
              <a:rPr lang="en-US" sz="2800" dirty="0" smtClean="0"/>
              <a:t>, M., Meyer, O., </a:t>
            </a:r>
            <a:r>
              <a:rPr lang="en-US" sz="2800" dirty="0" err="1" smtClean="0"/>
              <a:t>Ruiner</a:t>
            </a:r>
            <a:r>
              <a:rPr lang="en-US" sz="2800" dirty="0" smtClean="0"/>
              <a:t>, C., &amp; </a:t>
            </a:r>
            <a:r>
              <a:rPr lang="en-US" sz="2800" dirty="0" err="1" smtClean="0"/>
              <a:t>Gruhn</a:t>
            </a:r>
            <a:r>
              <a:rPr lang="en-US" sz="2800" dirty="0" smtClean="0"/>
              <a:t>, V. (2019). Production logistics and human-computer interaction—state-of-the-art, challenges, and requirements for the future. The International Journal of Advanced Manufacturing Technology, 105(9), 3691-3709.</a:t>
            </a:r>
          </a:p>
          <a:p>
            <a:pPr marL="0" indent="-457200" algn="just">
              <a:buNone/>
            </a:pPr>
            <a:r>
              <a:rPr lang="en-US" sz="2800" dirty="0" err="1" smtClean="0"/>
              <a:t>Mencarini</a:t>
            </a:r>
            <a:r>
              <a:rPr lang="en-US" sz="2800" dirty="0" smtClean="0"/>
              <a:t>, E., Rapp, A., </a:t>
            </a:r>
            <a:r>
              <a:rPr lang="en-US" sz="2800" dirty="0" err="1" smtClean="0"/>
              <a:t>Tirabeni</a:t>
            </a:r>
            <a:r>
              <a:rPr lang="en-US" sz="2800" dirty="0" smtClean="0"/>
              <a:t>, L., &amp; </a:t>
            </a:r>
            <a:r>
              <a:rPr lang="en-US" sz="2800" dirty="0" err="1" smtClean="0"/>
              <a:t>Zancanaro</a:t>
            </a:r>
            <a:r>
              <a:rPr lang="en-US" sz="2800" dirty="0" smtClean="0"/>
              <a:t>, M. (2019). Designing wearable systems for sports: A review of trends and opportunities in human-computer interaction. IEEE Transactions on Human-Machine Systems, 49(4), 314-325.</a:t>
            </a:r>
          </a:p>
          <a:p>
            <a:pPr marL="0" indent="-457200" algn="just">
              <a:buNone/>
            </a:pPr>
            <a:r>
              <a:rPr lang="en-US" sz="2800" dirty="0" smtClean="0"/>
              <a:t>Qi, J., Jiang, G., Li, G., Sun, Y., &amp; Tao, B. (2019). Intelligent human-computer interaction based on surface EMG gesture recognition. </a:t>
            </a:r>
            <a:r>
              <a:rPr lang="en-US" sz="2800" dirty="0" err="1" smtClean="0"/>
              <a:t>Ieee</a:t>
            </a:r>
            <a:r>
              <a:rPr lang="en-US" sz="2800" dirty="0" smtClean="0"/>
              <a:t> Access, 7, 61378-61387.</a:t>
            </a:r>
          </a:p>
          <a:p>
            <a:pPr marL="0" indent="-457200" algn="just">
              <a:buNone/>
            </a:pPr>
            <a:r>
              <a:rPr lang="en-US" sz="2800" dirty="0" err="1" smtClean="0"/>
              <a:t>Shilton</a:t>
            </a:r>
            <a:r>
              <a:rPr lang="en-US" sz="2800" dirty="0" smtClean="0"/>
              <a:t>, K. (2018). Values and ethics in human-computer interaction. Foundations and Trends® in Human-Computer Interaction, 12(2).</a:t>
            </a:r>
          </a:p>
          <a:p>
            <a:pPr marL="0" indent="0">
              <a:buNone/>
            </a:pPr>
            <a:endParaRPr lang="en-US" dirty="0"/>
          </a:p>
        </p:txBody>
      </p:sp>
    </p:spTree>
    <p:extLst>
      <p:ext uri="{BB962C8B-B14F-4D97-AF65-F5344CB8AC3E}">
        <p14:creationId xmlns:p14="http://schemas.microsoft.com/office/powerpoint/2010/main" val="32476944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0671" y="624110"/>
            <a:ext cx="8538358" cy="1066578"/>
          </a:xfrm>
        </p:spPr>
        <p:txBody>
          <a:bodyPr/>
          <a:lstStyle/>
          <a:p>
            <a:pPr algn="ctr"/>
            <a:r>
              <a:rPr lang="en-GB" b="1" dirty="0" smtClean="0"/>
              <a:t>Human Computer Interface </a:t>
            </a:r>
            <a:endParaRPr lang="en-US" b="1" dirty="0"/>
          </a:p>
        </p:txBody>
      </p:sp>
      <p:sp>
        <p:nvSpPr>
          <p:cNvPr id="3" name="Content Placeholder 2"/>
          <p:cNvSpPr>
            <a:spLocks noGrp="1"/>
          </p:cNvSpPr>
          <p:nvPr>
            <p:ph idx="1"/>
          </p:nvPr>
        </p:nvSpPr>
        <p:spPr>
          <a:xfrm>
            <a:off x="838200" y="1690688"/>
            <a:ext cx="10515600" cy="4676280"/>
          </a:xfrm>
        </p:spPr>
        <p:txBody>
          <a:bodyPr>
            <a:normAutofit/>
          </a:bodyPr>
          <a:lstStyle/>
          <a:p>
            <a:pPr marL="0" indent="457200">
              <a:buNone/>
            </a:pPr>
            <a:r>
              <a:rPr lang="en-GB" sz="2800" dirty="0" smtClean="0"/>
              <a:t>The world is changing, and technology dominates all aspects and fields, including business, education, and communication. To integrate the technology in the organizations, the need, importance, application, and effects must be determined. The term "computer technology" now refers to a broad variety of gadgets, including anything from traditional computers with screens and keyboards to </a:t>
            </a:r>
            <a:r>
              <a:rPr lang="en-GB" sz="2800" dirty="0" err="1" smtClean="0"/>
              <a:t>cellphones</a:t>
            </a:r>
            <a:r>
              <a:rPr lang="en-GB" sz="2800" dirty="0" smtClean="0"/>
              <a:t>, household </a:t>
            </a:r>
            <a:r>
              <a:rPr lang="en-GB" sz="2800" dirty="0" err="1" smtClean="0"/>
              <a:t>eletronics</a:t>
            </a:r>
            <a:r>
              <a:rPr lang="en-GB" sz="2800" dirty="0" smtClean="0"/>
              <a:t>, in-car satellite communications, and even embedded automation systems like automated lighting. </a:t>
            </a:r>
            <a:endParaRPr lang="en-US" sz="2800" dirty="0"/>
          </a:p>
        </p:txBody>
      </p:sp>
    </p:spTree>
    <p:extLst>
      <p:ext uri="{BB962C8B-B14F-4D97-AF65-F5344CB8AC3E}">
        <p14:creationId xmlns:p14="http://schemas.microsoft.com/office/powerpoint/2010/main" val="35511648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90649" y="2133600"/>
            <a:ext cx="10613963" cy="3777622"/>
          </a:xfrm>
        </p:spPr>
        <p:txBody>
          <a:bodyPr>
            <a:normAutofit/>
          </a:bodyPr>
          <a:lstStyle/>
          <a:p>
            <a:pPr marL="0" indent="0">
              <a:buNone/>
            </a:pPr>
            <a:r>
              <a:rPr lang="en-GB" sz="2800" dirty="0" smtClean="0"/>
              <a:t>Human Computer Interface, formerly termed as man-machine interface, is responsible for the design, implementation, and evaluation of pcs as well as the associated aspect for human usage. HCI combines skills from social psychology, computing, cognitive science, and design to identify and implement a greater machine-human interaction (Card, Moran, &amp; Newell, 2018).</a:t>
            </a:r>
            <a:endParaRPr lang="en-US" sz="2800" dirty="0"/>
          </a:p>
        </p:txBody>
      </p:sp>
    </p:spTree>
    <p:extLst>
      <p:ext uri="{BB962C8B-B14F-4D97-AF65-F5344CB8AC3E}">
        <p14:creationId xmlns:p14="http://schemas.microsoft.com/office/powerpoint/2010/main" val="20805344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902525" y="2133600"/>
            <a:ext cx="10602087" cy="3777622"/>
          </a:xfrm>
        </p:spPr>
        <p:txBody>
          <a:bodyPr>
            <a:noAutofit/>
          </a:bodyPr>
          <a:lstStyle/>
          <a:p>
            <a:pPr marL="0" indent="0">
              <a:buNone/>
            </a:pPr>
            <a:r>
              <a:rPr lang="en-GB" sz="2800" dirty="0" smtClean="0"/>
              <a:t>It is characterized as a research project that focuses on human-computer interface. It also evaluates the degree to which computers have been built or have not been built to establish or perform effective human contact. Human Computer Interface, or HCI, is made up of three components: the computer, the user, and the people they communicate. A person or a group of consumers is referred to as a user or users</a:t>
            </a:r>
            <a:endParaRPr lang="en-US" sz="2800" dirty="0"/>
          </a:p>
        </p:txBody>
      </p:sp>
    </p:spTree>
    <p:extLst>
      <p:ext uri="{BB962C8B-B14F-4D97-AF65-F5344CB8AC3E}">
        <p14:creationId xmlns:p14="http://schemas.microsoft.com/office/powerpoint/2010/main" val="3893705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66899" y="2133600"/>
            <a:ext cx="10637713" cy="3777622"/>
          </a:xfrm>
        </p:spPr>
        <p:txBody>
          <a:bodyPr>
            <a:normAutofit/>
          </a:bodyPr>
          <a:lstStyle/>
          <a:p>
            <a:pPr marL="0" indent="0">
              <a:buNone/>
            </a:pPr>
            <a:r>
              <a:rPr lang="en-GB" sz="2800" dirty="0" smtClean="0"/>
              <a:t>The computer might be any type of technology, from laptops to microprocessors. Other gadgets, such as VCRs and telephones, can also be considered computers (</a:t>
            </a:r>
            <a:r>
              <a:rPr lang="en-GB" sz="2800" dirty="0" err="1" smtClean="0"/>
              <a:t>Mencarini</a:t>
            </a:r>
            <a:r>
              <a:rPr lang="en-GB" sz="2800" dirty="0" smtClean="0"/>
              <a:t>, Rapp, </a:t>
            </a:r>
            <a:r>
              <a:rPr lang="en-GB" sz="2800" dirty="0" err="1" smtClean="0"/>
              <a:t>Tirabeni</a:t>
            </a:r>
            <a:r>
              <a:rPr lang="en-GB" sz="2800" dirty="0" smtClean="0"/>
              <a:t>, &amp; </a:t>
            </a:r>
            <a:r>
              <a:rPr lang="en-GB" sz="2800" dirty="0" err="1" smtClean="0"/>
              <a:t>Zancanaro</a:t>
            </a:r>
            <a:r>
              <a:rPr lang="en-GB" sz="2800" dirty="0" smtClean="0"/>
              <a:t>, 2019). Finally, interaction describes how humans and computers relate. It tries to ascertain that both parties agree in order for the communication to be effective.</a:t>
            </a:r>
            <a:endParaRPr lang="en-US" sz="2800" dirty="0"/>
          </a:p>
        </p:txBody>
      </p:sp>
    </p:spTree>
    <p:extLst>
      <p:ext uri="{BB962C8B-B14F-4D97-AF65-F5344CB8AC3E}">
        <p14:creationId xmlns:p14="http://schemas.microsoft.com/office/powerpoint/2010/main" val="11124074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6655" y="612235"/>
            <a:ext cx="8451127" cy="1280890"/>
          </a:xfrm>
        </p:spPr>
        <p:txBody>
          <a:bodyPr/>
          <a:lstStyle/>
          <a:p>
            <a:pPr algn="ctr"/>
            <a:r>
              <a:rPr lang="en-US" b="1" dirty="0" smtClean="0"/>
              <a:t>Importance of Human-Computer Interaction</a:t>
            </a:r>
            <a:endParaRPr lang="en-US" b="1" dirty="0"/>
          </a:p>
        </p:txBody>
      </p:sp>
      <p:sp>
        <p:nvSpPr>
          <p:cNvPr id="3" name="Content Placeholder 2"/>
          <p:cNvSpPr>
            <a:spLocks noGrp="1"/>
          </p:cNvSpPr>
          <p:nvPr>
            <p:ph idx="1"/>
          </p:nvPr>
        </p:nvSpPr>
        <p:spPr>
          <a:xfrm>
            <a:off x="819397" y="2133600"/>
            <a:ext cx="10685215" cy="3777622"/>
          </a:xfrm>
        </p:spPr>
        <p:txBody>
          <a:bodyPr>
            <a:noAutofit/>
          </a:bodyPr>
          <a:lstStyle/>
          <a:p>
            <a:pPr marL="0" indent="0">
              <a:buNone/>
            </a:pPr>
            <a:r>
              <a:rPr lang="en-GB" sz="2800" dirty="0" smtClean="0"/>
              <a:t>Among the most significant factors for technology or media suppliers is the Human Computer Interface. Day after day, we come into contact with a variety of technologies that have a fundamental use in our lives. It can be tough for us to comprehend technology or devices at times. Interaction becomes important at this point. As a result, following are a few justifications for the significance of the HCIs. </a:t>
            </a:r>
            <a:endParaRPr lang="en-US" sz="2800" dirty="0"/>
          </a:p>
        </p:txBody>
      </p:sp>
    </p:spTree>
    <p:extLst>
      <p:ext uri="{BB962C8B-B14F-4D97-AF65-F5344CB8AC3E}">
        <p14:creationId xmlns:p14="http://schemas.microsoft.com/office/powerpoint/2010/main" val="19911909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31273" y="2133600"/>
            <a:ext cx="10673339" cy="3777622"/>
          </a:xfrm>
        </p:spPr>
        <p:txBody>
          <a:bodyPr/>
          <a:lstStyle/>
          <a:p>
            <a:pPr marL="0" indent="0">
              <a:buNone/>
            </a:pPr>
            <a:r>
              <a:rPr lang="en-GB" sz="2800" dirty="0" smtClean="0"/>
              <a:t>The user interface is a crucial component of any software. It is in charge of luring the user into the program. In addition, the Interface denotes a parametric concept of how individuals communicate with machines. Through HCI, one can obtain an understanding of user knowledge UX and how to enhance computer equipment and user applications.</a:t>
            </a:r>
          </a:p>
          <a:p>
            <a:pPr marL="0" indent="0">
              <a:buNone/>
            </a:pPr>
            <a:endParaRPr lang="en-US" dirty="0"/>
          </a:p>
        </p:txBody>
      </p:sp>
    </p:spTree>
    <p:extLst>
      <p:ext uri="{BB962C8B-B14F-4D97-AF65-F5344CB8AC3E}">
        <p14:creationId xmlns:p14="http://schemas.microsoft.com/office/powerpoint/2010/main" val="23847732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55023" y="2133600"/>
            <a:ext cx="10649589" cy="3777622"/>
          </a:xfrm>
        </p:spPr>
        <p:txBody>
          <a:bodyPr>
            <a:noAutofit/>
          </a:bodyPr>
          <a:lstStyle/>
          <a:p>
            <a:pPr marL="0" indent="0">
              <a:buNone/>
            </a:pPr>
            <a:r>
              <a:rPr lang="en-GB" sz="2800" dirty="0" smtClean="0"/>
              <a:t>The significance of HCI can be deduced from its use in aviation. It is necessary to present the aircraft's operation in detail. The Human Computer Interface is also significant for creating a variety of platforms, like train ticket websites, Electronic payment, planes, autos, and software solutions, to name a few. Not only is great use of HCI vital for users, but it is also a top concern for software development organizations. </a:t>
            </a:r>
            <a:endParaRPr lang="en-US" sz="2800" dirty="0"/>
          </a:p>
        </p:txBody>
      </p:sp>
    </p:spTree>
    <p:extLst>
      <p:ext uri="{BB962C8B-B14F-4D97-AF65-F5344CB8AC3E}">
        <p14:creationId xmlns:p14="http://schemas.microsoft.com/office/powerpoint/2010/main" val="2786738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43148" y="2133600"/>
            <a:ext cx="10661464" cy="3777622"/>
          </a:xfrm>
        </p:spPr>
        <p:txBody>
          <a:bodyPr>
            <a:noAutofit/>
          </a:bodyPr>
          <a:lstStyle/>
          <a:p>
            <a:pPr marL="0" indent="0">
              <a:buNone/>
            </a:pPr>
            <a:r>
              <a:rPr lang="en-GB" sz="2800" dirty="0" smtClean="0"/>
              <a:t>Numerous innovations, including voice identification, virtual worlds, graphical user interfaces, multimedia presentations, font rendering, and others, all included the direct usage of HCI (Qi, Jiang, Li, Sun, &amp; Tao, 2019). For example, a logistics company enables detailed trailing and tracing of all operations using support systems such as barcode scanning or voice approval of used parts (</a:t>
            </a:r>
            <a:r>
              <a:rPr lang="en-GB" sz="2800" dirty="0" err="1" smtClean="0"/>
              <a:t>Klumpp</a:t>
            </a:r>
            <a:r>
              <a:rPr lang="en-GB" sz="2800" dirty="0" smtClean="0"/>
              <a:t>, </a:t>
            </a:r>
            <a:r>
              <a:rPr lang="en-GB" sz="2800" dirty="0" err="1" smtClean="0"/>
              <a:t>Hesenius</a:t>
            </a:r>
            <a:r>
              <a:rPr lang="en-GB" sz="2800" dirty="0" smtClean="0"/>
              <a:t>, Meyer, </a:t>
            </a:r>
            <a:r>
              <a:rPr lang="en-GB" sz="2800" dirty="0" err="1" smtClean="0"/>
              <a:t>Ruiner</a:t>
            </a:r>
            <a:r>
              <a:rPr lang="en-GB" sz="2800" dirty="0" smtClean="0"/>
              <a:t>, &amp; </a:t>
            </a:r>
            <a:r>
              <a:rPr lang="en-GB" sz="2800" dirty="0" err="1" smtClean="0"/>
              <a:t>Gruhn</a:t>
            </a:r>
            <a:r>
              <a:rPr lang="en-GB" sz="2800" dirty="0" smtClean="0"/>
              <a:t>, 2019). </a:t>
            </a:r>
            <a:endParaRPr lang="en-US" sz="2800" dirty="0"/>
          </a:p>
        </p:txBody>
      </p:sp>
    </p:spTree>
    <p:extLst>
      <p:ext uri="{BB962C8B-B14F-4D97-AF65-F5344CB8AC3E}">
        <p14:creationId xmlns:p14="http://schemas.microsoft.com/office/powerpoint/2010/main" val="1727455101"/>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TM02892315[[fn=Wisp]]</Template>
  <TotalTime>39</TotalTime>
  <Words>1242</Words>
  <Application>Microsoft Office PowerPoint</Application>
  <PresentationFormat>Widescreen</PresentationFormat>
  <Paragraphs>30</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Century Gothic</vt:lpstr>
      <vt:lpstr>Wingdings 3</vt:lpstr>
      <vt:lpstr>Wisp</vt:lpstr>
      <vt:lpstr>The Role of Human-Computer Interaction (HCI) in the Modern World</vt:lpstr>
      <vt:lpstr>Human Computer Interface </vt:lpstr>
      <vt:lpstr>PowerPoint Presentation</vt:lpstr>
      <vt:lpstr>PowerPoint Presentation</vt:lpstr>
      <vt:lpstr>PowerPoint Presentation</vt:lpstr>
      <vt:lpstr>Importance of Human-Computer Interaction</vt:lpstr>
      <vt:lpstr>PowerPoint Presentation</vt:lpstr>
      <vt:lpstr>PowerPoint Presentation</vt:lpstr>
      <vt:lpstr>PowerPoint Presentation</vt:lpstr>
      <vt:lpstr>HCI Principles</vt:lpstr>
      <vt:lpstr>PowerPoint Presentation</vt:lpstr>
      <vt:lpstr>How the Communication between Humans and Computer is facilitated</vt:lpstr>
      <vt:lpstr>Conclusion</vt:lpstr>
      <vt:lpstr>PowerPoint Presentation</vt:lpstr>
      <vt:lpstr>References</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Human-Computer Interaction (HCI) in the Modern World</dc:title>
  <dc:creator>USER</dc:creator>
  <cp:lastModifiedBy>USER</cp:lastModifiedBy>
  <cp:revision>5</cp:revision>
  <dcterms:created xsi:type="dcterms:W3CDTF">2021-08-06T20:59:25Z</dcterms:created>
  <dcterms:modified xsi:type="dcterms:W3CDTF">2021-08-06T21:39:17Z</dcterms:modified>
</cp:coreProperties>
</file>