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0859" autoAdjust="0"/>
  </p:normalViewPr>
  <p:slideViewPr>
    <p:cSldViewPr snapToGrid="0">
      <p:cViewPr varScale="1">
        <p:scale>
          <a:sx n="53" d="100"/>
          <a:sy n="53" d="100"/>
        </p:scale>
        <p:origin x="13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A6B82E-89C5-4DFD-BD9E-5E86C85DAD47}" type="datetimeFigureOut">
              <a:rPr lang="en-US" smtClean="0"/>
              <a:t>8/3/2021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08F00-DDA5-46C4-BE2F-569EA9D8A1FA}" type="slidenum">
              <a:rPr lang="en-US" smtClean="0"/>
              <a:t>‹#›</a:t>
            </a:fld>
            <a:endParaRPr lang="en-US"/>
          </a:p>
        </p:txBody>
      </p:sp>
    </p:spTree>
    <p:extLst>
      <p:ext uri="{BB962C8B-B14F-4D97-AF65-F5344CB8AC3E}">
        <p14:creationId xmlns:p14="http://schemas.microsoft.com/office/powerpoint/2010/main" val="1714723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 uses an aggressive strategy of cost leadership and intensive promotion which encourage consumption. The company focuses on value-added services, affordability, quality, hygiene, and nutrition, key factors that attract consumers in the food industry </a:t>
            </a:r>
            <a:r>
              <a:rPr lang="en-US" sz="1200" kern="1200" dirty="0" smtClean="0">
                <a:solidFill>
                  <a:schemeClr val="tx1"/>
                </a:solidFill>
                <a:effectLst/>
                <a:latin typeface="+mn-lt"/>
                <a:ea typeface="+mn-ea"/>
                <a:cs typeface="+mn-cs"/>
              </a:rPr>
              <a:t>(Harrington, </a:t>
            </a:r>
            <a:r>
              <a:rPr lang="en-US" sz="1200" kern="1200" dirty="0" err="1" smtClean="0">
                <a:solidFill>
                  <a:schemeClr val="tx1"/>
                </a:solidFill>
                <a:effectLst/>
                <a:latin typeface="+mn-lt"/>
                <a:ea typeface="+mn-ea"/>
                <a:cs typeface="+mn-cs"/>
              </a:rPr>
              <a:t>Ottenbacher</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Fauser</a:t>
            </a:r>
            <a:r>
              <a:rPr lang="en-US" sz="1200" kern="1200" dirty="0" smtClean="0">
                <a:solidFill>
                  <a:schemeClr val="tx1"/>
                </a:solidFill>
                <a:effectLst/>
                <a:latin typeface="+mn-lt"/>
                <a:ea typeface="+mn-ea"/>
                <a:cs typeface="+mn-cs"/>
              </a:rPr>
              <a:t>, 2017)</a:t>
            </a:r>
            <a:r>
              <a:rPr lang="en-US" dirty="0" smtClean="0"/>
              <a:t>. Strategic alliances expand the consumer base, and all the parties gain from one another. McDonalds maintains diverse networks to enhance reliability and to counter their bargaining power. Cultural relevance triggers responsiveness in foreign markets, and clients have the feeling of ownership. The benefit of having financial capacity and resources guarantees suppliers of their income and partnerships are assured the relationship will be sustainable. McDonalds understands the strengthens of the employer-employee relationship in retaining honest and talented members of staff (Puspaningrum, 2020).McDonald’s acts as a green ambassador by ensuring a limited carbon footprint, and hence the benefits of the company’s environmental friendliness are enjoyed across the world. While the company has similar technologies like that of rival companies, McDonald’s real strength is in organizational resources. These include its workers, brand reputation, and innovation and creativity.</a:t>
            </a:r>
            <a:endParaRPr lang="en-US" dirty="0"/>
          </a:p>
        </p:txBody>
      </p:sp>
      <p:sp>
        <p:nvSpPr>
          <p:cNvPr id="4" name="Slide Number Placeholder 3"/>
          <p:cNvSpPr>
            <a:spLocks noGrp="1"/>
          </p:cNvSpPr>
          <p:nvPr>
            <p:ph type="sldNum" sz="quarter" idx="10"/>
          </p:nvPr>
        </p:nvSpPr>
        <p:spPr/>
        <p:txBody>
          <a:bodyPr/>
          <a:lstStyle/>
          <a:p>
            <a:fld id="{2B008F00-DDA5-46C4-BE2F-569EA9D8A1FA}" type="slidenum">
              <a:rPr lang="en-US" smtClean="0"/>
              <a:t>2</a:t>
            </a:fld>
            <a:endParaRPr lang="en-US"/>
          </a:p>
        </p:txBody>
      </p:sp>
    </p:spTree>
    <p:extLst>
      <p:ext uri="{BB962C8B-B14F-4D97-AF65-F5344CB8AC3E}">
        <p14:creationId xmlns:p14="http://schemas.microsoft.com/office/powerpoint/2010/main" val="3574607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size of McDonalds gives the company a competitive advantage of huge sales at lower prices which provides stability for the company when business is down </a:t>
            </a:r>
            <a:r>
              <a:rPr lang="en-US" sz="1200" kern="1200" dirty="0" smtClean="0">
                <a:solidFill>
                  <a:schemeClr val="tx1"/>
                </a:solidFill>
                <a:effectLst/>
                <a:latin typeface="+mn-lt"/>
                <a:ea typeface="+mn-ea"/>
                <a:cs typeface="+mn-cs"/>
              </a:rPr>
              <a:t>(Amir &amp; </a:t>
            </a:r>
            <a:r>
              <a:rPr lang="en-US" sz="1200" kern="1200" dirty="0" err="1" smtClean="0">
                <a:solidFill>
                  <a:schemeClr val="tx1"/>
                </a:solidFill>
                <a:effectLst/>
                <a:latin typeface="+mn-lt"/>
                <a:ea typeface="+mn-ea"/>
                <a:cs typeface="+mn-cs"/>
              </a:rPr>
              <a:t>Ghitti</a:t>
            </a:r>
            <a:r>
              <a:rPr lang="en-US" sz="1200" kern="1200" dirty="0" smtClean="0">
                <a:solidFill>
                  <a:schemeClr val="tx1"/>
                </a:solidFill>
                <a:effectLst/>
                <a:latin typeface="+mn-lt"/>
                <a:ea typeface="+mn-ea"/>
                <a:cs typeface="+mn-cs"/>
              </a:rPr>
              <a:t>, 2020)</a:t>
            </a:r>
            <a:r>
              <a:rPr lang="en-US" dirty="0" smtClean="0"/>
              <a:t>. The organization has embraced localization of operations as it gives the stakeholders in local markets a say over what is sold in their localities. It is also keen on improving sales as this is the only way to have the financial resources needed to accomplish other objectives. McDonald's perceive the entire world as one huge market. Indeed, there are limits beyond which local variations cannot exceed. This is meant to ensure that the brand's uniqueness is sustained such that an individual would recognize McDonald's products in every market they travel. There have been instances when McDonald's has made drastic changes due to such unforeseen challenges as the COVID-19 pandemic, which shook the stock market, thus scaring investors and suppliers. Some of the franchisees operate in intensely competitive markets, and they are constantly faced with threats of substitution. In several instances, the corporate policy has been deemed to be too restraining to allow these partners to respond appropriately and in time. McDonalds have to review their approach to pricing to avoid a situation where consumers abandon the company with slight changes in prices.</a:t>
            </a:r>
            <a:endParaRPr lang="en-US" dirty="0"/>
          </a:p>
        </p:txBody>
      </p:sp>
      <p:sp>
        <p:nvSpPr>
          <p:cNvPr id="4" name="Slide Number Placeholder 3"/>
          <p:cNvSpPr>
            <a:spLocks noGrp="1"/>
          </p:cNvSpPr>
          <p:nvPr>
            <p:ph type="sldNum" sz="quarter" idx="10"/>
          </p:nvPr>
        </p:nvSpPr>
        <p:spPr/>
        <p:txBody>
          <a:bodyPr/>
          <a:lstStyle/>
          <a:p>
            <a:fld id="{2B008F00-DDA5-46C4-BE2F-569EA9D8A1FA}" type="slidenum">
              <a:rPr lang="en-US" smtClean="0"/>
              <a:t>3</a:t>
            </a:fld>
            <a:endParaRPr lang="en-US"/>
          </a:p>
        </p:txBody>
      </p:sp>
    </p:spTree>
    <p:extLst>
      <p:ext uri="{BB962C8B-B14F-4D97-AF65-F5344CB8AC3E}">
        <p14:creationId xmlns:p14="http://schemas.microsoft.com/office/powerpoint/2010/main" val="4050652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smtClean="0"/>
              <a:t>McDonald’s ought to ensure that its main stakeholders have confidence in the running of the organization. The company should take advantage of the broad network of players to acquire knowledge in a fashion that smaller rivals cannot.  The confidence that the new elements will imbue will help McDonald’s have more access to financial resources. This is because the investors will have more confidence in the management and hence avail funds readily. McDonald’s competitiveness will rise, and hence eliminate the possibility of losing markets to rivals.</a:t>
            </a:r>
            <a:endParaRPr lang="en-US" dirty="0"/>
          </a:p>
        </p:txBody>
      </p:sp>
      <p:sp>
        <p:nvSpPr>
          <p:cNvPr id="4" name="Slide Number Placeholder 3"/>
          <p:cNvSpPr>
            <a:spLocks noGrp="1"/>
          </p:cNvSpPr>
          <p:nvPr>
            <p:ph type="sldNum" sz="quarter" idx="10"/>
          </p:nvPr>
        </p:nvSpPr>
        <p:spPr/>
        <p:txBody>
          <a:bodyPr/>
          <a:lstStyle/>
          <a:p>
            <a:fld id="{2B008F00-DDA5-46C4-BE2F-569EA9D8A1FA}" type="slidenum">
              <a:rPr lang="en-US" smtClean="0"/>
              <a:t>4</a:t>
            </a:fld>
            <a:endParaRPr lang="en-US"/>
          </a:p>
        </p:txBody>
      </p:sp>
    </p:spTree>
    <p:extLst>
      <p:ext uri="{BB962C8B-B14F-4D97-AF65-F5344CB8AC3E}">
        <p14:creationId xmlns:p14="http://schemas.microsoft.com/office/powerpoint/2010/main" val="53762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13443532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724714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1061441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5CE94C-A036-4A2E-A057-1417AA23F5E5}" type="datetimeFigureOut">
              <a:rPr lang="en-US" smtClean="0"/>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0822650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5CE94C-A036-4A2E-A057-1417AA23F5E5}" type="datetimeFigureOut">
              <a:rPr lang="en-US" smtClean="0"/>
              <a:t>8/3/2021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83072013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5CE94C-A036-4A2E-A057-1417AA23F5E5}" type="datetimeFigureOut">
              <a:rPr lang="en-US" smtClean="0"/>
              <a:t>8/3/2021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5442163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CE94C-A036-4A2E-A057-1417AA23F5E5}" type="datetimeFigureOut">
              <a:rPr lang="en-US" smtClean="0"/>
              <a:t>8/3/2021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8454152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5CE94C-A036-4A2E-A057-1417AA23F5E5}" type="datetimeFigureOut">
              <a:rPr lang="en-US" smtClean="0"/>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181234387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5CE94C-A036-4A2E-A057-1417AA23F5E5}" type="datetimeFigureOut">
              <a:rPr lang="en-US" smtClean="0"/>
              <a:t>8/3/2021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16852073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38541271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1307136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8115175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121617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13544220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96349670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5CE94C-A036-4A2E-A057-1417AA23F5E5}" type="datetimeFigureOut">
              <a:rPr lang="en-US" smtClean="0"/>
              <a:t>8/3/2021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377F9-EA27-494D-B244-F903C48DEE6A}" type="slidenum">
              <a:rPr lang="en-US" smtClean="0"/>
              <a:t>‹#›</a:t>
            </a:fld>
            <a:endParaRPr lang="en-US"/>
          </a:p>
        </p:txBody>
      </p:sp>
    </p:spTree>
    <p:extLst>
      <p:ext uri="{BB962C8B-B14F-4D97-AF65-F5344CB8AC3E}">
        <p14:creationId xmlns:p14="http://schemas.microsoft.com/office/powerpoint/2010/main" val="29151779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75CE94C-A036-4A2E-A057-1417AA23F5E5}" type="datetimeFigureOut">
              <a:rPr lang="en-US" smtClean="0"/>
              <a:t>8/3/2021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7D377F9-EA27-494D-B244-F903C48DEE6A}" type="slidenum">
              <a:rPr lang="en-US" smtClean="0"/>
              <a:t>‹#›</a:t>
            </a:fld>
            <a:endParaRPr lang="en-US"/>
          </a:p>
        </p:txBody>
      </p:sp>
    </p:spTree>
    <p:extLst>
      <p:ext uri="{BB962C8B-B14F-4D97-AF65-F5344CB8AC3E}">
        <p14:creationId xmlns:p14="http://schemas.microsoft.com/office/powerpoint/2010/main" val="1377740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108/IJCHM-06-2015-0300" TargetMode="External"/><Relationship Id="rId2" Type="http://schemas.openxmlformats.org/officeDocument/2006/relationships/hyperlink" Target="http://dx.doi.org/10.2139/ssrn.2984100" TargetMode="External"/><Relationship Id="rId1" Type="http://schemas.openxmlformats.org/officeDocument/2006/relationships/slideLayout" Target="../slideLayouts/slideLayout2.xml"/><Relationship Id="rId4" Type="http://schemas.openxmlformats.org/officeDocument/2006/relationships/hyperlink" Target="https://doi.org/10.13106/JAFEB.2020.VOL7.NO12.95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7203"/>
          </a:xfrm>
        </p:spPr>
        <p:txBody>
          <a:bodyPr>
            <a:normAutofit/>
          </a:bodyPr>
          <a:lstStyle/>
          <a:p>
            <a:r>
              <a:rPr lang="en-US" sz="3600" dirty="0" smtClean="0"/>
              <a:t>McDonald’s International Business Strategy</a:t>
            </a:r>
            <a:r>
              <a:rPr lang="en-US" dirty="0" smtClean="0"/>
              <a:t/>
            </a:r>
            <a:br>
              <a:rPr lang="en-US" dirty="0" smtClean="0"/>
            </a:br>
            <a:endParaRPr lang="en-US" dirty="0"/>
          </a:p>
        </p:txBody>
      </p:sp>
      <p:sp>
        <p:nvSpPr>
          <p:cNvPr id="3" name="Subtitle 2"/>
          <p:cNvSpPr>
            <a:spLocks noGrp="1"/>
          </p:cNvSpPr>
          <p:nvPr>
            <p:ph type="subTitle" idx="1"/>
          </p:nvPr>
        </p:nvSpPr>
        <p:spPr>
          <a:xfrm>
            <a:off x="1524000" y="3129566"/>
            <a:ext cx="9144000" cy="2128234"/>
          </a:xfrm>
        </p:spPr>
        <p:txBody>
          <a:bodyPr>
            <a:normAutofit/>
          </a:bodyPr>
          <a:lstStyle/>
          <a:p>
            <a:pPr algn="ctr"/>
            <a:r>
              <a:rPr lang="en-US" dirty="0" smtClean="0"/>
              <a:t>Name</a:t>
            </a:r>
          </a:p>
          <a:p>
            <a:pPr algn="ctr"/>
            <a:r>
              <a:rPr lang="en-US" dirty="0" smtClean="0"/>
              <a:t>Institution</a:t>
            </a:r>
          </a:p>
          <a:p>
            <a:pPr algn="ctr"/>
            <a:r>
              <a:rPr lang="en-US" dirty="0" smtClean="0"/>
              <a:t>Course</a:t>
            </a:r>
          </a:p>
          <a:p>
            <a:pPr algn="ctr"/>
            <a:r>
              <a:rPr lang="en-US" dirty="0" smtClean="0"/>
              <a:t>Instructor’s Name</a:t>
            </a:r>
          </a:p>
          <a:p>
            <a:pPr algn="ctr"/>
            <a:r>
              <a:rPr lang="en-US" dirty="0" smtClean="0"/>
              <a:t>Date</a:t>
            </a:r>
          </a:p>
          <a:p>
            <a:endParaRPr lang="en-US" dirty="0"/>
          </a:p>
        </p:txBody>
      </p:sp>
    </p:spTree>
    <p:extLst>
      <p:ext uri="{BB962C8B-B14F-4D97-AF65-F5344CB8AC3E}">
        <p14:creationId xmlns:p14="http://schemas.microsoft.com/office/powerpoint/2010/main" val="3924687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McDonald’s International Business Strategy</a:t>
            </a:r>
            <a:endParaRPr lang="en-US" sz="2800" dirty="0"/>
          </a:p>
        </p:txBody>
      </p:sp>
      <p:sp>
        <p:nvSpPr>
          <p:cNvPr id="3" name="Content Placeholder 2"/>
          <p:cNvSpPr>
            <a:spLocks noGrp="1"/>
          </p:cNvSpPr>
          <p:nvPr>
            <p:ph idx="1"/>
          </p:nvPr>
        </p:nvSpPr>
        <p:spPr/>
        <p:txBody>
          <a:bodyPr>
            <a:normAutofit fontScale="92500" lnSpcReduction="10000"/>
          </a:bodyPr>
          <a:lstStyle/>
          <a:p>
            <a:r>
              <a:rPr lang="en-US" dirty="0" smtClean="0"/>
              <a:t>McDonalds founded in 1955, and hence it has six and a half decades of experience in the fast-food industry (Dolnicar, </a:t>
            </a:r>
            <a:r>
              <a:rPr lang="en-US" dirty="0" err="1" smtClean="0"/>
              <a:t>Grün</a:t>
            </a:r>
            <a:r>
              <a:rPr lang="en-US" dirty="0" smtClean="0"/>
              <a:t>, &amp; </a:t>
            </a:r>
            <a:r>
              <a:rPr lang="en-US" dirty="0" err="1" smtClean="0"/>
              <a:t>Leisch</a:t>
            </a:r>
            <a:r>
              <a:rPr lang="en-US" dirty="0" smtClean="0"/>
              <a:t>, 2018)</a:t>
            </a:r>
          </a:p>
          <a:p>
            <a:r>
              <a:rPr lang="en-US" dirty="0" smtClean="0"/>
              <a:t>The company is a global brand whose success lies in aligning strategies that meet the business needs, enhancing customer satisfaction, and strategic alliance with crucial multinational companies.</a:t>
            </a:r>
          </a:p>
          <a:p>
            <a:r>
              <a:rPr lang="en-US" dirty="0" smtClean="0"/>
              <a:t>The company’s strategic value chain activities of collaborating with all its stakeholders, acknowledging cultural diversity, acquiring resources in foreign countries, and financial capacity guarantees competitiveness (Puspaningrum, 2020).</a:t>
            </a:r>
          </a:p>
          <a:p>
            <a:r>
              <a:rPr lang="en-US" dirty="0" smtClean="0"/>
              <a:t>The company also ensures localized outlets are managed by natives, workers are prioritized in stock purchase plans. </a:t>
            </a:r>
          </a:p>
          <a:p>
            <a:r>
              <a:rPr lang="en-US" dirty="0" smtClean="0"/>
              <a:t>As part of its corporate social responsibility (CSR), McDonald’s is committed to reducing, reusing, as well as recycling as much waste as possible.</a:t>
            </a:r>
            <a:endParaRPr lang="en-US" dirty="0"/>
          </a:p>
        </p:txBody>
      </p:sp>
    </p:spTree>
    <p:extLst>
      <p:ext uri="{BB962C8B-B14F-4D97-AF65-F5344CB8AC3E}">
        <p14:creationId xmlns:p14="http://schemas.microsoft.com/office/powerpoint/2010/main" val="120347330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4428"/>
          </a:xfrm>
        </p:spPr>
        <p:txBody>
          <a:bodyPr>
            <a:normAutofit/>
          </a:bodyPr>
          <a:lstStyle/>
          <a:p>
            <a:pPr algn="ctr"/>
            <a:r>
              <a:rPr lang="en-US" dirty="0" smtClean="0"/>
              <a:t>Continued</a:t>
            </a:r>
            <a:endParaRPr lang="en-US" dirty="0"/>
          </a:p>
        </p:txBody>
      </p:sp>
      <p:sp>
        <p:nvSpPr>
          <p:cNvPr id="3" name="Content Placeholder 2"/>
          <p:cNvSpPr>
            <a:spLocks noGrp="1"/>
          </p:cNvSpPr>
          <p:nvPr>
            <p:ph idx="1"/>
          </p:nvPr>
        </p:nvSpPr>
        <p:spPr>
          <a:xfrm>
            <a:off x="838200" y="1129553"/>
            <a:ext cx="10515600" cy="5047410"/>
          </a:xfrm>
        </p:spPr>
        <p:txBody>
          <a:bodyPr/>
          <a:lstStyle/>
          <a:p>
            <a:pPr>
              <a:lnSpc>
                <a:spcPct val="150000"/>
              </a:lnSpc>
            </a:pPr>
            <a:r>
              <a:rPr lang="en-US" dirty="0" smtClean="0"/>
              <a:t>McDonald’s generic business strategy is in cost leadership, differentiation, localized operations, and focus.</a:t>
            </a:r>
          </a:p>
          <a:p>
            <a:pPr>
              <a:lnSpc>
                <a:spcPct val="150000"/>
              </a:lnSpc>
            </a:pPr>
            <a:r>
              <a:rPr lang="en-US" dirty="0" smtClean="0"/>
              <a:t>The company’s corporate strategy focuses on increasing stakeholder value by increasing sales and guiding employees towards the company’s goals.</a:t>
            </a:r>
          </a:p>
          <a:p>
            <a:pPr>
              <a:lnSpc>
                <a:spcPct val="150000"/>
              </a:lnSpc>
            </a:pPr>
            <a:r>
              <a:rPr lang="en-US" dirty="0" smtClean="0"/>
              <a:t>McDonald’s global strategy is maintaining its brand despite the extreme local variations, which has led to failure in some countries </a:t>
            </a:r>
            <a:r>
              <a:rPr lang="en-US" dirty="0"/>
              <a:t>(Ceil, 2017</a:t>
            </a:r>
            <a:r>
              <a:rPr lang="en-US" dirty="0" smtClean="0"/>
              <a:t>).</a:t>
            </a:r>
          </a:p>
          <a:p>
            <a:pPr>
              <a:lnSpc>
                <a:spcPct val="150000"/>
              </a:lnSpc>
            </a:pPr>
            <a:r>
              <a:rPr lang="en-US" dirty="0" smtClean="0"/>
              <a:t>Some of the critical issues that McDonalds need to be wary of are handling unexpected changes, obstruction of franchises, and clients having significant bargaining power. </a:t>
            </a:r>
            <a:endParaRPr lang="en-US" dirty="0"/>
          </a:p>
        </p:txBody>
      </p:sp>
    </p:spTree>
    <p:extLst>
      <p:ext uri="{BB962C8B-B14F-4D97-AF65-F5344CB8AC3E}">
        <p14:creationId xmlns:p14="http://schemas.microsoft.com/office/powerpoint/2010/main" val="7359392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Strategic Elements Recommendation</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smtClean="0"/>
              <a:t>McDonald’s must avoid drastic changes as investors get concerned; instead, they should evolve in a manner that accommodates the unfolding events.</a:t>
            </a:r>
          </a:p>
          <a:p>
            <a:pPr>
              <a:lnSpc>
                <a:spcPct val="150000"/>
              </a:lnSpc>
            </a:pPr>
            <a:r>
              <a:rPr lang="en-US" dirty="0" smtClean="0"/>
              <a:t>Innovation ought to be accelerated throughout the regions of the world where the company operates</a:t>
            </a:r>
          </a:p>
          <a:p>
            <a:pPr>
              <a:lnSpc>
                <a:spcPct val="150000"/>
              </a:lnSpc>
            </a:pPr>
            <a:r>
              <a:rPr lang="en-US" dirty="0" smtClean="0"/>
              <a:t> McDonald’s still has a superior plan of action; however, being open to improvement will compel the management to pay close attention to the emergent trends and determine how best to react.</a:t>
            </a:r>
          </a:p>
          <a:p>
            <a:pPr>
              <a:lnSpc>
                <a:spcPct val="150000"/>
              </a:lnSpc>
            </a:pPr>
            <a:r>
              <a:rPr lang="en-US" dirty="0" smtClean="0"/>
              <a:t>The role played by the human resources on the ground should be enhanced significantly to allow adequate room to exercise autonomous informed judgment in reacting to changes.</a:t>
            </a:r>
          </a:p>
        </p:txBody>
      </p:sp>
    </p:spTree>
    <p:extLst>
      <p:ext uri="{BB962C8B-B14F-4D97-AF65-F5344CB8AC3E}">
        <p14:creationId xmlns:p14="http://schemas.microsoft.com/office/powerpoint/2010/main" val="41564594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Amir, E., &amp; </a:t>
            </a:r>
            <a:r>
              <a:rPr lang="en-US" dirty="0" err="1"/>
              <a:t>Ghitti</a:t>
            </a:r>
            <a:r>
              <a:rPr lang="en-US" dirty="0"/>
              <a:t>, M. (2020). </a:t>
            </a:r>
            <a:r>
              <a:rPr lang="en-US" i="1" dirty="0"/>
              <a:t>Financial analysis of mergers and acquisitions: Understanding financial statements and accounting rules with case studies</a:t>
            </a:r>
            <a:r>
              <a:rPr lang="en-US" dirty="0"/>
              <a:t>. Springer Nature.</a:t>
            </a:r>
          </a:p>
          <a:p>
            <a:r>
              <a:rPr lang="en-US" dirty="0"/>
              <a:t>Ceil, C. (2017, June 9). Service quality and branding strategies at McDonald’s. </a:t>
            </a:r>
            <a:r>
              <a:rPr lang="en-US" i="1" dirty="0"/>
              <a:t>SSRN</a:t>
            </a:r>
            <a:r>
              <a:rPr lang="en-US" dirty="0"/>
              <a:t>. </a:t>
            </a:r>
            <a:r>
              <a:rPr lang="en-US" u="sng" dirty="0">
                <a:hlinkClick r:id="rId2"/>
              </a:rPr>
              <a:t>http://dx.doi.org/10.2139/ssrn.2984100</a:t>
            </a:r>
            <a:endParaRPr lang="en-US" dirty="0"/>
          </a:p>
          <a:p>
            <a:r>
              <a:rPr lang="en-US" dirty="0" err="1"/>
              <a:t>Dolnicar</a:t>
            </a:r>
            <a:r>
              <a:rPr lang="en-US" dirty="0"/>
              <a:t>, S., </a:t>
            </a:r>
            <a:r>
              <a:rPr lang="en-US" dirty="0" err="1"/>
              <a:t>Grün</a:t>
            </a:r>
            <a:r>
              <a:rPr lang="en-US" dirty="0"/>
              <a:t>, B., &amp; </a:t>
            </a:r>
            <a:r>
              <a:rPr lang="en-US" dirty="0" err="1"/>
              <a:t>Leisch</a:t>
            </a:r>
            <a:r>
              <a:rPr lang="en-US" dirty="0"/>
              <a:t>, F. (2018). </a:t>
            </a:r>
            <a:r>
              <a:rPr lang="en-US" i="1" dirty="0"/>
              <a:t>Market segmentation analysis: Understanding it, doing it, and making it useful</a:t>
            </a:r>
            <a:r>
              <a:rPr lang="en-US" dirty="0"/>
              <a:t>. Springer.</a:t>
            </a:r>
          </a:p>
          <a:p>
            <a:r>
              <a:rPr lang="en-US" dirty="0"/>
              <a:t>Harrington, R. J., </a:t>
            </a:r>
            <a:r>
              <a:rPr lang="en-US" dirty="0" err="1"/>
              <a:t>Ottenbacher</a:t>
            </a:r>
            <a:r>
              <a:rPr lang="en-US" dirty="0"/>
              <a:t>, M. C., &amp; </a:t>
            </a:r>
            <a:r>
              <a:rPr lang="en-US" dirty="0" err="1"/>
              <a:t>Fauser</a:t>
            </a:r>
            <a:r>
              <a:rPr lang="en-US" dirty="0"/>
              <a:t>, S. (2017, January 9). QSR brand value: Marketing mix dimensions among McDonald’s, KFC, Burger King, Subway and Starbucks. </a:t>
            </a:r>
            <a:r>
              <a:rPr lang="en-US" i="1" dirty="0"/>
              <a:t>International Journal of Contemporary Hospitality Management, 29</a:t>
            </a:r>
            <a:r>
              <a:rPr lang="en-US" dirty="0"/>
              <a:t>(1), 551-570. </a:t>
            </a:r>
            <a:r>
              <a:rPr lang="en-US" u="sng" dirty="0">
                <a:hlinkClick r:id="rId3"/>
              </a:rPr>
              <a:t>https://doi.org/10.1108/IJCHM-06-2015-0300</a:t>
            </a:r>
            <a:endParaRPr lang="en-US" dirty="0"/>
          </a:p>
          <a:p>
            <a:r>
              <a:rPr lang="en-US" dirty="0" err="1"/>
              <a:t>Puspaningrum</a:t>
            </a:r>
            <a:r>
              <a:rPr lang="en-US" dirty="0"/>
              <a:t>, A. (2020, December 30). Social media marketing and brand loyalty: The role of brand trust. </a:t>
            </a:r>
            <a:r>
              <a:rPr lang="en-US" i="1" dirty="0"/>
              <a:t>The Journal of Asian Finance, Economics and Business, 7</a:t>
            </a:r>
            <a:r>
              <a:rPr lang="en-US" dirty="0"/>
              <a:t>(12), 951-958. </a:t>
            </a:r>
            <a:r>
              <a:rPr lang="en-US" u="sng" dirty="0">
                <a:hlinkClick r:id="rId4"/>
              </a:rPr>
              <a:t>https://doi.org/10.13106/JAFEB.2020.VOL7.NO12.951</a:t>
            </a:r>
            <a:endParaRPr lang="en-US" dirty="0"/>
          </a:p>
          <a:p>
            <a:pPr marL="0" indent="0">
              <a:buNone/>
            </a:pPr>
            <a:endParaRPr lang="en-US" dirty="0"/>
          </a:p>
        </p:txBody>
      </p:sp>
    </p:spTree>
    <p:extLst>
      <p:ext uri="{BB962C8B-B14F-4D97-AF65-F5344CB8AC3E}">
        <p14:creationId xmlns:p14="http://schemas.microsoft.com/office/powerpoint/2010/main" val="6082528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92</TotalTime>
  <Words>1062</Words>
  <Application>Microsoft Office PowerPoint</Application>
  <PresentationFormat>Widescreen</PresentationFormat>
  <Paragraphs>34</Paragraphs>
  <Slides>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Trebuchet MS</vt:lpstr>
      <vt:lpstr>Wingdings 3</vt:lpstr>
      <vt:lpstr>Facet</vt:lpstr>
      <vt:lpstr>McDonald’s International Business Strategy </vt:lpstr>
      <vt:lpstr>McDonald’s International Business Strategy</vt:lpstr>
      <vt:lpstr>Continued</vt:lpstr>
      <vt:lpstr> Strategic Elements Recommendation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2021-08-03T05:23:59Z</dcterms:created>
  <dcterms:modified xsi:type="dcterms:W3CDTF">2021-08-03T06:56:51Z</dcterms:modified>
</cp:coreProperties>
</file>