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2" autoAdjust="0"/>
    <p:restoredTop sz="74733" autoAdjust="0"/>
  </p:normalViewPr>
  <p:slideViewPr>
    <p:cSldViewPr snapToGrid="0">
      <p:cViewPr varScale="1">
        <p:scale>
          <a:sx n="54" d="100"/>
          <a:sy n="54" d="100"/>
        </p:scale>
        <p:origin x="-130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6BAF4B-60BA-421A-BFFA-52A81EB497E6}" type="datetimeFigureOut">
              <a:rPr lang="en-IN" smtClean="0"/>
              <a:t>21-09-2021</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62C4C0-3E93-4403-915B-69E066A30E1C}" type="slidenum">
              <a:rPr lang="en-IN" smtClean="0"/>
              <a:t>‹#›</a:t>
            </a:fld>
            <a:endParaRPr lang="en-IN"/>
          </a:p>
        </p:txBody>
      </p:sp>
    </p:spTree>
    <p:extLst>
      <p:ext uri="{BB962C8B-B14F-4D97-AF65-F5344CB8AC3E}">
        <p14:creationId xmlns:p14="http://schemas.microsoft.com/office/powerpoint/2010/main" val="1270564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The organization selected for analysis is Amazon. Amazon is a US-based multinational conglomerate that focuses on e-commerce, artificial intelligence, and digital streaming. The company is recognized as one of the top IT companies in the world along with Google, Facebook, Microsoft, and Apple. The founder of Amazon is Jeff Bezos who started the company in his garage in Bellevue, Washington in 1994. Amazon was started as an online marketplace for selling books, but now it has expanded to almost everything ranging from electronics, furniture, games, apparel, food, </a:t>
            </a:r>
            <a:r>
              <a:rPr lang="en-IN" dirty="0" err="1" smtClean="0"/>
              <a:t>jewelry</a:t>
            </a:r>
            <a:r>
              <a:rPr lang="en-IN" dirty="0" smtClean="0"/>
              <a:t>, toys, and many more. Amazon has more than 41 subsidiaries and brands. The revenue reported for the year ending 2020 is $386.064 billion. The company provides occupation to more than 13 million people throughout the world (</a:t>
            </a:r>
            <a:r>
              <a:rPr lang="en-IN" dirty="0" err="1" smtClean="0"/>
              <a:t>Kupelian</a:t>
            </a:r>
            <a:r>
              <a:rPr lang="en-IN" dirty="0" smtClean="0"/>
              <a:t>, 2019)</a:t>
            </a:r>
            <a:r>
              <a:rPr lang="en-IN" dirty="0" smtClean="0"/>
              <a:t>. </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3</a:t>
            </a:fld>
            <a:endParaRPr lang="en-IN"/>
          </a:p>
        </p:txBody>
      </p:sp>
    </p:spTree>
    <p:extLst>
      <p:ext uri="{BB962C8B-B14F-4D97-AF65-F5344CB8AC3E}">
        <p14:creationId xmlns:p14="http://schemas.microsoft.com/office/powerpoint/2010/main" val="1188312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Amazon ships around 13 million packages every day. Out of this, only 65% of the cardboard can be reused or recycled. This means around 4,500,000 cardboard packages are discarded by the customers. The company does not disclose or present any efforts for improvement in environmental performance. Another major issue is one out of every three employees in Arizona has to depend on government assistance to fulfill their family needs. There is also a constant fight for local sales tax payments. The dimension in which Amazon is underperforming is a social responsibility to the community and environment (</a:t>
            </a:r>
            <a:r>
              <a:rPr lang="en-IN" dirty="0" smtClean="0"/>
              <a:t>Gunther, 2012)</a:t>
            </a:r>
            <a:r>
              <a:rPr lang="en-IN" dirty="0" smtClean="0"/>
              <a:t>.</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4</a:t>
            </a:fld>
            <a:endParaRPr lang="en-IN"/>
          </a:p>
        </p:txBody>
      </p:sp>
    </p:spTree>
    <p:extLst>
      <p:ext uri="{BB962C8B-B14F-4D97-AF65-F5344CB8AC3E}">
        <p14:creationId xmlns:p14="http://schemas.microsoft.com/office/powerpoint/2010/main" val="3950712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Cardboard takes around 3 months to decompose. Since more than 4,500,000 cardboard boxes are discarded each day which results in unnecessary landfills and strain on the trash problem. The goods inside the cardboard boxes are wrapped in plastic bubble wrap which cannot be decomposed and around 8 million tons of plastic ends up in the oceans each year. There is a direct association between waste and the increasing level of greenhouse gases. This results in a negative impact not only on human health but also on the environment </a:t>
            </a:r>
            <a:r>
              <a:rPr lang="en-IN" dirty="0" smtClean="0"/>
              <a:t>(</a:t>
            </a:r>
            <a:r>
              <a:rPr lang="en-IN" dirty="0" err="1" smtClean="0"/>
              <a:t>Kupelian</a:t>
            </a:r>
            <a:r>
              <a:rPr lang="en-IN" dirty="0" smtClean="0"/>
              <a:t>, 2019)</a:t>
            </a:r>
            <a:r>
              <a:rPr lang="en-IN" dirty="0" smtClean="0"/>
              <a:t>.</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5</a:t>
            </a:fld>
            <a:endParaRPr lang="en-IN"/>
          </a:p>
        </p:txBody>
      </p:sp>
    </p:spTree>
    <p:extLst>
      <p:ext uri="{BB962C8B-B14F-4D97-AF65-F5344CB8AC3E}">
        <p14:creationId xmlns:p14="http://schemas.microsoft.com/office/powerpoint/2010/main" val="3711065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To fulfill daily cardboard needs, more than 86000 trees are required. Deforestation results in cyclical impact due to reduced trees in the forest leading to adverse impact on the climate. Another consequence of deforestation is the difficulty for the residing species to find new habitats. It has been estimated by the scientist that the average temperature of the earth will be increased from 3 degrees Celsius to 5 degrees Celsius by 2100 leading to extreme weather conditions.</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6</a:t>
            </a:fld>
            <a:endParaRPr lang="en-IN"/>
          </a:p>
        </p:txBody>
      </p:sp>
    </p:spTree>
    <p:extLst>
      <p:ext uri="{BB962C8B-B14F-4D97-AF65-F5344CB8AC3E}">
        <p14:creationId xmlns:p14="http://schemas.microsoft.com/office/powerpoint/2010/main" val="3612249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The existing structure of the organization is a hierarchy, flexible and stable. Although, the structure is hierarchical but it is not like other big organizations. Despite the huge size, the company is flexible and has represented the ability to easily respond to change. Even during the on-going pandemic, the company represented flexibility to fulfill the high demand of consumers for home deliveries of household goods. The culture of the company represented customer focus, peculiarity, and boldness in working (</a:t>
            </a:r>
            <a:r>
              <a:rPr lang="en-IN" dirty="0" err="1" smtClean="0"/>
              <a:t>Kupelian</a:t>
            </a:r>
            <a:r>
              <a:rPr lang="en-IN" dirty="0" smtClean="0"/>
              <a:t>, 2019)</a:t>
            </a:r>
            <a:r>
              <a:rPr lang="en-IN" dirty="0" smtClean="0"/>
              <a:t>. Despite all the strengths, the company has not yet changed to an eco-friendly packaging system or implemented a recycling system.</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7</a:t>
            </a:fld>
            <a:endParaRPr lang="en-IN"/>
          </a:p>
        </p:txBody>
      </p:sp>
    </p:spTree>
    <p:extLst>
      <p:ext uri="{BB962C8B-B14F-4D97-AF65-F5344CB8AC3E}">
        <p14:creationId xmlns:p14="http://schemas.microsoft.com/office/powerpoint/2010/main" val="2121919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Companies having conscious culture are considered as the best employer having a high level of innovation and outperforms the market. Unfortunately, Amazon is not able to represent the conscious culture (</a:t>
            </a:r>
            <a:r>
              <a:rPr lang="en-IN" dirty="0" smtClean="0"/>
              <a:t>Kaye, 2017)</a:t>
            </a:r>
            <a:r>
              <a:rPr lang="en-IN" dirty="0" smtClean="0"/>
              <a:t>. The average hourly wage of an Amazon worker is $16.59, due to which many of the employees are living below the poverty line. In other words, the working conditions of the organization are not suitable. The company has continuously pressurized suppliers and also put small operations out of the business. This has resulted in 43 different bankruptcies till now. Moreover, the constant focus is only made on increasing the market share without taking care of the essential stakeholders of the business </a:t>
            </a:r>
            <a:r>
              <a:rPr lang="en-IN" dirty="0" smtClean="0"/>
              <a:t>(</a:t>
            </a:r>
            <a:r>
              <a:rPr lang="en-IN" dirty="0" err="1" smtClean="0"/>
              <a:t>Kupelian</a:t>
            </a:r>
            <a:r>
              <a:rPr lang="en-IN" dirty="0" smtClean="0"/>
              <a:t>, 2019)</a:t>
            </a:r>
            <a:r>
              <a:rPr lang="en-IN" dirty="0" smtClean="0"/>
              <a:t>.</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8</a:t>
            </a:fld>
            <a:endParaRPr lang="en-IN"/>
          </a:p>
        </p:txBody>
      </p:sp>
    </p:spTree>
    <p:extLst>
      <p:ext uri="{BB962C8B-B14F-4D97-AF65-F5344CB8AC3E}">
        <p14:creationId xmlns:p14="http://schemas.microsoft.com/office/powerpoint/2010/main" val="4281751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err="1" smtClean="0"/>
              <a:t>Kotter's</a:t>
            </a:r>
            <a:r>
              <a:rPr lang="en-IN" dirty="0" smtClean="0"/>
              <a:t> 8-step change model comprises of 8 steps towards change are creating a sense of urgency, build a guiding coalition, form a strategic vision and initiatives, communicate the vision, remove obstacles, create short term wins, build on the change, and anchor the changes in the corporate culture (</a:t>
            </a:r>
            <a:r>
              <a:rPr lang="en-IN" dirty="0" err="1" smtClean="0"/>
              <a:t>Kotter’s</a:t>
            </a:r>
            <a:r>
              <a:rPr lang="en-IN" dirty="0" smtClean="0"/>
              <a:t> 8 step Model of Change,</a:t>
            </a:r>
            <a:r>
              <a:rPr lang="en-IN" baseline="0" dirty="0" smtClean="0"/>
              <a:t> </a:t>
            </a:r>
            <a:r>
              <a:rPr lang="en-IN" dirty="0" err="1" smtClean="0"/>
              <a:t>n.d.</a:t>
            </a:r>
            <a:r>
              <a:rPr lang="en-IN" dirty="0" smtClean="0"/>
              <a:t>)</a:t>
            </a:r>
            <a:r>
              <a:rPr lang="en-IN" dirty="0" smtClean="0"/>
              <a:t>.</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9</a:t>
            </a:fld>
            <a:endParaRPr lang="en-IN"/>
          </a:p>
        </p:txBody>
      </p:sp>
    </p:spTree>
    <p:extLst>
      <p:ext uri="{BB962C8B-B14F-4D97-AF65-F5344CB8AC3E}">
        <p14:creationId xmlns:p14="http://schemas.microsoft.com/office/powerpoint/2010/main" val="1116310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Planet earth is at huge risk due to climate change which requires immediate attention.</a:t>
            </a:r>
          </a:p>
          <a:p>
            <a:r>
              <a:rPr lang="en-IN" dirty="0" smtClean="0"/>
              <a:t>Amazon must partner with non-governmental organizations or create a platform for the people who are willing to bring change to the system. </a:t>
            </a:r>
          </a:p>
          <a:p>
            <a:r>
              <a:rPr lang="en-IN" dirty="0" smtClean="0"/>
              <a:t>Amazon should create a vision that must be followed by the leaders in climate change and provide powerful marketing tools to create awareness among all the suppliers and businesses associated with them.</a:t>
            </a:r>
          </a:p>
          <a:p>
            <a:r>
              <a:rPr lang="en-IN" dirty="0" smtClean="0"/>
              <a:t>Amazon should hold a strong presence on social media because of its wider acceptance and popularity among people of all categories. This can help to influence the general public and convey the plan for change.</a:t>
            </a:r>
          </a:p>
          <a:p>
            <a:r>
              <a:rPr lang="en-IN" dirty="0" smtClean="0"/>
              <a:t>One of the obstacles that are likely to occur is a lack of support from the general public to follow the recycling system of the cardboard boxes. The obstacle can be dealt with by creating an incentive system for the people to follow the proper decomposition system to help reverse the climate change impact.</a:t>
            </a:r>
          </a:p>
          <a:p>
            <a:r>
              <a:rPr lang="en-IN" dirty="0" smtClean="0"/>
              <a:t>Short-term goals can be created like reducing carbon emissions. A slight decrease in carbon footprints can have a significant impact on the environment.</a:t>
            </a:r>
          </a:p>
          <a:p>
            <a:r>
              <a:rPr lang="en-IN" dirty="0" smtClean="0"/>
              <a:t>The changes should be initiated from the top and the frequency to accomplish should be created with the help of perseverance.</a:t>
            </a:r>
          </a:p>
          <a:p>
            <a:r>
              <a:rPr lang="en-IN" dirty="0" smtClean="0"/>
              <a:t>Innovative techniques should be followed that helps in accomplishing sustainable change (</a:t>
            </a:r>
            <a:r>
              <a:rPr lang="en-IN" dirty="0" smtClean="0"/>
              <a:t>Griffin</a:t>
            </a:r>
            <a:r>
              <a:rPr lang="en-IN" baseline="0" dirty="0" smtClean="0"/>
              <a:t> et al., </a:t>
            </a:r>
            <a:r>
              <a:rPr lang="en-IN" dirty="0" smtClean="0"/>
              <a:t>2020)</a:t>
            </a:r>
            <a:r>
              <a:rPr lang="en-IN" dirty="0" smtClean="0"/>
              <a:t>.</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10</a:t>
            </a:fld>
            <a:endParaRPr lang="en-IN"/>
          </a:p>
        </p:txBody>
      </p:sp>
    </p:spTree>
    <p:extLst>
      <p:ext uri="{BB962C8B-B14F-4D97-AF65-F5344CB8AC3E}">
        <p14:creationId xmlns:p14="http://schemas.microsoft.com/office/powerpoint/2010/main" val="2412691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Recycle system or program can be developed at a worldwide level to decrease the problem of garbage. The same garbage can be used for the production of goods, helping to save billions of dollars. If the same garbage is not handled in a proper way then it is likely to cost a huge amount. This would require initiative from all the countries (</a:t>
            </a:r>
            <a:r>
              <a:rPr lang="en-IN" dirty="0" err="1" smtClean="0"/>
              <a:t>Hout</a:t>
            </a:r>
            <a:r>
              <a:rPr lang="en-IN" baseline="0" dirty="0" smtClean="0"/>
              <a:t> et al., </a:t>
            </a:r>
            <a:r>
              <a:rPr lang="en-IN" dirty="0" smtClean="0"/>
              <a:t>1982)</a:t>
            </a:r>
            <a:r>
              <a:rPr lang="en-IN" dirty="0" smtClean="0"/>
              <a:t>.</a:t>
            </a:r>
          </a:p>
          <a:p>
            <a:r>
              <a:rPr lang="en-IN" dirty="0" smtClean="0"/>
              <a:t>Customer should be given incentives who returns the cardboard boxes and other packaging material. This will help to save the cost of frequent buying of cardboard boxes. In short, it will help to save the trees (</a:t>
            </a:r>
            <a:r>
              <a:rPr lang="en-IN" dirty="0" smtClean="0"/>
              <a:t>Mackey &amp; </a:t>
            </a:r>
            <a:r>
              <a:rPr lang="en-IN" dirty="0" err="1" smtClean="0"/>
              <a:t>Sisodia</a:t>
            </a:r>
            <a:r>
              <a:rPr lang="en-IN" dirty="0" smtClean="0"/>
              <a:t>, 2012)</a:t>
            </a:r>
            <a:r>
              <a:rPr lang="en-IN" dirty="0" smtClean="0"/>
              <a:t>. </a:t>
            </a:r>
          </a:p>
          <a:p>
            <a:r>
              <a:rPr lang="en-IN" dirty="0" smtClean="0"/>
              <a:t>Both the subsystems can be aligned together, the cardboard boxes received by the consumers can be sent to the recycling plants where the waste can be reused or recycled in new products.</a:t>
            </a:r>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11</a:t>
            </a:fld>
            <a:endParaRPr lang="en-IN"/>
          </a:p>
        </p:txBody>
      </p:sp>
    </p:spTree>
    <p:extLst>
      <p:ext uri="{BB962C8B-B14F-4D97-AF65-F5344CB8AC3E}">
        <p14:creationId xmlns:p14="http://schemas.microsoft.com/office/powerpoint/2010/main" val="2794103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Few of the lessons learnt are educating customers, reuse or recycle waste, fostering conscious culture, and focus on protecting the environment. Educating customers is one of the easiest way to initiate change and the easiest mode to communicate them is with the help of social media. The waste must be reused or recycled till the time it can lead to value addition. Fostering the conscious culture is the perfect way to support all the stakeholders. Environment protection should be the primary concern because if environment will be healthy, only then we as a human being will be able to survive (</a:t>
            </a:r>
            <a:r>
              <a:rPr lang="en-IN" dirty="0" smtClean="0"/>
              <a:t>Social Responsibility to the Community and the Environment,</a:t>
            </a:r>
            <a:r>
              <a:rPr lang="en-IN" baseline="0" dirty="0" smtClean="0"/>
              <a:t> </a:t>
            </a:r>
            <a:r>
              <a:rPr lang="en-IN" dirty="0" smtClean="0"/>
              <a:t>2017)</a:t>
            </a:r>
            <a:r>
              <a:rPr lang="en-IN" dirty="0" smtClean="0"/>
              <a:t>.</a:t>
            </a:r>
          </a:p>
          <a:p>
            <a:r>
              <a:rPr lang="en-IN" dirty="0" smtClean="0"/>
              <a:t>Being a manager, I will try to involve more customers in bringing change to the organisation. The customer will have a sense of recognition when they will be paid off for their efforts. For every cardboard box returned by the customer, an additional discount it can be given or reward points that can be redeemed in next purchase. To build such culture, it is important to include employees and invite suggestions which can be beneficial for all the stakeholders.</a:t>
            </a:r>
          </a:p>
          <a:p>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12</a:t>
            </a:fld>
            <a:endParaRPr lang="en-IN"/>
          </a:p>
        </p:txBody>
      </p:sp>
    </p:spTree>
    <p:extLst>
      <p:ext uri="{BB962C8B-B14F-4D97-AF65-F5344CB8AC3E}">
        <p14:creationId xmlns:p14="http://schemas.microsoft.com/office/powerpoint/2010/main" val="796124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A62C4C0-3E93-4403-915B-69E066A30E1C}" type="slidenum">
              <a:rPr lang="en-IN" smtClean="0"/>
              <a:t>13</a:t>
            </a:fld>
            <a:endParaRPr lang="en-IN"/>
          </a:p>
        </p:txBody>
      </p:sp>
    </p:spTree>
    <p:extLst>
      <p:ext uri="{BB962C8B-B14F-4D97-AF65-F5344CB8AC3E}">
        <p14:creationId xmlns:p14="http://schemas.microsoft.com/office/powerpoint/2010/main" val="1160371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460587" y="2942602"/>
            <a:ext cx="9530575"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096869" y="2944634"/>
            <a:ext cx="1587131"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283619" y="3136658"/>
            <a:ext cx="1213632"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93978" y="3055622"/>
            <a:ext cx="926379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0382435" y="4625268"/>
            <a:ext cx="1016000" cy="457200"/>
          </a:xfrm>
        </p:spPr>
        <p:txBody>
          <a:bodyPr/>
          <a:lstStyle>
            <a:lvl1pPr algn="ctr">
              <a:defRPr sz="2800">
                <a:solidFill>
                  <a:schemeClr val="accent1">
                    <a:lumMod val="50000"/>
                  </a:schemeClr>
                </a:solidFill>
              </a:defRPr>
            </a:lvl1pPr>
          </a:lstStyle>
          <a:p>
            <a:fld id="{9B618960-8005-486C-9A75-10CB2AAC16F9}" type="slidenum">
              <a:rPr lang="en-US" smtClean="0"/>
              <a:t>‹#›</a:t>
            </a:fld>
            <a:endParaRPr lang="en-US"/>
          </a:p>
        </p:txBody>
      </p:sp>
      <p:sp>
        <p:nvSpPr>
          <p:cNvPr id="11" name="Rectangle 10"/>
          <p:cNvSpPr/>
          <p:nvPr/>
        </p:nvSpPr>
        <p:spPr>
          <a:xfrm>
            <a:off x="722429" y="4559277"/>
            <a:ext cx="9006888"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18628" y="3139440"/>
            <a:ext cx="9014491"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857073" y="4648200"/>
            <a:ext cx="87376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806273" y="3227034"/>
            <a:ext cx="88392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9/21/2021</a:t>
            </a:fld>
            <a:endParaRPr lang="en-US"/>
          </a:p>
        </p:txBody>
      </p:sp>
      <p:sp>
        <p:nvSpPr>
          <p:cNvPr id="13" name="Rectangle 12"/>
          <p:cNvSpPr/>
          <p:nvPr/>
        </p:nvSpPr>
        <p:spPr>
          <a:xfrm>
            <a:off x="602635" y="2946400"/>
            <a:ext cx="11020213"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6875" y="3048000"/>
            <a:ext cx="1071173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
        <p:nvSpPr>
          <p:cNvPr id="2" name="Title 1"/>
          <p:cNvSpPr>
            <a:spLocks noGrp="1"/>
          </p:cNvSpPr>
          <p:nvPr>
            <p:ph type="title"/>
          </p:nvPr>
        </p:nvSpPr>
        <p:spPr>
          <a:xfrm>
            <a:off x="981941" y="3200400"/>
            <a:ext cx="102616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900661" y="4541521"/>
            <a:ext cx="1042416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1941" y="4607511"/>
            <a:ext cx="102616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901010" y="3124200"/>
            <a:ext cx="10423465"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68171" y="408373"/>
            <a:ext cx="11014229"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68171" y="1719071"/>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719071"/>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A1C593-65D0-4073-BCC9-577B9352EA97}"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8171" y="408373"/>
            <a:ext cx="11014229"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68171" y="1722438"/>
            <a:ext cx="5386917"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8171" y="2438400"/>
            <a:ext cx="5386917"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438400"/>
            <a:ext cx="5389033"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A1C593-65D0-4073-BCC9-577B9352EA97}" type="datetimeFigureOut">
              <a:rPr lang="en-US" smtClean="0"/>
              <a:t>9/21/2021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t>9/21/2021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3A1C593-65D0-4073-BCC9-577B9352EA97}" type="datetimeFigureOut">
              <a:rPr lang="en-US" smtClean="0"/>
              <a:t>9/21/2021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81600" y="685800"/>
            <a:ext cx="6096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A1C593-65D0-4073-BCC9-577B9352EA97}"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
        <p:nvSpPr>
          <p:cNvPr id="8" name="Rectangle 7"/>
          <p:cNvSpPr/>
          <p:nvPr/>
        </p:nvSpPr>
        <p:spPr>
          <a:xfrm>
            <a:off x="746712" y="1505712"/>
            <a:ext cx="3622088"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2254" y="1642472"/>
            <a:ext cx="3311005"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025334" y="2971800"/>
            <a:ext cx="3064845"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025334" y="1734312"/>
            <a:ext cx="3064845"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914400" y="621437"/>
            <a:ext cx="103632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63A1C593-65D0-4073-BCC9-577B9352EA97}" type="datetimeFigureOut">
              <a:rPr lang="en-US" smtClean="0"/>
              <a:t>9/21/2021</a:t>
            </a:fld>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
        <p:nvSpPr>
          <p:cNvPr id="10" name="Rectangle 9"/>
          <p:cNvSpPr/>
          <p:nvPr/>
        </p:nvSpPr>
        <p:spPr>
          <a:xfrm>
            <a:off x="914400" y="4953000"/>
            <a:ext cx="103632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16000" y="5029200"/>
            <a:ext cx="10134353"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219200" y="5638800"/>
            <a:ext cx="9771352"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07452" y="5074920"/>
            <a:ext cx="10594848"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275052" y="5656557"/>
            <a:ext cx="9659648"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219200" y="5105401"/>
            <a:ext cx="9771352"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148936" y="228600"/>
            <a:ext cx="247904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9273634" y="351410"/>
            <a:ext cx="2229647"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9398103" y="395428"/>
            <a:ext cx="1980708"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381000"/>
            <a:ext cx="82296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A1C593-65D0-4073-BCC9-577B9352EA97}"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09600" y="1752601"/>
            <a:ext cx="109728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2"/>
                </a:solidFill>
              </a:defRPr>
            </a:lvl1pPr>
          </a:lstStyle>
          <a:p>
            <a:fld id="{63A1C593-65D0-4073-BCC9-577B9352EA97}" type="datetimeFigureOut">
              <a:rPr lang="en-US" smtClean="0"/>
              <a:t>9/21/2021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2"/>
                </a:solidFill>
              </a:defRPr>
            </a:lvl1pPr>
          </a:lstStyle>
          <a:p>
            <a:fld id="{9B618960-8005-486C-9A75-10CB2AAC16F9}" type="slidenum">
              <a:rPr lang="en-US" smtClean="0"/>
              <a:t>‹#›</a:t>
            </a:fld>
            <a:endParaRPr lang="en-US"/>
          </a:p>
        </p:txBody>
      </p:sp>
      <p:sp>
        <p:nvSpPr>
          <p:cNvPr id="9" name="Rectangle 8"/>
          <p:cNvSpPr/>
          <p:nvPr/>
        </p:nvSpPr>
        <p:spPr>
          <a:xfrm>
            <a:off x="365760" y="278166"/>
            <a:ext cx="1146048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497151" y="372862"/>
            <a:ext cx="11174027"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68171" y="408373"/>
            <a:ext cx="11014229"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theguardian.com/sustainable-business/amazo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managementstudyguide.com/kotters-8-step-model-of-change.htm" TargetMode="External"/><Relationship Id="rId4" Type="http://schemas.openxmlformats.org/officeDocument/2006/relationships/hyperlink" Target="https://d1wqtxts1xzle7.cloudfront.net/30781694/IM2006___Week_1___Hout__Porter___Rudden-with-cover-page-v2.pdf?Expires=1632233166&amp;Signature=N3hQGg~BjhfAjPeaHfH03RIP84OaTwvY0of7glCdryF8CtnaxP9IAepBp1cbacsIl27zQ2QdCkysVdVh4wulNy0Xh9V851cDuUxwVnRTz~JnZqw2r8C29jr29cfIeLQRb7POGyd2Oj8giD0uQs2HtzAPQVIKgW7t5Fb3r~Ud4WRZwSTfCkqivHESVHKO7z6E1uD2HWRYXtCwxU~lwNP2Qd8eG5I8cAmU9j37DgpHr1Oyjp43GwR-Vo~QTLubS8epW5gXqTA0wCOo3bnVKhSN2wRI1hv4PtrqOp-u1XbxzX6TJx5Rk~0zqAm4dkYK5GRQchNKYKHyEqbu4n6KzrD6dg__&amp;Key-Pair-Id=APKAJLOHF5GGSLRBV4Z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normAutofit fontScale="90000"/>
          </a:bodyPr>
          <a:lstStyle/>
          <a:p>
            <a:r>
              <a:rPr lang="en-IN" dirty="0"/>
              <a:t>Benchmark - Organizational Design, Structure, and </a:t>
            </a:r>
            <a:r>
              <a:rPr lang="en-IN" dirty="0" smtClean="0"/>
              <a:t>Change</a:t>
            </a:r>
            <a:endParaRPr lang="en-US" b="1" dirty="0"/>
          </a:p>
        </p:txBody>
      </p:sp>
    </p:spTree>
    <p:extLst>
      <p:ext uri="{BB962C8B-B14F-4D97-AF65-F5344CB8AC3E}">
        <p14:creationId xmlns:p14="http://schemas.microsoft.com/office/powerpoint/2010/main" val="3072013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content</a:t>
            </a:r>
            <a:endParaRPr lang="en-IN" dirty="0"/>
          </a:p>
        </p:txBody>
      </p:sp>
      <p:sp>
        <p:nvSpPr>
          <p:cNvPr id="3" name="Content Placeholder 2"/>
          <p:cNvSpPr>
            <a:spLocks noGrp="1"/>
          </p:cNvSpPr>
          <p:nvPr>
            <p:ph idx="1"/>
          </p:nvPr>
        </p:nvSpPr>
        <p:spPr/>
        <p:txBody>
          <a:bodyPr>
            <a:normAutofit lnSpcReduction="10000"/>
          </a:bodyPr>
          <a:lstStyle/>
          <a:p>
            <a:r>
              <a:rPr lang="en-IN" dirty="0" smtClean="0"/>
              <a:t>Amazon</a:t>
            </a:r>
          </a:p>
          <a:p>
            <a:r>
              <a:rPr lang="en-IN" dirty="0" smtClean="0"/>
              <a:t>Major </a:t>
            </a:r>
            <a:r>
              <a:rPr lang="en-IN" dirty="0"/>
              <a:t>issue faced by the organization and associated </a:t>
            </a:r>
            <a:r>
              <a:rPr lang="en-IN" dirty="0" smtClean="0"/>
              <a:t>dimensions</a:t>
            </a:r>
          </a:p>
          <a:p>
            <a:r>
              <a:rPr lang="en-IN" dirty="0" smtClean="0"/>
              <a:t>Ramifications </a:t>
            </a:r>
            <a:r>
              <a:rPr lang="en-IN" dirty="0"/>
              <a:t>and consequences</a:t>
            </a:r>
            <a:endParaRPr lang="en-IN" dirty="0" smtClean="0"/>
          </a:p>
          <a:p>
            <a:r>
              <a:rPr lang="en-IN" dirty="0" smtClean="0"/>
              <a:t>Relevance </a:t>
            </a:r>
            <a:r>
              <a:rPr lang="en-IN" dirty="0"/>
              <a:t>of current organizational structure on organizational </a:t>
            </a:r>
            <a:r>
              <a:rPr lang="en-IN" dirty="0" smtClean="0"/>
              <a:t>effectiveness</a:t>
            </a:r>
          </a:p>
          <a:p>
            <a:r>
              <a:rPr lang="en-IN" dirty="0" smtClean="0"/>
              <a:t>Principles </a:t>
            </a:r>
            <a:r>
              <a:rPr lang="en-IN" dirty="0"/>
              <a:t>and values of conscious culture and </a:t>
            </a:r>
            <a:r>
              <a:rPr lang="en-IN" dirty="0" smtClean="0"/>
              <a:t>management</a:t>
            </a:r>
          </a:p>
          <a:p>
            <a:r>
              <a:rPr lang="en-IN" dirty="0" err="1"/>
              <a:t>Kotter's</a:t>
            </a:r>
            <a:r>
              <a:rPr lang="en-IN" dirty="0"/>
              <a:t> 8-step change </a:t>
            </a:r>
            <a:r>
              <a:rPr lang="en-IN" dirty="0" smtClean="0"/>
              <a:t>model</a:t>
            </a:r>
          </a:p>
          <a:p>
            <a:r>
              <a:rPr lang="en-IN" dirty="0" smtClean="0"/>
              <a:t>Challenges </a:t>
            </a:r>
            <a:r>
              <a:rPr lang="en-IN" dirty="0"/>
              <a:t>to the suggested change and plan of action to manage the </a:t>
            </a:r>
            <a:r>
              <a:rPr lang="en-IN" dirty="0" smtClean="0"/>
              <a:t>change</a:t>
            </a:r>
          </a:p>
          <a:p>
            <a:r>
              <a:rPr lang="en-IN" dirty="0" smtClean="0"/>
              <a:t>Lessons learned</a:t>
            </a:r>
          </a:p>
          <a:p>
            <a:r>
              <a:rPr lang="en-IN" dirty="0" smtClean="0"/>
              <a:t>References</a:t>
            </a:r>
          </a:p>
          <a:p>
            <a:endParaRPr lang="en-IN" dirty="0"/>
          </a:p>
        </p:txBody>
      </p:sp>
    </p:spTree>
    <p:extLst>
      <p:ext uri="{BB962C8B-B14F-4D97-AF65-F5344CB8AC3E}">
        <p14:creationId xmlns:p14="http://schemas.microsoft.com/office/powerpoint/2010/main" val="604973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amazon</a:t>
            </a:r>
            <a:endParaRPr lang="en-IN" dirty="0"/>
          </a:p>
        </p:txBody>
      </p:sp>
      <p:sp>
        <p:nvSpPr>
          <p:cNvPr id="3" name="Content Placeholder 2"/>
          <p:cNvSpPr>
            <a:spLocks noGrp="1"/>
          </p:cNvSpPr>
          <p:nvPr>
            <p:ph idx="1"/>
          </p:nvPr>
        </p:nvSpPr>
        <p:spPr/>
        <p:txBody>
          <a:bodyPr/>
          <a:lstStyle/>
          <a:p>
            <a:endParaRPr lang="en-IN"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1964" y="1655618"/>
            <a:ext cx="5968538"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3780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major issue faced by the organization and associated dimensions</a:t>
            </a:r>
          </a:p>
        </p:txBody>
      </p:sp>
      <p:sp>
        <p:nvSpPr>
          <p:cNvPr id="3" name="Content Placeholder 2"/>
          <p:cNvSpPr>
            <a:spLocks noGrp="1"/>
          </p:cNvSpPr>
          <p:nvPr>
            <p:ph idx="1"/>
          </p:nvPr>
        </p:nvSpPr>
        <p:spPr/>
        <p:txBody>
          <a:bodyPr/>
          <a:lstStyle/>
          <a:p>
            <a:r>
              <a:rPr lang="en-IN" dirty="0" smtClean="0"/>
              <a:t>Cardboard boxes difficult to decompose</a:t>
            </a:r>
          </a:p>
          <a:p>
            <a:r>
              <a:rPr lang="en-IN" dirty="0" smtClean="0"/>
              <a:t>Lack of social </a:t>
            </a:r>
            <a:r>
              <a:rPr lang="en-IN" dirty="0"/>
              <a:t>responsibility to the community and environment</a:t>
            </a:r>
          </a:p>
        </p:txBody>
      </p:sp>
    </p:spTree>
    <p:extLst>
      <p:ext uri="{BB962C8B-B14F-4D97-AF65-F5344CB8AC3E}">
        <p14:creationId xmlns:p14="http://schemas.microsoft.com/office/powerpoint/2010/main" val="4083632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ramifications and consequences</a:t>
            </a:r>
          </a:p>
        </p:txBody>
      </p:sp>
      <p:sp>
        <p:nvSpPr>
          <p:cNvPr id="3" name="Content Placeholder 2"/>
          <p:cNvSpPr>
            <a:spLocks noGrp="1"/>
          </p:cNvSpPr>
          <p:nvPr>
            <p:ph idx="1"/>
          </p:nvPr>
        </p:nvSpPr>
        <p:spPr/>
        <p:txBody>
          <a:bodyPr/>
          <a:lstStyle/>
          <a:p>
            <a:r>
              <a:rPr lang="en-IN" dirty="0"/>
              <a:t>Cardboard takes around 3 months to </a:t>
            </a:r>
            <a:r>
              <a:rPr lang="en-IN" dirty="0" smtClean="0"/>
              <a:t>decompose</a:t>
            </a:r>
          </a:p>
          <a:p>
            <a:r>
              <a:rPr lang="en-IN" dirty="0"/>
              <a:t>8 million tons of plastic ends up in the oceans each year</a:t>
            </a:r>
          </a:p>
        </p:txBody>
      </p:sp>
    </p:spTree>
    <p:extLst>
      <p:ext uri="{BB962C8B-B14F-4D97-AF65-F5344CB8AC3E}">
        <p14:creationId xmlns:p14="http://schemas.microsoft.com/office/powerpoint/2010/main" val="3380203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ramifications and </a:t>
            </a:r>
            <a:r>
              <a:rPr lang="en-IN" dirty="0" smtClean="0"/>
              <a:t>consequences (contd.)</a:t>
            </a:r>
            <a:endParaRPr lang="en-IN" dirty="0"/>
          </a:p>
        </p:txBody>
      </p:sp>
      <p:sp>
        <p:nvSpPr>
          <p:cNvPr id="3" name="Content Placeholder 2"/>
          <p:cNvSpPr>
            <a:spLocks noGrp="1"/>
          </p:cNvSpPr>
          <p:nvPr>
            <p:ph idx="1"/>
          </p:nvPr>
        </p:nvSpPr>
        <p:spPr/>
        <p:txBody>
          <a:bodyPr/>
          <a:lstStyle/>
          <a:p>
            <a:r>
              <a:rPr lang="en-IN" dirty="0" smtClean="0"/>
              <a:t>More </a:t>
            </a:r>
            <a:r>
              <a:rPr lang="en-IN" dirty="0"/>
              <a:t>than </a:t>
            </a:r>
            <a:r>
              <a:rPr lang="en-IN" dirty="0" smtClean="0"/>
              <a:t>86,000 </a:t>
            </a:r>
            <a:r>
              <a:rPr lang="en-IN" dirty="0"/>
              <a:t>trees are </a:t>
            </a:r>
            <a:r>
              <a:rPr lang="en-IN" dirty="0" smtClean="0"/>
              <a:t>required daily to fulfil cardboard box need</a:t>
            </a:r>
          </a:p>
          <a:p>
            <a:r>
              <a:rPr lang="en-IN" dirty="0" smtClean="0"/>
              <a:t>Difficulty </a:t>
            </a:r>
            <a:r>
              <a:rPr lang="en-IN" dirty="0"/>
              <a:t>for the residing species to find new </a:t>
            </a:r>
            <a:r>
              <a:rPr lang="en-IN" dirty="0" smtClean="0"/>
              <a:t>habitats</a:t>
            </a:r>
          </a:p>
          <a:p>
            <a:r>
              <a:rPr lang="en-IN" dirty="0" smtClean="0"/>
              <a:t>Extreme weather conditions by 2100</a:t>
            </a:r>
          </a:p>
          <a:p>
            <a:endParaRPr lang="en-IN" dirty="0"/>
          </a:p>
        </p:txBody>
      </p:sp>
    </p:spTree>
    <p:extLst>
      <p:ext uri="{BB962C8B-B14F-4D97-AF65-F5344CB8AC3E}">
        <p14:creationId xmlns:p14="http://schemas.microsoft.com/office/powerpoint/2010/main" val="571830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relevance of current organizational structure on organizational effectiveness</a:t>
            </a:r>
          </a:p>
        </p:txBody>
      </p:sp>
      <p:sp>
        <p:nvSpPr>
          <p:cNvPr id="3" name="Content Placeholder 2"/>
          <p:cNvSpPr>
            <a:spLocks noGrp="1"/>
          </p:cNvSpPr>
          <p:nvPr>
            <p:ph idx="1"/>
          </p:nvPr>
        </p:nvSpPr>
        <p:spPr/>
        <p:txBody>
          <a:bodyPr/>
          <a:lstStyle/>
          <a:p>
            <a:r>
              <a:rPr lang="en-IN" dirty="0" smtClean="0"/>
              <a:t>Structure is based on hierarchy</a:t>
            </a:r>
            <a:r>
              <a:rPr lang="en-IN" dirty="0"/>
              <a:t>, flexible and </a:t>
            </a:r>
            <a:r>
              <a:rPr lang="en-IN" dirty="0" smtClean="0"/>
              <a:t>stable</a:t>
            </a:r>
          </a:p>
          <a:p>
            <a:r>
              <a:rPr lang="en-IN" dirty="0" smtClean="0"/>
              <a:t>Culture </a:t>
            </a:r>
            <a:r>
              <a:rPr lang="en-IN" dirty="0"/>
              <a:t>of the company represented customer focus, peculiarity, and boldness in working</a:t>
            </a:r>
          </a:p>
        </p:txBody>
      </p:sp>
    </p:spTree>
    <p:extLst>
      <p:ext uri="{BB962C8B-B14F-4D97-AF65-F5344CB8AC3E}">
        <p14:creationId xmlns:p14="http://schemas.microsoft.com/office/powerpoint/2010/main" val="2231593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principles and values of conscious culture and management</a:t>
            </a:r>
          </a:p>
        </p:txBody>
      </p:sp>
      <p:sp>
        <p:nvSpPr>
          <p:cNvPr id="3" name="Content Placeholder 2"/>
          <p:cNvSpPr>
            <a:spLocks noGrp="1"/>
          </p:cNvSpPr>
          <p:nvPr>
            <p:ph idx="1"/>
          </p:nvPr>
        </p:nvSpPr>
        <p:spPr/>
        <p:txBody>
          <a:bodyPr/>
          <a:lstStyle/>
          <a:p>
            <a:r>
              <a:rPr lang="en-IN" dirty="0" smtClean="0"/>
              <a:t>Average </a:t>
            </a:r>
            <a:r>
              <a:rPr lang="en-IN" dirty="0"/>
              <a:t>hourly wage of an Amazon worker is $</a:t>
            </a:r>
            <a:r>
              <a:rPr lang="en-IN" dirty="0" smtClean="0"/>
              <a:t>16.59</a:t>
            </a:r>
          </a:p>
          <a:p>
            <a:r>
              <a:rPr lang="en-IN" dirty="0" smtClean="0"/>
              <a:t>Pressurized suppliers</a:t>
            </a:r>
          </a:p>
          <a:p>
            <a:r>
              <a:rPr lang="en-IN" dirty="0" smtClean="0"/>
              <a:t>Increasing </a:t>
            </a:r>
            <a:r>
              <a:rPr lang="en-IN" dirty="0"/>
              <a:t>the market share </a:t>
            </a:r>
          </a:p>
        </p:txBody>
      </p:sp>
    </p:spTree>
    <p:extLst>
      <p:ext uri="{BB962C8B-B14F-4D97-AF65-F5344CB8AC3E}">
        <p14:creationId xmlns:p14="http://schemas.microsoft.com/office/powerpoint/2010/main" val="382179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a:t>Kotter's</a:t>
            </a:r>
            <a:r>
              <a:rPr lang="en-IN" dirty="0"/>
              <a:t> 8-step change model</a:t>
            </a:r>
          </a:p>
        </p:txBody>
      </p:sp>
      <p:sp>
        <p:nvSpPr>
          <p:cNvPr id="3" name="Content Placeholder 2"/>
          <p:cNvSpPr>
            <a:spLocks noGrp="1"/>
          </p:cNvSpPr>
          <p:nvPr>
            <p:ph idx="1"/>
          </p:nvPr>
        </p:nvSpPr>
        <p:spPr/>
        <p:txBody>
          <a:bodyPr/>
          <a:lstStyle/>
          <a:p>
            <a:r>
              <a:rPr lang="en-IN" dirty="0" smtClean="0"/>
              <a:t>Creating </a:t>
            </a:r>
            <a:r>
              <a:rPr lang="en-IN" dirty="0"/>
              <a:t>a sense of </a:t>
            </a:r>
            <a:r>
              <a:rPr lang="en-IN" dirty="0" smtClean="0"/>
              <a:t>urgency</a:t>
            </a:r>
          </a:p>
          <a:p>
            <a:r>
              <a:rPr lang="en-IN" dirty="0"/>
              <a:t>B</a:t>
            </a:r>
            <a:r>
              <a:rPr lang="en-IN" dirty="0" smtClean="0"/>
              <a:t>uild </a:t>
            </a:r>
            <a:r>
              <a:rPr lang="en-IN" dirty="0"/>
              <a:t>a guiding </a:t>
            </a:r>
            <a:r>
              <a:rPr lang="en-IN" dirty="0" smtClean="0"/>
              <a:t>coalition</a:t>
            </a:r>
          </a:p>
          <a:p>
            <a:r>
              <a:rPr lang="en-IN" dirty="0"/>
              <a:t>F</a:t>
            </a:r>
            <a:r>
              <a:rPr lang="en-IN" dirty="0" smtClean="0"/>
              <a:t>orm </a:t>
            </a:r>
            <a:r>
              <a:rPr lang="en-IN" dirty="0"/>
              <a:t>a strategic vision and </a:t>
            </a:r>
            <a:r>
              <a:rPr lang="en-IN" dirty="0" smtClean="0"/>
              <a:t>initiatives</a:t>
            </a:r>
          </a:p>
          <a:p>
            <a:r>
              <a:rPr lang="en-IN" dirty="0"/>
              <a:t>C</a:t>
            </a:r>
            <a:r>
              <a:rPr lang="en-IN" dirty="0" smtClean="0"/>
              <a:t>ommunicate </a:t>
            </a:r>
            <a:r>
              <a:rPr lang="en-IN" dirty="0"/>
              <a:t>the </a:t>
            </a:r>
            <a:r>
              <a:rPr lang="en-IN" dirty="0" smtClean="0"/>
              <a:t>vision</a:t>
            </a:r>
          </a:p>
          <a:p>
            <a:r>
              <a:rPr lang="en-IN" dirty="0"/>
              <a:t>R</a:t>
            </a:r>
            <a:r>
              <a:rPr lang="en-IN" dirty="0" smtClean="0"/>
              <a:t>emove obstacles</a:t>
            </a:r>
          </a:p>
          <a:p>
            <a:r>
              <a:rPr lang="en-IN" dirty="0"/>
              <a:t>C</a:t>
            </a:r>
            <a:r>
              <a:rPr lang="en-IN" dirty="0" smtClean="0"/>
              <a:t>reate </a:t>
            </a:r>
            <a:r>
              <a:rPr lang="en-IN" dirty="0"/>
              <a:t>short term </a:t>
            </a:r>
            <a:r>
              <a:rPr lang="en-IN" dirty="0" smtClean="0"/>
              <a:t>wins</a:t>
            </a:r>
          </a:p>
          <a:p>
            <a:r>
              <a:rPr lang="en-IN" dirty="0"/>
              <a:t>B</a:t>
            </a:r>
            <a:r>
              <a:rPr lang="en-IN" dirty="0" smtClean="0"/>
              <a:t>uild </a:t>
            </a:r>
            <a:r>
              <a:rPr lang="en-IN" dirty="0"/>
              <a:t>on the </a:t>
            </a:r>
            <a:r>
              <a:rPr lang="en-IN" dirty="0" smtClean="0"/>
              <a:t>change</a:t>
            </a:r>
          </a:p>
          <a:p>
            <a:r>
              <a:rPr lang="en-IN" dirty="0"/>
              <a:t>A</a:t>
            </a:r>
            <a:r>
              <a:rPr lang="en-IN" dirty="0" smtClean="0"/>
              <a:t>nchor </a:t>
            </a:r>
            <a:r>
              <a:rPr lang="en-IN" dirty="0"/>
              <a:t>the changes in the corporate culture</a:t>
            </a:r>
          </a:p>
        </p:txBody>
      </p:sp>
    </p:spTree>
    <p:extLst>
      <p:ext uri="{BB962C8B-B14F-4D97-AF65-F5344CB8AC3E}">
        <p14:creationId xmlns:p14="http://schemas.microsoft.com/office/powerpoint/2010/main" val="3403978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a:t>Kotter's</a:t>
            </a:r>
            <a:r>
              <a:rPr lang="en-IN" dirty="0"/>
              <a:t> 8-step change model</a:t>
            </a:r>
          </a:p>
        </p:txBody>
      </p:sp>
      <p:sp>
        <p:nvSpPr>
          <p:cNvPr id="3" name="Content Placeholder 2"/>
          <p:cNvSpPr>
            <a:spLocks noGrp="1"/>
          </p:cNvSpPr>
          <p:nvPr>
            <p:ph idx="1"/>
          </p:nvPr>
        </p:nvSpPr>
        <p:spPr/>
        <p:txBody>
          <a:bodyPr>
            <a:normAutofit fontScale="70000" lnSpcReduction="20000"/>
          </a:bodyPr>
          <a:lstStyle/>
          <a:p>
            <a:r>
              <a:rPr lang="en-IN" dirty="0"/>
              <a:t>Planet earth is at huge risk due to climate change which requires immediate attention.</a:t>
            </a:r>
          </a:p>
          <a:p>
            <a:r>
              <a:rPr lang="en-IN" dirty="0"/>
              <a:t>Amazon must partner with non-governmental organizations or create a platform for the people who are willing to bring change to the system. </a:t>
            </a:r>
          </a:p>
          <a:p>
            <a:r>
              <a:rPr lang="en-IN" dirty="0"/>
              <a:t>Amazon should create a vision that must be followed by the leaders in climate change and provide powerful marketing tools to create awareness among all the suppliers and businesses associated with them.</a:t>
            </a:r>
          </a:p>
          <a:p>
            <a:r>
              <a:rPr lang="en-IN" dirty="0"/>
              <a:t>Amazon should hold a strong presence on social media because of its wider acceptance and popularity among people of all categories. This can help to influence the general public and convey the plan for change.</a:t>
            </a:r>
          </a:p>
          <a:p>
            <a:r>
              <a:rPr lang="en-IN" dirty="0"/>
              <a:t>One of the obstacles that are likely to occur is a lack of support from the general public to follow the recycling system of the cardboard boxes. The obstacle can be dealt with by creating an incentive system for the people to follow the proper decomposition system to help reverse the climate change impact.</a:t>
            </a:r>
          </a:p>
          <a:p>
            <a:r>
              <a:rPr lang="en-IN" dirty="0"/>
              <a:t>Short-term goals can be created like reducing carbon emissions. A slight decrease in carbon footprints can have a significant impact on the environment.</a:t>
            </a:r>
          </a:p>
          <a:p>
            <a:r>
              <a:rPr lang="en-IN" dirty="0"/>
              <a:t>The changes should be initiated from the top and the frequency to accomplish should be created with the help of perseverance.</a:t>
            </a:r>
          </a:p>
          <a:p>
            <a:r>
              <a:rPr lang="en-IN" dirty="0"/>
              <a:t>Innovative techniques should be followed that helps in accomplishing sustainable change.</a:t>
            </a:r>
          </a:p>
        </p:txBody>
      </p:sp>
    </p:spTree>
    <p:extLst>
      <p:ext uri="{BB962C8B-B14F-4D97-AF65-F5344CB8AC3E}">
        <p14:creationId xmlns:p14="http://schemas.microsoft.com/office/powerpoint/2010/main" val="660004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challenges to the suggested change and plan of action to manage the change</a:t>
            </a:r>
          </a:p>
        </p:txBody>
      </p:sp>
      <p:sp>
        <p:nvSpPr>
          <p:cNvPr id="3" name="Content Placeholder 2"/>
          <p:cNvSpPr>
            <a:spLocks noGrp="1"/>
          </p:cNvSpPr>
          <p:nvPr>
            <p:ph idx="1"/>
          </p:nvPr>
        </p:nvSpPr>
        <p:spPr/>
        <p:txBody>
          <a:bodyPr/>
          <a:lstStyle/>
          <a:p>
            <a:r>
              <a:rPr lang="en-IN" dirty="0"/>
              <a:t>Recycle system or program </a:t>
            </a:r>
            <a:endParaRPr lang="en-IN" dirty="0" smtClean="0"/>
          </a:p>
          <a:p>
            <a:r>
              <a:rPr lang="en-IN" dirty="0" smtClean="0"/>
              <a:t>Incentivize customers</a:t>
            </a:r>
            <a:endParaRPr lang="en-IN" dirty="0"/>
          </a:p>
        </p:txBody>
      </p:sp>
    </p:spTree>
    <p:extLst>
      <p:ext uri="{BB962C8B-B14F-4D97-AF65-F5344CB8AC3E}">
        <p14:creationId xmlns:p14="http://schemas.microsoft.com/office/powerpoint/2010/main" val="3919092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lessons learned</a:t>
            </a:r>
          </a:p>
        </p:txBody>
      </p:sp>
      <p:sp>
        <p:nvSpPr>
          <p:cNvPr id="3" name="Content Placeholder 2"/>
          <p:cNvSpPr>
            <a:spLocks noGrp="1"/>
          </p:cNvSpPr>
          <p:nvPr>
            <p:ph idx="1"/>
          </p:nvPr>
        </p:nvSpPr>
        <p:spPr/>
        <p:txBody>
          <a:bodyPr/>
          <a:lstStyle/>
          <a:p>
            <a:r>
              <a:rPr lang="en-IN" dirty="0" smtClean="0"/>
              <a:t>Educating customers</a:t>
            </a:r>
          </a:p>
          <a:p>
            <a:r>
              <a:rPr lang="en-IN" dirty="0"/>
              <a:t>R</a:t>
            </a:r>
            <a:r>
              <a:rPr lang="en-IN" dirty="0" smtClean="0"/>
              <a:t>euse </a:t>
            </a:r>
            <a:r>
              <a:rPr lang="en-IN" dirty="0"/>
              <a:t>or recycle </a:t>
            </a:r>
            <a:r>
              <a:rPr lang="en-IN" dirty="0" smtClean="0"/>
              <a:t>waste</a:t>
            </a:r>
          </a:p>
          <a:p>
            <a:r>
              <a:rPr lang="en-IN" dirty="0"/>
              <a:t>F</a:t>
            </a:r>
            <a:r>
              <a:rPr lang="en-IN" dirty="0" smtClean="0"/>
              <a:t>ostering </a:t>
            </a:r>
            <a:r>
              <a:rPr lang="en-IN" dirty="0"/>
              <a:t>conscious </a:t>
            </a:r>
            <a:r>
              <a:rPr lang="en-IN" dirty="0" smtClean="0"/>
              <a:t>culture</a:t>
            </a:r>
          </a:p>
          <a:p>
            <a:r>
              <a:rPr lang="en-IN" dirty="0"/>
              <a:t>F</a:t>
            </a:r>
            <a:r>
              <a:rPr lang="en-IN" dirty="0" smtClean="0"/>
              <a:t>ocus </a:t>
            </a:r>
            <a:r>
              <a:rPr lang="en-IN" dirty="0"/>
              <a:t>on protecting the </a:t>
            </a:r>
            <a:r>
              <a:rPr lang="en-IN" dirty="0" smtClean="0"/>
              <a:t>environment</a:t>
            </a:r>
            <a:endParaRPr lang="en-IN" dirty="0"/>
          </a:p>
        </p:txBody>
      </p:sp>
    </p:spTree>
    <p:extLst>
      <p:ext uri="{BB962C8B-B14F-4D97-AF65-F5344CB8AC3E}">
        <p14:creationId xmlns:p14="http://schemas.microsoft.com/office/powerpoint/2010/main" val="834274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references</a:t>
            </a:r>
            <a:endParaRPr lang="en-IN" dirty="0"/>
          </a:p>
        </p:txBody>
      </p:sp>
      <p:sp>
        <p:nvSpPr>
          <p:cNvPr id="3" name="Content Placeholder 2"/>
          <p:cNvSpPr>
            <a:spLocks noGrp="1"/>
          </p:cNvSpPr>
          <p:nvPr>
            <p:ph idx="1"/>
          </p:nvPr>
        </p:nvSpPr>
        <p:spPr/>
        <p:txBody>
          <a:bodyPr>
            <a:normAutofit fontScale="62500" lnSpcReduction="20000"/>
          </a:bodyPr>
          <a:lstStyle/>
          <a:p>
            <a:r>
              <a:rPr lang="en-IN" dirty="0"/>
              <a:t>Griffin, R. W., Phillips, J. M., &amp; Gully, S. M. (2020). </a:t>
            </a:r>
            <a:r>
              <a:rPr lang="en-IN" i="1" dirty="0"/>
              <a:t>Organizational behavior: managing people and organizations</a:t>
            </a:r>
            <a:r>
              <a:rPr lang="en-IN" dirty="0"/>
              <a:t>. </a:t>
            </a:r>
            <a:r>
              <a:rPr lang="en-IN" dirty="0" err="1"/>
              <a:t>Cengage</a:t>
            </a:r>
            <a:r>
              <a:rPr lang="en-IN" dirty="0"/>
              <a:t> Learning. </a:t>
            </a:r>
          </a:p>
          <a:p>
            <a:r>
              <a:rPr lang="en-IN" dirty="0" smtClean="0"/>
              <a:t>Gunther</a:t>
            </a:r>
            <a:r>
              <a:rPr lang="en-IN" dirty="0"/>
              <a:t>, M. (</a:t>
            </a:r>
            <a:r>
              <a:rPr lang="en-IN" dirty="0" smtClean="0"/>
              <a:t>2012). </a:t>
            </a:r>
            <a:r>
              <a:rPr lang="en-IN" i="1" dirty="0"/>
              <a:t>Amazon's no show on sustainability</a:t>
            </a:r>
            <a:r>
              <a:rPr lang="en-IN" dirty="0"/>
              <a:t>. The Guardian. </a:t>
            </a:r>
            <a:r>
              <a:rPr lang="en-IN" dirty="0">
                <a:hlinkClick r:id="rId3"/>
              </a:rPr>
              <a:t>https://www.theguardian.com/sustainable-business/amazon</a:t>
            </a:r>
            <a:r>
              <a:rPr lang="en-IN" dirty="0" smtClean="0"/>
              <a:t>.</a:t>
            </a:r>
          </a:p>
          <a:p>
            <a:r>
              <a:rPr lang="en-IN" dirty="0" err="1"/>
              <a:t>Hout</a:t>
            </a:r>
            <a:r>
              <a:rPr lang="en-IN" dirty="0"/>
              <a:t>, T., Porter, M. E., &amp; </a:t>
            </a:r>
            <a:r>
              <a:rPr lang="en-IN" dirty="0" err="1"/>
              <a:t>Rudden</a:t>
            </a:r>
            <a:r>
              <a:rPr lang="en-IN" dirty="0"/>
              <a:t> , E. </a:t>
            </a:r>
            <a:r>
              <a:rPr lang="en-IN" dirty="0" smtClean="0"/>
              <a:t>(1982). </a:t>
            </a:r>
            <a:r>
              <a:rPr lang="en-IN" i="1" dirty="0"/>
              <a:t>How Global Companies Win Out</a:t>
            </a:r>
            <a:r>
              <a:rPr lang="en-IN" dirty="0"/>
              <a:t>. Harvard Business Review</a:t>
            </a:r>
            <a:r>
              <a:rPr lang="en-IN" dirty="0" smtClean="0"/>
              <a:t>. </a:t>
            </a:r>
            <a:r>
              <a:rPr lang="en-IN" dirty="0">
                <a:hlinkClick r:id="rId4"/>
              </a:rPr>
              <a:t>https://d1wqtxts1xzle7.cloudfront.net/30781694/IM2006___Week_1___Hout__Porter___Rudden-with-cover-page-v2.pdf?Expires=1632233166&amp;Signature=N3hQGg~BjhfAjPeaHfH03RIP84OaTwvY0of7glCdryF8CtnaxP9IAepBp1cbacsIl27zQ2QdCkysVdVh4wulNy0Xh9V851cDuUxwVnRTz~JnZqw2r8C29jr29cfIeLQRb7POGyd2Oj8giD0uQs2HtzAPQVIKgW7t5Fb3r~Ud4WRZwSTfCkqivHESVHKO7z6E1uD2HWRYXtCwxU~lwNP2Qd8eG5I8cAmU9j37DgpHr1Oyjp43GwR-Vo~QTLubS8epW5gXqTA0wCOo3bnVKhSN2wRI1hv4PtrqOp-u1XbxzX6TJx5Rk~0zqAm4dkYK5GRQchNKYKHyEqbu4n6KzrD6dg__&amp;Key-Pair-Id=APKAJLOHF5GGSLRBV4ZA</a:t>
            </a:r>
            <a:endParaRPr lang="en-IN" dirty="0"/>
          </a:p>
          <a:p>
            <a:r>
              <a:rPr lang="en-IN" dirty="0" smtClean="0"/>
              <a:t>Kaye</a:t>
            </a:r>
            <a:r>
              <a:rPr lang="en-IN" dirty="0"/>
              <a:t>, L. (</a:t>
            </a:r>
            <a:r>
              <a:rPr lang="en-IN" dirty="0" smtClean="0"/>
              <a:t>2017). </a:t>
            </a:r>
            <a:r>
              <a:rPr lang="en-IN" dirty="0"/>
              <a:t>Did Amazon Acquire Conscious Capitalism Along with Whole Foods? </a:t>
            </a:r>
            <a:r>
              <a:rPr lang="en-IN" dirty="0" err="1"/>
              <a:t>TriplePundit</a:t>
            </a:r>
            <a:r>
              <a:rPr lang="en-IN" dirty="0"/>
              <a:t>. https://www.triplepundit.com/story/2017/did-amazon-acquire-conscious-capitalismalong-whole-foods/16616.</a:t>
            </a:r>
          </a:p>
          <a:p>
            <a:r>
              <a:rPr lang="en-IN" dirty="0" err="1" smtClean="0"/>
              <a:t>Kotter’s</a:t>
            </a:r>
            <a:r>
              <a:rPr lang="en-IN" dirty="0" smtClean="0"/>
              <a:t> </a:t>
            </a:r>
            <a:r>
              <a:rPr lang="en-IN" dirty="0"/>
              <a:t>8 step Model of </a:t>
            </a:r>
            <a:r>
              <a:rPr lang="en-IN" dirty="0" smtClean="0"/>
              <a:t>Change. (</a:t>
            </a:r>
            <a:r>
              <a:rPr lang="en-IN" dirty="0" err="1" smtClean="0"/>
              <a:t>n.d.</a:t>
            </a:r>
            <a:r>
              <a:rPr lang="en-IN" dirty="0" smtClean="0"/>
              <a:t>). </a:t>
            </a:r>
            <a:r>
              <a:rPr lang="en-IN" dirty="0" smtClean="0">
                <a:hlinkClick r:id="rId5"/>
              </a:rPr>
              <a:t>https</a:t>
            </a:r>
            <a:r>
              <a:rPr lang="en-IN" dirty="0">
                <a:hlinkClick r:id="rId5"/>
              </a:rPr>
              <a:t>://www.managementstudyguide.com/kotters-8-step-model-of-change.htm</a:t>
            </a:r>
            <a:endParaRPr lang="en-IN" dirty="0" smtClean="0"/>
          </a:p>
          <a:p>
            <a:r>
              <a:rPr lang="en-IN" dirty="0" err="1" smtClean="0"/>
              <a:t>Kupelian</a:t>
            </a:r>
            <a:r>
              <a:rPr lang="en-IN" dirty="0"/>
              <a:t>, K. (</a:t>
            </a:r>
            <a:r>
              <a:rPr lang="en-IN" dirty="0" smtClean="0"/>
              <a:t>2019). </a:t>
            </a:r>
            <a:r>
              <a:rPr lang="en-IN" i="1" dirty="0"/>
              <a:t>9 things you probably didn't know about Amazon</a:t>
            </a:r>
            <a:r>
              <a:rPr lang="en-IN" dirty="0"/>
              <a:t>. Business Insider. https://www.businessinsider.com/amazon-jeff-bezos-facts-brand-history-name-2019-3. </a:t>
            </a:r>
            <a:endParaRPr lang="en-IN" dirty="0" smtClean="0"/>
          </a:p>
          <a:p>
            <a:r>
              <a:rPr lang="en-IN" dirty="0"/>
              <a:t>Mackey, J., &amp; </a:t>
            </a:r>
            <a:r>
              <a:rPr lang="en-IN" dirty="0" err="1"/>
              <a:t>Sisodia</a:t>
            </a:r>
            <a:r>
              <a:rPr lang="en-IN" dirty="0"/>
              <a:t>, R. (2012). Unleashing human energy and creativity for the greater goo. </a:t>
            </a:r>
            <a:r>
              <a:rPr lang="en-IN" i="1" dirty="0"/>
              <a:t>GDR Creative Intelligence</a:t>
            </a:r>
            <a:r>
              <a:rPr lang="en-IN" dirty="0"/>
              <a:t>, (43), 6–11</a:t>
            </a:r>
            <a:r>
              <a:rPr lang="en-IN" dirty="0" smtClean="0"/>
              <a:t>.</a:t>
            </a:r>
          </a:p>
          <a:p>
            <a:r>
              <a:rPr lang="en-IN" dirty="0"/>
              <a:t>Social Responsibility to the Community and the Environment</a:t>
            </a:r>
            <a:r>
              <a:rPr lang="en-IN" dirty="0" smtClean="0"/>
              <a:t>.(2017). </a:t>
            </a:r>
            <a:r>
              <a:rPr lang="en-IN" dirty="0"/>
              <a:t>https://www.insightssuccess.com/social-responsibility-to-the-community-and-the-environment/.</a:t>
            </a:r>
          </a:p>
        </p:txBody>
      </p:sp>
    </p:spTree>
    <p:extLst>
      <p:ext uri="{BB962C8B-B14F-4D97-AF65-F5344CB8AC3E}">
        <p14:creationId xmlns:p14="http://schemas.microsoft.com/office/powerpoint/2010/main" val="9458413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59</TotalTime>
  <Words>2041</Words>
  <Application>Microsoft Office PowerPoint</Application>
  <PresentationFormat>Custom</PresentationFormat>
  <Paragraphs>95</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Apothecary</vt:lpstr>
      <vt:lpstr>Benchmark - Organizational Design, Structure, and Change</vt:lpstr>
      <vt:lpstr>content</vt:lpstr>
      <vt:lpstr>amazon</vt:lpstr>
      <vt:lpstr>major issue faced by the organization and associated dimensions</vt:lpstr>
      <vt:lpstr>ramifications and consequences</vt:lpstr>
      <vt:lpstr>ramifications and consequences (contd.)</vt:lpstr>
      <vt:lpstr>relevance of current organizational structure on organizational effectiveness</vt:lpstr>
      <vt:lpstr>principles and values of conscious culture and management</vt:lpstr>
      <vt:lpstr>Kotter's 8-step change model</vt:lpstr>
      <vt:lpstr>Kotter's 8-step change model</vt:lpstr>
      <vt:lpstr>challenges to the suggested change and plan of action to manage the change</vt:lpstr>
      <vt:lpstr>lessons learned</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Harshpreet</dc:creator>
  <cp:lastModifiedBy>Harshpreet</cp:lastModifiedBy>
  <cp:revision>17</cp:revision>
  <dcterms:created xsi:type="dcterms:W3CDTF">2021-09-21T12:10:40Z</dcterms:created>
  <dcterms:modified xsi:type="dcterms:W3CDTF">2021-09-21T13:09:41Z</dcterms:modified>
</cp:coreProperties>
</file>