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55E5B-58B9-4A75-8592-B2A4EA2B74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AA7216E3-FC21-434F-8799-468BC632C8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E"/>
          </a:p>
        </p:txBody>
      </p:sp>
      <p:sp>
        <p:nvSpPr>
          <p:cNvPr id="4" name="Date Placeholder 3">
            <a:extLst>
              <a:ext uri="{FF2B5EF4-FFF2-40B4-BE49-F238E27FC236}">
                <a16:creationId xmlns:a16="http://schemas.microsoft.com/office/drawing/2014/main" id="{02BC8979-EFBE-48E2-85D6-C0A1386DE169}"/>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53D9BDA9-BA54-4615-AF61-8334D6873661}"/>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10374FC8-8850-4EA3-B96B-A60E8F6A25F8}"/>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2290295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C4056-DA9A-4147-887E-AA5B3AF9E9B1}"/>
              </a:ext>
            </a:extLst>
          </p:cNvPr>
          <p:cNvSpPr>
            <a:spLocks noGrp="1"/>
          </p:cNvSpPr>
          <p:nvPr>
            <p:ph type="title"/>
          </p:nvPr>
        </p:nvSpPr>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38462070-E6CA-455F-862F-78EFB97E28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8FEDF305-CE4A-46BC-8AD8-20D11B8683F4}"/>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B41500E6-62B1-4724-AB77-233C0A905BB0}"/>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6E1CB3B4-0A33-4B14-9DFD-FF5592F94155}"/>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3457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7FF9E1-9B6F-42C5-BF34-F8CD436C7DC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2F6177C4-F116-47B5-B3D0-6B9A31C68A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52B50A74-1EAD-42A2-ACF9-2B9FB5AB0365}"/>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B6EB75D2-A263-4A73-8FF7-BF3061CD2AF5}"/>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EFFBA53-34DD-459F-B73B-C48C9CD1A88D}"/>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269019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19CCC-D6E8-4216-A3AC-E58D2B0D8A42}"/>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CAF87B4D-B341-4164-96D5-79131C80D2F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99E4FC60-41BF-4670-8125-A6C351E4B8C3}"/>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9D18D1F9-4FDB-472D-946B-DF6503CFB5E8}"/>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AC92A4BF-AD35-4B6A-8238-6B6877F20DE3}"/>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1233683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2ED66-4E98-4140-8699-99C29938AE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58470EE6-2300-4FF4-8197-AAD4AA8B9F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C908E71-7E99-406A-B6A6-E0B180A6E844}"/>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1620855B-F509-439E-B242-2B29549298F6}"/>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8780846C-30E6-455B-A979-E871B1533E06}"/>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335060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EE426-2AA1-4FDB-8081-DBA0545AF8A7}"/>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4F6C225C-2C0A-4845-AF5F-370A27801A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5C60ED80-B0AE-46E2-80BE-45F48658D8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CC36191A-1097-4940-91DA-B0576FC1E459}"/>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6" name="Footer Placeholder 5">
            <a:extLst>
              <a:ext uri="{FF2B5EF4-FFF2-40B4-BE49-F238E27FC236}">
                <a16:creationId xmlns:a16="http://schemas.microsoft.com/office/drawing/2014/main" id="{2AD7E85B-9DA2-4BF0-8DCA-3BD6D4C111F3}"/>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9C976A71-8CFE-4983-A7F5-F89BA3DE7921}"/>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4071641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B93DB-EA55-42A7-B7B5-F50B82BF6810}"/>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528E68DF-8963-400F-AC11-9B502FF746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A92E34-764B-4B1C-976E-9AC9996B37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DED38529-70DE-4A75-B125-F766AB845E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7CEF22-872C-41F4-9A71-EC2A4B6BD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CFCAB12A-BAFE-4ABB-8869-30685147C4AF}"/>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8" name="Footer Placeholder 7">
            <a:extLst>
              <a:ext uri="{FF2B5EF4-FFF2-40B4-BE49-F238E27FC236}">
                <a16:creationId xmlns:a16="http://schemas.microsoft.com/office/drawing/2014/main" id="{DF0AF77E-14A5-4490-813D-2E4716BA1B85}"/>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164B56F2-A4EE-4FEC-9666-2DC0FE643026}"/>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150358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09505-D95F-4752-803C-E15118DBD065}"/>
              </a:ext>
            </a:extLst>
          </p:cNvPr>
          <p:cNvSpPr>
            <a:spLocks noGrp="1"/>
          </p:cNvSpPr>
          <p:nvPr>
            <p:ph type="title"/>
          </p:nvPr>
        </p:nvSpPr>
        <p:spPr/>
        <p:txBody>
          <a:bodyPr/>
          <a:lstStyle/>
          <a:p>
            <a:r>
              <a:rPr lang="en-US"/>
              <a:t>Click to edit Master title style</a:t>
            </a:r>
            <a:endParaRPr lang="en-KE"/>
          </a:p>
        </p:txBody>
      </p:sp>
      <p:sp>
        <p:nvSpPr>
          <p:cNvPr id="3" name="Date Placeholder 2">
            <a:extLst>
              <a:ext uri="{FF2B5EF4-FFF2-40B4-BE49-F238E27FC236}">
                <a16:creationId xmlns:a16="http://schemas.microsoft.com/office/drawing/2014/main" id="{7B9F30FA-35A4-4070-92A5-F46274816E9B}"/>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4" name="Footer Placeholder 3">
            <a:extLst>
              <a:ext uri="{FF2B5EF4-FFF2-40B4-BE49-F238E27FC236}">
                <a16:creationId xmlns:a16="http://schemas.microsoft.com/office/drawing/2014/main" id="{40B617DE-4702-475D-AF15-3B5F1B4223FD}"/>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839E4B61-D01B-4691-982B-52E5F6292E55}"/>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1010753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317D72-870E-4C15-8209-D237C04427E4}"/>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3" name="Footer Placeholder 2">
            <a:extLst>
              <a:ext uri="{FF2B5EF4-FFF2-40B4-BE49-F238E27FC236}">
                <a16:creationId xmlns:a16="http://schemas.microsoft.com/office/drawing/2014/main" id="{07D9123C-68EB-478A-9218-44D542061429}"/>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6B288E17-1706-4A1C-BB25-E0D8182900F3}"/>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21914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77E1E-D256-49D9-8652-04BBB0CBF8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5F648F5C-EF1C-4A22-A8C3-0D0175ED86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3C1AA805-1E11-47A1-9B3A-A909E1A92F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9FE00B-1FFC-4A11-8E33-CAC5D01AC6CA}"/>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6" name="Footer Placeholder 5">
            <a:extLst>
              <a:ext uri="{FF2B5EF4-FFF2-40B4-BE49-F238E27FC236}">
                <a16:creationId xmlns:a16="http://schemas.microsoft.com/office/drawing/2014/main" id="{97D31110-F0C4-4BD0-8AE0-329FBDBC4CAA}"/>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4C95E417-1FD1-4E2F-BF9F-9EB89FAD6189}"/>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399485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21082-C3C2-4629-917F-AD64B8FF36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16C1967B-DA0F-4F0B-A489-EF9485E2CE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48744B4C-5308-4D20-9936-D55381C95C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0E5D68-BEDA-4F50-9181-039F996393D5}"/>
              </a:ext>
            </a:extLst>
          </p:cNvPr>
          <p:cNvSpPr>
            <a:spLocks noGrp="1"/>
          </p:cNvSpPr>
          <p:nvPr>
            <p:ph type="dt" sz="half" idx="10"/>
          </p:nvPr>
        </p:nvSpPr>
        <p:spPr/>
        <p:txBody>
          <a:bodyPr/>
          <a:lstStyle/>
          <a:p>
            <a:fld id="{26E95822-B2D4-4867-9CE4-A7FE2ED4771F}" type="datetimeFigureOut">
              <a:rPr lang="en-KE" smtClean="0"/>
              <a:t>13/08/2021</a:t>
            </a:fld>
            <a:endParaRPr lang="en-KE"/>
          </a:p>
        </p:txBody>
      </p:sp>
      <p:sp>
        <p:nvSpPr>
          <p:cNvPr id="6" name="Footer Placeholder 5">
            <a:extLst>
              <a:ext uri="{FF2B5EF4-FFF2-40B4-BE49-F238E27FC236}">
                <a16:creationId xmlns:a16="http://schemas.microsoft.com/office/drawing/2014/main" id="{9BB8A031-DCDD-4676-BC99-9CFE808BE488}"/>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D9E8B85C-F024-4735-BE4D-8CDB34911477}"/>
              </a:ext>
            </a:extLst>
          </p:cNvPr>
          <p:cNvSpPr>
            <a:spLocks noGrp="1"/>
          </p:cNvSpPr>
          <p:nvPr>
            <p:ph type="sldNum" sz="quarter" idx="12"/>
          </p:nvPr>
        </p:nvSpPr>
        <p:spPr/>
        <p:txBody>
          <a:bodyPr/>
          <a:lstStyle/>
          <a:p>
            <a:fld id="{D83DFF77-DE76-4263-B614-804C9A2D89A4}" type="slidenum">
              <a:rPr lang="en-KE" smtClean="0"/>
              <a:t>‹#›</a:t>
            </a:fld>
            <a:endParaRPr lang="en-KE"/>
          </a:p>
        </p:txBody>
      </p:sp>
    </p:spTree>
    <p:extLst>
      <p:ext uri="{BB962C8B-B14F-4D97-AF65-F5344CB8AC3E}">
        <p14:creationId xmlns:p14="http://schemas.microsoft.com/office/powerpoint/2010/main" val="3656876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5D7EC2-CA1A-46D8-B3B6-66BB5098B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E"/>
          </a:p>
        </p:txBody>
      </p:sp>
      <p:sp>
        <p:nvSpPr>
          <p:cNvPr id="3" name="Text Placeholder 2">
            <a:extLst>
              <a:ext uri="{FF2B5EF4-FFF2-40B4-BE49-F238E27FC236}">
                <a16:creationId xmlns:a16="http://schemas.microsoft.com/office/drawing/2014/main" id="{C88DAAA1-B0E0-45E0-91FE-CF0FD32A74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23566E64-954D-410E-BD7C-49A5E5D19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E95822-B2D4-4867-9CE4-A7FE2ED4771F}" type="datetimeFigureOut">
              <a:rPr lang="en-KE" smtClean="0"/>
              <a:t>13/08/2021</a:t>
            </a:fld>
            <a:endParaRPr lang="en-KE"/>
          </a:p>
        </p:txBody>
      </p:sp>
      <p:sp>
        <p:nvSpPr>
          <p:cNvPr id="5" name="Footer Placeholder 4">
            <a:extLst>
              <a:ext uri="{FF2B5EF4-FFF2-40B4-BE49-F238E27FC236}">
                <a16:creationId xmlns:a16="http://schemas.microsoft.com/office/drawing/2014/main" id="{8E5563D2-143D-45BB-87A9-0671132F23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F4A54639-C612-43F4-9C4D-1F2ED804E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DFF77-DE76-4263-B614-804C9A2D89A4}" type="slidenum">
              <a:rPr lang="en-KE" smtClean="0"/>
              <a:t>‹#›</a:t>
            </a:fld>
            <a:endParaRPr lang="en-KE"/>
          </a:p>
        </p:txBody>
      </p:sp>
    </p:spTree>
    <p:extLst>
      <p:ext uri="{BB962C8B-B14F-4D97-AF65-F5344CB8AC3E}">
        <p14:creationId xmlns:p14="http://schemas.microsoft.com/office/powerpoint/2010/main" val="1202668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emerald.com/insight/content/doi/10.1108/IJAIM-01-2017-0006/full/html?journalCode=ijaim&amp;utm_source=TrendMD&amp;utm_medium=cpc&amp;utm_campaign=Emerald_TrendMD_1&amp;WT.mc_id=Emerald_TrendMD_1" TargetMode="External"/><Relationship Id="rId2" Type="http://schemas.openxmlformats.org/officeDocument/2006/relationships/hyperlink" Target="https://onlinelibrary.wiley.com/doi/abs/10.1111/capa.12227" TargetMode="External"/><Relationship Id="rId1" Type="http://schemas.openxmlformats.org/officeDocument/2006/relationships/slideLayout" Target="../slideLayouts/slideLayout2.xml"/><Relationship Id="rId4" Type="http://schemas.openxmlformats.org/officeDocument/2006/relationships/hyperlink" Target="https://www.sciencedirect.com/science/article/pii/S037872062030299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C581305-1699-4BD9-B04B-A64F40BE2F6C}"/>
              </a:ext>
            </a:extLst>
          </p:cNvPr>
          <p:cNvSpPr>
            <a:spLocks noGrp="1"/>
          </p:cNvSpPr>
          <p:nvPr>
            <p:ph type="subTitle" idx="1"/>
          </p:nvPr>
        </p:nvSpPr>
        <p:spPr>
          <a:xfrm>
            <a:off x="1524000" y="984738"/>
            <a:ext cx="9144000" cy="4273062"/>
          </a:xfrm>
        </p:spPr>
        <p:txBody>
          <a:bodyPr/>
          <a:lstStyle/>
          <a:p>
            <a:r>
              <a:rPr lang="en-US" sz="2800" dirty="0">
                <a:latin typeface="Times New Roman" panose="02020603050405020304" pitchFamily="18" charset="0"/>
                <a:cs typeface="Times New Roman" panose="02020603050405020304" pitchFamily="18" charset="0"/>
              </a:rPr>
              <a:t>Information governance in organizations</a:t>
            </a:r>
          </a:p>
          <a:p>
            <a:r>
              <a:rPr lang="en-US" sz="2800" dirty="0">
                <a:latin typeface="Times New Roman" panose="02020603050405020304" pitchFamily="18" charset="0"/>
                <a:cs typeface="Times New Roman" panose="02020603050405020304" pitchFamily="18" charset="0"/>
              </a:rPr>
              <a:t>Details</a:t>
            </a:r>
          </a:p>
          <a:p>
            <a:r>
              <a:rPr lang="en-US" sz="2800" dirty="0">
                <a:latin typeface="Times New Roman" panose="02020603050405020304" pitchFamily="18" charset="0"/>
                <a:cs typeface="Times New Roman" panose="02020603050405020304" pitchFamily="18" charset="0"/>
              </a:rPr>
              <a:t>Name</a:t>
            </a:r>
          </a:p>
          <a:p>
            <a:r>
              <a:rPr lang="en-US" sz="2800" dirty="0">
                <a:latin typeface="Times New Roman" panose="02020603050405020304" pitchFamily="18" charset="0"/>
                <a:cs typeface="Times New Roman" panose="02020603050405020304" pitchFamily="18" charset="0"/>
              </a:rPr>
              <a:t>Institutional Affiliation</a:t>
            </a:r>
          </a:p>
          <a:p>
            <a:r>
              <a:rPr lang="en-US" sz="2800" dirty="0">
                <a:latin typeface="Times New Roman" panose="02020603050405020304" pitchFamily="18" charset="0"/>
                <a:cs typeface="Times New Roman" panose="02020603050405020304" pitchFamily="18" charset="0"/>
              </a:rPr>
              <a:t>Date</a:t>
            </a:r>
          </a:p>
          <a:p>
            <a:endParaRPr lang="en-KE" dirty="0"/>
          </a:p>
        </p:txBody>
      </p:sp>
    </p:spTree>
    <p:extLst>
      <p:ext uri="{BB962C8B-B14F-4D97-AF65-F5344CB8AC3E}">
        <p14:creationId xmlns:p14="http://schemas.microsoft.com/office/powerpoint/2010/main" val="1932858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E4854-6356-40CE-B0D3-B8033FBFE422}"/>
              </a:ext>
            </a:extLst>
          </p:cNvPr>
          <p:cNvSpPr>
            <a:spLocks noGrp="1"/>
          </p:cNvSpPr>
          <p:nvPr>
            <p:ph type="title"/>
          </p:nvPr>
        </p:nvSpPr>
        <p:spPr>
          <a:xfrm>
            <a:off x="838200" y="365126"/>
            <a:ext cx="10515600" cy="788426"/>
          </a:xfrm>
        </p:spPr>
        <p:txBody>
          <a:bodyPr>
            <a:normAutofit/>
          </a:bodyPr>
          <a:lstStyle/>
          <a:p>
            <a:pPr algn="ctr"/>
            <a:r>
              <a:rPr lang="en-US" sz="2800" b="1" dirty="0">
                <a:latin typeface="Times New Roman" panose="02020603050405020304" pitchFamily="18" charset="0"/>
                <a:cs typeface="Times New Roman" panose="02020603050405020304" pitchFamily="18" charset="0"/>
              </a:rPr>
              <a:t>Introduction</a:t>
            </a:r>
            <a:endParaRPr lang="en-KE"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AC734A9-3AD5-4F58-9CD8-CFA48B18F71B}"/>
              </a:ext>
            </a:extLst>
          </p:cNvPr>
          <p:cNvSpPr>
            <a:spLocks noGrp="1"/>
          </p:cNvSpPr>
          <p:nvPr>
            <p:ph idx="1"/>
          </p:nvPr>
        </p:nvSpPr>
        <p:spPr>
          <a:xfrm>
            <a:off x="838200" y="1533378"/>
            <a:ext cx="10515600" cy="4643585"/>
          </a:xfrm>
        </p:spPr>
        <p:txBody>
          <a:bodyPr>
            <a:normAutofit/>
          </a:bodyPr>
          <a:lstStyle/>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Information governance refers to the process of safe handling of organizational information such that it is not exposed to third parties or other elements that lead to distortion of the original meaning (Coyne et al., 2018).</a:t>
            </a:r>
            <a:endParaRPr lang="en-US" dirty="0">
              <a:solidFill>
                <a:srgbClr val="0E101A"/>
              </a:solidFill>
              <a:effectLst/>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The success in the information governance issues is a major challenge and must be addressed the right way to help in solving the key issues and work to implement the right solutions. </a:t>
            </a:r>
            <a:endParaRPr lang="en-KE" sz="4000" dirty="0"/>
          </a:p>
        </p:txBody>
      </p:sp>
    </p:spTree>
    <p:extLst>
      <p:ext uri="{BB962C8B-B14F-4D97-AF65-F5344CB8AC3E}">
        <p14:creationId xmlns:p14="http://schemas.microsoft.com/office/powerpoint/2010/main" val="2238789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5072E-34C4-4F28-B680-FF3D0575F3B9}"/>
              </a:ext>
            </a:extLst>
          </p:cNvPr>
          <p:cNvSpPr>
            <a:spLocks noGrp="1"/>
          </p:cNvSpPr>
          <p:nvPr>
            <p:ph type="title"/>
          </p:nvPr>
        </p:nvSpPr>
        <p:spPr>
          <a:xfrm>
            <a:off x="838200" y="365125"/>
            <a:ext cx="10515600" cy="718087"/>
          </a:xfrm>
        </p:spPr>
        <p:txBody>
          <a:bodyPr>
            <a:normAutofit/>
          </a:bodyPr>
          <a:lstStyle/>
          <a:p>
            <a:pPr algn="ctr"/>
            <a:r>
              <a:rPr lang="en-US" sz="2800" b="1" dirty="0">
                <a:latin typeface="Times New Roman" panose="02020603050405020304" pitchFamily="18" charset="0"/>
                <a:cs typeface="Times New Roman" panose="02020603050405020304" pitchFamily="18" charset="0"/>
              </a:rPr>
              <a:t>Reasons for information governance</a:t>
            </a:r>
            <a:endParaRPr lang="en-KE"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D38E9FD-A5DC-402A-890A-01F654B6BD8A}"/>
              </a:ext>
            </a:extLst>
          </p:cNvPr>
          <p:cNvSpPr>
            <a:spLocks noGrp="1"/>
          </p:cNvSpPr>
          <p:nvPr>
            <p:ph idx="1"/>
          </p:nvPr>
        </p:nvSpPr>
        <p:spPr>
          <a:xfrm>
            <a:off x="838200" y="1463040"/>
            <a:ext cx="10515600" cy="4713923"/>
          </a:xfrm>
        </p:spPr>
        <p:txBody>
          <a:bodyPr>
            <a:normAutofit/>
          </a:bodyPr>
          <a:lstStyle/>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Privacy concerns are some of the major concerns in information governance (Coyne et al., 2018). </a:t>
            </a:r>
            <a:endParaRPr lang="en-US" dirty="0">
              <a:solidFill>
                <a:srgbClr val="0E101A"/>
              </a:solidFill>
              <a:effectLst/>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Ideally, conditions must be addressed using the right techniques and significant protocols must be incorporated in helping save the situations on time (</a:t>
            </a:r>
            <a:r>
              <a:rPr lang="en-KE" dirty="0" err="1">
                <a:solidFill>
                  <a:srgbClr val="0E101A"/>
                </a:solidFill>
                <a:effectLst/>
                <a:latin typeface="Times New Roman" panose="02020603050405020304" pitchFamily="18" charset="0"/>
                <a:ea typeface="Calibri" panose="020F0502020204030204" pitchFamily="34" charset="0"/>
              </a:rPr>
              <a:t>Mikalef</a:t>
            </a:r>
            <a:r>
              <a:rPr lang="en-KE" dirty="0">
                <a:solidFill>
                  <a:srgbClr val="0E101A"/>
                </a:solidFill>
                <a:effectLst/>
                <a:latin typeface="Times New Roman" panose="02020603050405020304" pitchFamily="18" charset="0"/>
                <a:ea typeface="Calibri" panose="020F0502020204030204" pitchFamily="34" charset="0"/>
              </a:rPr>
              <a:t> et al., 2020). </a:t>
            </a:r>
            <a:endParaRPr lang="en-US" dirty="0">
              <a:solidFill>
                <a:srgbClr val="0E101A"/>
              </a:solidFill>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Cybersecurity has been compromised on most occasions leading to a lack of trust (</a:t>
            </a:r>
            <a:r>
              <a:rPr lang="en-KE" dirty="0" err="1">
                <a:solidFill>
                  <a:srgbClr val="0E101A"/>
                </a:solidFill>
                <a:effectLst/>
                <a:latin typeface="Times New Roman" panose="02020603050405020304" pitchFamily="18" charset="0"/>
                <a:ea typeface="Calibri" panose="020F0502020204030204" pitchFamily="34" charset="0"/>
              </a:rPr>
              <a:t>Mikalef</a:t>
            </a:r>
            <a:r>
              <a:rPr lang="en-KE" dirty="0">
                <a:solidFill>
                  <a:srgbClr val="0E101A"/>
                </a:solidFill>
                <a:effectLst/>
                <a:latin typeface="Times New Roman" panose="02020603050405020304" pitchFamily="18" charset="0"/>
                <a:ea typeface="Calibri" panose="020F0502020204030204" pitchFamily="34" charset="0"/>
              </a:rPr>
              <a:t> et al., 2020). </a:t>
            </a:r>
            <a:endParaRPr lang="en-KE" sz="4000" dirty="0"/>
          </a:p>
        </p:txBody>
      </p:sp>
    </p:spTree>
    <p:extLst>
      <p:ext uri="{BB962C8B-B14F-4D97-AF65-F5344CB8AC3E}">
        <p14:creationId xmlns:p14="http://schemas.microsoft.com/office/powerpoint/2010/main" val="591004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1D6557-F3AE-4902-ACA3-BE9DF584AEC9}"/>
              </a:ext>
            </a:extLst>
          </p:cNvPr>
          <p:cNvSpPr>
            <a:spLocks noGrp="1"/>
          </p:cNvSpPr>
          <p:nvPr>
            <p:ph type="title"/>
          </p:nvPr>
        </p:nvSpPr>
        <p:spPr>
          <a:xfrm>
            <a:off x="838200" y="365125"/>
            <a:ext cx="10515600" cy="816561"/>
          </a:xfrm>
        </p:spPr>
        <p:txBody>
          <a:bodyPr>
            <a:normAutofit/>
          </a:bodyPr>
          <a:lstStyle/>
          <a:p>
            <a:pPr algn="ctr"/>
            <a:r>
              <a:rPr lang="en-US" sz="2800" b="1" dirty="0">
                <a:latin typeface="Times New Roman" panose="02020603050405020304" pitchFamily="18" charset="0"/>
                <a:cs typeface="Times New Roman" panose="02020603050405020304" pitchFamily="18" charset="0"/>
              </a:rPr>
              <a:t>Challenges of reinforcing information governance</a:t>
            </a:r>
            <a:endParaRPr lang="en-KE"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250709C-93D4-4A18-B962-5580858BC2BC}"/>
              </a:ext>
            </a:extLst>
          </p:cNvPr>
          <p:cNvSpPr>
            <a:spLocks noGrp="1"/>
          </p:cNvSpPr>
          <p:nvPr>
            <p:ph idx="1"/>
          </p:nvPr>
        </p:nvSpPr>
        <p:spPr>
          <a:xfrm>
            <a:off x="838200" y="1181686"/>
            <a:ext cx="10515600" cy="4995277"/>
          </a:xfrm>
        </p:spPr>
        <p:txBody>
          <a:bodyPr>
            <a:normAutofit/>
          </a:bodyPr>
          <a:lstStyle/>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When the employees are incompetent, there is the need to refocus on the ideal situations and ensure that the right choices are made (</a:t>
            </a:r>
            <a:r>
              <a:rPr lang="en-KE" dirty="0" err="1">
                <a:solidFill>
                  <a:srgbClr val="0E101A"/>
                </a:solidFill>
                <a:effectLst/>
                <a:latin typeface="Times New Roman" panose="02020603050405020304" pitchFamily="18" charset="0"/>
                <a:ea typeface="Calibri" panose="020F0502020204030204" pitchFamily="34" charset="0"/>
              </a:rPr>
              <a:t>Mikalef</a:t>
            </a:r>
            <a:r>
              <a:rPr lang="en-KE" dirty="0">
                <a:solidFill>
                  <a:srgbClr val="0E101A"/>
                </a:solidFill>
                <a:effectLst/>
                <a:latin typeface="Times New Roman" panose="02020603050405020304" pitchFamily="18" charset="0"/>
                <a:ea typeface="Calibri" panose="020F0502020204030204" pitchFamily="34" charset="0"/>
              </a:rPr>
              <a:t> et al., 2020).</a:t>
            </a:r>
            <a:endParaRPr lang="en-US" dirty="0">
              <a:solidFill>
                <a:srgbClr val="0E101A"/>
              </a:solidFill>
              <a:effectLst/>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Deficient resources are a major issue that impedes the normal course of reinforcing information governance (</a:t>
            </a:r>
            <a:r>
              <a:rPr lang="en-KE" dirty="0" err="1">
                <a:solidFill>
                  <a:srgbClr val="0E101A"/>
                </a:solidFill>
                <a:effectLst/>
                <a:latin typeface="Times New Roman" panose="02020603050405020304" pitchFamily="18" charset="0"/>
                <a:ea typeface="Calibri" panose="020F0502020204030204" pitchFamily="34" charset="0"/>
              </a:rPr>
              <a:t>Mikalef</a:t>
            </a:r>
            <a:r>
              <a:rPr lang="en-KE" dirty="0">
                <a:solidFill>
                  <a:srgbClr val="0E101A"/>
                </a:solidFill>
                <a:effectLst/>
                <a:latin typeface="Times New Roman" panose="02020603050405020304" pitchFamily="18" charset="0"/>
                <a:ea typeface="Calibri" panose="020F0502020204030204" pitchFamily="34" charset="0"/>
              </a:rPr>
              <a:t> et al., 2020).</a:t>
            </a:r>
            <a:endParaRPr lang="en-KE" sz="4000" dirty="0"/>
          </a:p>
        </p:txBody>
      </p:sp>
    </p:spTree>
    <p:extLst>
      <p:ext uri="{BB962C8B-B14F-4D97-AF65-F5344CB8AC3E}">
        <p14:creationId xmlns:p14="http://schemas.microsoft.com/office/powerpoint/2010/main" val="1488171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3D443-A089-4F78-AA4B-9400C4FB510B}"/>
              </a:ext>
            </a:extLst>
          </p:cNvPr>
          <p:cNvSpPr>
            <a:spLocks noGrp="1"/>
          </p:cNvSpPr>
          <p:nvPr>
            <p:ph type="title"/>
          </p:nvPr>
        </p:nvSpPr>
        <p:spPr>
          <a:xfrm>
            <a:off x="838200" y="365125"/>
            <a:ext cx="10515600" cy="718087"/>
          </a:xfrm>
        </p:spPr>
        <p:txBody>
          <a:bodyPr>
            <a:normAutofit/>
          </a:bodyPr>
          <a:lstStyle/>
          <a:p>
            <a:pPr algn="ctr"/>
            <a:r>
              <a:rPr lang="en-US" sz="2800" b="1" dirty="0">
                <a:latin typeface="Times New Roman" panose="02020603050405020304" pitchFamily="18" charset="0"/>
                <a:cs typeface="Times New Roman" panose="02020603050405020304" pitchFamily="18" charset="0"/>
              </a:rPr>
              <a:t>Conclusion</a:t>
            </a:r>
            <a:endParaRPr lang="en-KE"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3105FD7-18BE-44AF-8A42-6B5CB06EBA6F}"/>
              </a:ext>
            </a:extLst>
          </p:cNvPr>
          <p:cNvSpPr>
            <a:spLocks noGrp="1"/>
          </p:cNvSpPr>
          <p:nvPr>
            <p:ph idx="1"/>
          </p:nvPr>
        </p:nvSpPr>
        <p:spPr>
          <a:xfrm>
            <a:off x="838200" y="1223889"/>
            <a:ext cx="10515600" cy="4953074"/>
          </a:xfrm>
        </p:spPr>
        <p:txBody>
          <a:bodyPr>
            <a:normAutofit/>
          </a:bodyPr>
          <a:lstStyle/>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In conclusion, information governance needs to be addressed in all the ways possible to help in controlling the major challenges.</a:t>
            </a:r>
            <a:endParaRPr lang="en-US" dirty="0">
              <a:solidFill>
                <a:srgbClr val="0E101A"/>
              </a:solidFill>
              <a:effectLst/>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Working through all the competencies and key solutions needs an adequate implementation of what works for the management of the various types of data.</a:t>
            </a:r>
            <a:endParaRPr lang="en-US" dirty="0">
              <a:solidFill>
                <a:srgbClr val="0E101A"/>
              </a:solidFill>
              <a:effectLst/>
              <a:latin typeface="Times New Roman" panose="02020603050405020304" pitchFamily="18" charset="0"/>
              <a:ea typeface="Calibri" panose="020F0502020204030204" pitchFamily="34" charset="0"/>
            </a:endParaRPr>
          </a:p>
          <a:p>
            <a:pPr>
              <a:buFont typeface="Wingdings" panose="05000000000000000000" pitchFamily="2" charset="2"/>
              <a:buChar char="q"/>
            </a:pPr>
            <a:r>
              <a:rPr lang="en-KE" dirty="0">
                <a:solidFill>
                  <a:srgbClr val="0E101A"/>
                </a:solidFill>
                <a:effectLst/>
                <a:latin typeface="Times New Roman" panose="02020603050405020304" pitchFamily="18" charset="0"/>
                <a:ea typeface="Calibri" panose="020F0502020204030204" pitchFamily="34" charset="0"/>
              </a:rPr>
              <a:t>Competence in information governance is good for an organization since the clarity of information and quality expected is implemented in making the best of the best.</a:t>
            </a:r>
            <a:endParaRPr lang="en-KE" sz="4000" dirty="0"/>
          </a:p>
        </p:txBody>
      </p:sp>
    </p:spTree>
    <p:extLst>
      <p:ext uri="{BB962C8B-B14F-4D97-AF65-F5344CB8AC3E}">
        <p14:creationId xmlns:p14="http://schemas.microsoft.com/office/powerpoint/2010/main" val="1000826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361B4-2398-4FAB-A661-17B2A87D6361}"/>
              </a:ext>
            </a:extLst>
          </p:cNvPr>
          <p:cNvSpPr>
            <a:spLocks noGrp="1"/>
          </p:cNvSpPr>
          <p:nvPr>
            <p:ph type="title"/>
          </p:nvPr>
        </p:nvSpPr>
        <p:spPr>
          <a:xfrm>
            <a:off x="838200" y="365125"/>
            <a:ext cx="10515600" cy="661817"/>
          </a:xfrm>
        </p:spPr>
        <p:txBody>
          <a:bodyPr>
            <a:normAutofit/>
          </a:bodyPr>
          <a:lstStyle/>
          <a:p>
            <a:pPr algn="ctr"/>
            <a:r>
              <a:rPr lang="en-US" sz="2800" b="1" dirty="0">
                <a:latin typeface="Times New Roman" panose="02020603050405020304" pitchFamily="18" charset="0"/>
                <a:cs typeface="Times New Roman" panose="02020603050405020304" pitchFamily="18" charset="0"/>
              </a:rPr>
              <a:t>References</a:t>
            </a:r>
            <a:endParaRPr lang="en-KE"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DE0FB33-CD81-4349-9F01-699C440C2380}"/>
              </a:ext>
            </a:extLst>
          </p:cNvPr>
          <p:cNvSpPr>
            <a:spLocks noGrp="1"/>
          </p:cNvSpPr>
          <p:nvPr>
            <p:ph idx="1"/>
          </p:nvPr>
        </p:nvSpPr>
        <p:spPr>
          <a:xfrm>
            <a:off x="838200" y="1026942"/>
            <a:ext cx="10515600" cy="5150021"/>
          </a:xfrm>
        </p:spPr>
        <p:txBody>
          <a:bodyPr>
            <a:noAutofit/>
          </a:bodyPr>
          <a:lstStyle/>
          <a:p>
            <a:pPr marL="540385" indent="-540385">
              <a:lnSpc>
                <a:spcPct val="100000"/>
              </a:lnSpc>
              <a:spcAft>
                <a:spcPts val="800"/>
              </a:spcAft>
              <a:buFont typeface="+mj-lt"/>
              <a:buAutoNum type="arabicPeriod"/>
              <a:tabLst>
                <a:tab pos="2562225" algn="l"/>
              </a:tabLst>
            </a:pP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Brown, D. C., &amp; Toze, S. (2017). Information governance in digitized public administration. </a:t>
            </a:r>
            <a:r>
              <a:rPr lang="en-KE" sz="2400" i="1" dirty="0">
                <a:effectLst/>
                <a:latin typeface="Times New Roman" panose="02020603050405020304" pitchFamily="18" charset="0"/>
                <a:ea typeface="Calibri" panose="020F0502020204030204" pitchFamily="34" charset="0"/>
                <a:cs typeface="Times New Roman" panose="02020603050405020304" pitchFamily="18" charset="0"/>
              </a:rPr>
              <a:t>Canadian public administration</a:t>
            </a:r>
            <a:r>
              <a:rPr lang="en-KE" sz="2400" dirty="0">
                <a:effectLst/>
                <a:latin typeface="Times New Roman" panose="02020603050405020304" pitchFamily="18" charset="0"/>
                <a:ea typeface="Calibri" panose="020F0502020204030204" pitchFamily="34" charset="0"/>
                <a:cs typeface="Times New Roman" panose="02020603050405020304" pitchFamily="18" charset="0"/>
              </a:rPr>
              <a:t>, </a:t>
            </a:r>
            <a:r>
              <a:rPr lang="en-KE" sz="2400" i="1" dirty="0">
                <a:effectLst/>
                <a:latin typeface="Times New Roman" panose="02020603050405020304" pitchFamily="18" charset="0"/>
                <a:ea typeface="Calibri" panose="020F0502020204030204" pitchFamily="34" charset="0"/>
                <a:cs typeface="Times New Roman" panose="02020603050405020304" pitchFamily="18" charset="0"/>
              </a:rPr>
              <a:t>60</a:t>
            </a:r>
            <a:r>
              <a:rPr lang="en-KE" sz="2400" dirty="0">
                <a:effectLst/>
                <a:latin typeface="Times New Roman" panose="02020603050405020304" pitchFamily="18" charset="0"/>
                <a:ea typeface="Calibri" panose="020F0502020204030204" pitchFamily="34" charset="0"/>
                <a:cs typeface="Times New Roman" panose="02020603050405020304" pitchFamily="18" charset="0"/>
              </a:rPr>
              <a:t>(4), 581-604.</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u="sng"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https://onlinelibrary.wiley.com/doi/abs/10.1111/capa.12227</a:t>
            </a:r>
            <a:r>
              <a:rPr lang="en-US"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KE"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540385" indent="-540385">
              <a:lnSpc>
                <a:spcPct val="100000"/>
              </a:lnSpc>
              <a:spcAft>
                <a:spcPts val="800"/>
              </a:spcAft>
              <a:buFont typeface="+mj-lt"/>
              <a:buAutoNum type="arabicPeriod"/>
              <a:tabLst>
                <a:tab pos="2562225" algn="l"/>
              </a:tabLst>
            </a:pP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Coyne, E. M., Coyne, J. G., &amp; Walker, K. B. (2018). Big Data information governance by accountants. </a:t>
            </a:r>
            <a:r>
              <a:rPr lang="en-KE" sz="2400" i="1" dirty="0">
                <a:effectLst/>
                <a:latin typeface="Times New Roman" panose="02020603050405020304" pitchFamily="18" charset="0"/>
                <a:ea typeface="Calibri" panose="020F0502020204030204" pitchFamily="34" charset="0"/>
                <a:cs typeface="Times New Roman" panose="02020603050405020304" pitchFamily="18" charset="0"/>
              </a:rPr>
              <a:t>International Journal of Accounting &amp; Information Management</a:t>
            </a:r>
            <a:r>
              <a:rPr lang="en-KE" sz="2400" dirty="0">
                <a:effectLst/>
                <a:latin typeface="Times New Roman" panose="02020603050405020304" pitchFamily="18" charset="0"/>
                <a:ea typeface="Calibri" panose="020F0502020204030204" pitchFamily="34" charset="0"/>
                <a:cs typeface="Times New Roman" panose="02020603050405020304" pitchFamily="18" charset="0"/>
              </a:rPr>
              <a:t>.</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u="sng"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https://www.emerald.com/insight/content/doi/10.1108/IJAIM-01-2017-0006/full/html?journalCode=ijaim&amp;utm_source=TrendMD&amp;utm_medium=cpc&amp;utm_campaign=Emerald_TrendMD_1&amp;WT.mc_id=Emerald_TrendMD_1</a:t>
            </a:r>
            <a:r>
              <a:rPr lang="en-US"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540385" indent="-540385">
              <a:lnSpc>
                <a:spcPct val="100000"/>
              </a:lnSpc>
              <a:spcAft>
                <a:spcPts val="800"/>
              </a:spcAft>
              <a:buFont typeface="+mj-lt"/>
              <a:buAutoNum type="arabicPeriod"/>
              <a:tabLst>
                <a:tab pos="2562225" algn="l"/>
              </a:tabLst>
            </a:pPr>
            <a:r>
              <a:rPr lang="en-KE" sz="24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Mikalef</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P., </a:t>
            </a:r>
            <a:r>
              <a:rPr lang="en-KE" sz="24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Boura</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M., </a:t>
            </a:r>
            <a:r>
              <a:rPr lang="en-KE" sz="24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Lekakos</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G., &amp; </a:t>
            </a:r>
            <a:r>
              <a:rPr lang="en-KE" sz="2400" dirty="0" err="1">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Krogstie</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J. (2020). The role of information governance in big data analytics driven innovation. </a:t>
            </a:r>
            <a:r>
              <a:rPr lang="en-KE" sz="2400" i="1" dirty="0">
                <a:effectLst/>
                <a:latin typeface="Times New Roman" panose="02020603050405020304" pitchFamily="18" charset="0"/>
                <a:cs typeface="Times New Roman" panose="02020603050405020304" pitchFamily="18" charset="0"/>
              </a:rPr>
              <a:t>Information &amp; Management</a:t>
            </a:r>
            <a:r>
              <a:rPr lang="en-KE" sz="2400" dirty="0">
                <a:effectLst/>
                <a:latin typeface="Times New Roman" panose="02020603050405020304" pitchFamily="18" charset="0"/>
                <a:cs typeface="Times New Roman" panose="02020603050405020304" pitchFamily="18" charset="0"/>
              </a:rPr>
              <a:t>, </a:t>
            </a:r>
            <a:r>
              <a:rPr lang="en-KE" sz="2400" i="1" dirty="0">
                <a:effectLst/>
                <a:latin typeface="Times New Roman" panose="02020603050405020304" pitchFamily="18" charset="0"/>
                <a:cs typeface="Times New Roman" panose="02020603050405020304" pitchFamily="18" charset="0"/>
              </a:rPr>
              <a:t>57</a:t>
            </a:r>
            <a:r>
              <a:rPr lang="en-KE" sz="2400" dirty="0">
                <a:effectLst/>
                <a:latin typeface="Times New Roman" panose="02020603050405020304" pitchFamily="18" charset="0"/>
                <a:cs typeface="Times New Roman" panose="02020603050405020304" pitchFamily="18" charset="0"/>
              </a:rPr>
              <a:t>(7), 103361.</a:t>
            </a:r>
            <a:r>
              <a:rPr lang="en-KE"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u="sng"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https://www.sciencedirect.com/science/article/pii/S0378720620302998</a:t>
            </a:r>
            <a:r>
              <a:rPr lang="en-US" sz="2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KE"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2884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485</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Wingdings</vt:lpstr>
      <vt:lpstr>Office Theme</vt:lpstr>
      <vt:lpstr>PowerPoint Presentation</vt:lpstr>
      <vt:lpstr>Introduction</vt:lpstr>
      <vt:lpstr>Reasons for information governance</vt:lpstr>
      <vt:lpstr>Challenges of reinforcing information governance</vt:lpstr>
      <vt:lpstr>Conclusion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2021-08-12T22:36:05Z</dcterms:created>
  <dcterms:modified xsi:type="dcterms:W3CDTF">2021-08-12T22:36:21Z</dcterms:modified>
</cp:coreProperties>
</file>