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4" r:id="rId9"/>
    <p:sldId id="265" r:id="rId10"/>
    <p:sldId id="266" r:id="rId11"/>
    <p:sldId id="263"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8" d="100"/>
          <a:sy n="68" d="100"/>
        </p:scale>
        <p:origin x="-1008" y="49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3F8512-DB5D-4CFC-B27D-06C8005F30F3}" type="datetimeFigureOut">
              <a:rPr lang="en-US" smtClean="0"/>
              <a:t>12/28/2021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BA9722-56DA-4A0E-853A-A166FCC8CDFB}" type="slidenum">
              <a:rPr lang="en-US" smtClean="0"/>
              <a:t>‹#›</a:t>
            </a:fld>
            <a:endParaRPr lang="en-US"/>
          </a:p>
        </p:txBody>
      </p:sp>
    </p:spTree>
    <p:extLst>
      <p:ext uri="{BB962C8B-B14F-4D97-AF65-F5344CB8AC3E}">
        <p14:creationId xmlns:p14="http://schemas.microsoft.com/office/powerpoint/2010/main" val="3525040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Uric </a:t>
            </a:r>
            <a:r>
              <a:rPr lang="en-US" sz="1200" kern="1200" dirty="0" err="1" smtClean="0">
                <a:solidFill>
                  <a:schemeClr val="tx1"/>
                </a:solidFill>
                <a:effectLst/>
                <a:latin typeface="+mn-lt"/>
                <a:ea typeface="+mn-ea"/>
                <a:cs typeface="+mn-cs"/>
              </a:rPr>
              <a:t>Neisser</a:t>
            </a:r>
            <a:r>
              <a:rPr lang="en-US" sz="1200" kern="1200" dirty="0" smtClean="0">
                <a:solidFill>
                  <a:schemeClr val="tx1"/>
                </a:solidFill>
                <a:effectLst/>
                <a:latin typeface="+mn-lt"/>
                <a:ea typeface="+mn-ea"/>
                <a:cs typeface="+mn-cs"/>
              </a:rPr>
              <a:t> is also recognized as the father of both cognitive psychology and cognitive research advocacy. During his career, he authored Cognitive Psychology (1967), in which he collaborated on studies on self-perception, pattern identification, attention, problem resolution and reminder (APS, 2012). Cognitive psychology is the general term for psychology, which focuses on attention, awareness, the processing of information and memory. Cognitive psychology and sense perception researchers are sometimes referred to as experimental psychologists. This paper describes the history of cognitive psychology. It explains how psychometric research is used to investigate cognitive psychology and why it is utilized. This lecture will finally address the advantages of psychometric research.</a:t>
            </a:r>
          </a:p>
          <a:p>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2</a:t>
            </a:fld>
            <a:endParaRPr lang="en-US"/>
          </a:p>
        </p:txBody>
      </p:sp>
    </p:spTree>
    <p:extLst>
      <p:ext uri="{BB962C8B-B14F-4D97-AF65-F5344CB8AC3E}">
        <p14:creationId xmlns:p14="http://schemas.microsoft.com/office/powerpoint/2010/main" val="64601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Cognitive psychology focuses on higher mental functions such as thinking, remembering, and thinking, solving problems, appraisal, decision-making and language. It focuses on studying higher mental processes. Three main areas focus on cognitive psychology: thinking and thinking, problem resolution, creativity and language. In the 1950s, researchers hypothesized that certain mental processes might be represented on computers and they felt that these models may illuminate how the human mind works (Marcus, 2001). </a:t>
            </a:r>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3</a:t>
            </a:fld>
            <a:endParaRPr lang="en-US"/>
          </a:p>
        </p:txBody>
      </p:sp>
    </p:spTree>
    <p:extLst>
      <p:ext uri="{BB962C8B-B14F-4D97-AF65-F5344CB8AC3E}">
        <p14:creationId xmlns:p14="http://schemas.microsoft.com/office/powerpoint/2010/main" val="2655109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term cognitive psychology gained the name for methods aimed at explaining observed behavior by researching brain processes and structures that we cannot see directly (Ashcraft &amp; </a:t>
            </a:r>
            <a:r>
              <a:rPr lang="en-US" dirty="0" err="1" smtClean="0"/>
              <a:t>Radvansky</a:t>
            </a:r>
            <a:r>
              <a:rPr lang="en-US" dirty="0" smtClean="0"/>
              <a:t>, 2009).</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its contemporary form, cognitive psychology includes an outstanding collection of new technologies in psychology. While documented investigations into human cognition may be dated to Aristotle "De </a:t>
            </a:r>
            <a:r>
              <a:rPr lang="en-US" sz="1200" kern="1200" dirty="0" err="1" smtClean="0">
                <a:solidFill>
                  <a:schemeClr val="tx1"/>
                </a:solidFill>
                <a:effectLst/>
                <a:latin typeface="+mn-lt"/>
                <a:ea typeface="+mn-ea"/>
                <a:cs typeface="+mn-cs"/>
              </a:rPr>
              <a:t>Memoria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Hothersall</a:t>
            </a:r>
            <a:r>
              <a:rPr lang="en-US" sz="1200" kern="1200" dirty="0" smtClean="0">
                <a:solidFill>
                  <a:schemeClr val="tx1"/>
                </a:solidFill>
                <a:effectLst/>
                <a:latin typeface="+mn-lt"/>
                <a:ea typeface="+mn-ea"/>
                <a:cs typeface="+mn-cs"/>
              </a:rPr>
              <a:t>, 1984), in the writings of Wundt, </a:t>
            </a:r>
            <a:r>
              <a:rPr lang="en-US" sz="1200" kern="1200" dirty="0" err="1" smtClean="0">
                <a:solidFill>
                  <a:schemeClr val="tx1"/>
                </a:solidFill>
                <a:effectLst/>
                <a:latin typeface="+mn-lt"/>
                <a:ea typeface="+mn-ea"/>
                <a:cs typeface="+mn-cs"/>
              </a:rPr>
              <a:t>Cattell</a:t>
            </a:r>
            <a:r>
              <a:rPr lang="en-US" sz="1200" kern="1200" dirty="0" smtClean="0">
                <a:solidFill>
                  <a:schemeClr val="tx1"/>
                </a:solidFill>
                <a:effectLst/>
                <a:latin typeface="+mn-lt"/>
                <a:ea typeface="+mn-ea"/>
                <a:cs typeface="+mn-cs"/>
              </a:rPr>
              <a:t>, and William James, the mental roots of cognitive psychology started in the late 1800s and early 1900s with cognitive approaches to psychological issues (Boring, 1950).</a:t>
            </a:r>
          </a:p>
          <a:p>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4</a:t>
            </a:fld>
            <a:endParaRPr lang="en-US"/>
          </a:p>
        </p:txBody>
      </p:sp>
    </p:spTree>
    <p:extLst>
      <p:ext uri="{BB962C8B-B14F-4D97-AF65-F5344CB8AC3E}">
        <p14:creationId xmlns:p14="http://schemas.microsoft.com/office/powerpoint/2010/main" val="1404857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Psychometrics is a field of mathematics that focuses on the creation of evaluation methods, equipment and formalized models that may correlate observable events (e.g. IQ-test response) with theoretical functionality (e.g., intelligence). Theoretical constructions, for example, have been identified as areas of observable behavior, which serve as an object reply sample (generally usable theory), psychological attributes as common causes of object reactions (latent variable theories), expected score values (classic experimental theory) and the mapping to digital (scaling theory) of observable relationships (network theory). </a:t>
            </a:r>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5</a:t>
            </a:fld>
            <a:endParaRPr lang="en-US"/>
          </a:p>
        </p:txBody>
      </p:sp>
    </p:spTree>
    <p:extLst>
      <p:ext uri="{BB962C8B-B14F-4D97-AF65-F5344CB8AC3E}">
        <p14:creationId xmlns:p14="http://schemas.microsoft.com/office/powerpoint/2010/main" val="2270017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Psychometricians</a:t>
            </a:r>
            <a:r>
              <a:rPr lang="en-US" sz="1200" kern="1200" dirty="0" smtClean="0">
                <a:solidFill>
                  <a:schemeClr val="tx1"/>
                </a:solidFill>
                <a:effectLst/>
                <a:latin typeface="+mn-lt"/>
                <a:ea typeface="+mn-ea"/>
                <a:cs typeface="+mn-cs"/>
              </a:rPr>
              <a:t> investigate and solve conceptual, substantive and statistical modeling issues. Because many of the topics studied by cross-disciplinary </a:t>
            </a:r>
            <a:r>
              <a:rPr lang="en-US" sz="1200" kern="1200" dirty="0" err="1" smtClean="0">
                <a:solidFill>
                  <a:schemeClr val="tx1"/>
                </a:solidFill>
                <a:effectLst/>
                <a:latin typeface="+mn-lt"/>
                <a:ea typeface="+mn-ea"/>
                <a:cs typeface="+mn-cs"/>
              </a:rPr>
              <a:t>psychometries</a:t>
            </a:r>
            <a:r>
              <a:rPr lang="en-US" sz="1200" kern="1200" dirty="0" smtClean="0">
                <a:solidFill>
                  <a:schemeClr val="tx1"/>
                </a:solidFill>
                <a:effectLst/>
                <a:latin typeface="+mn-lt"/>
                <a:ea typeface="+mn-ea"/>
                <a:cs typeface="+mn-cs"/>
              </a:rPr>
              <a:t> involve generic measurement and data analyzes and because discipline limits are fluid, psychometrics in particular are intimately connected to methodology and statistics. Psychometric methods have a broad range of uses, including training assessments, genetics, sociology, political science and neuroscience.</a:t>
            </a:r>
          </a:p>
          <a:p>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6</a:t>
            </a:fld>
            <a:endParaRPr lang="en-US"/>
          </a:p>
        </p:txBody>
      </p:sp>
    </p:spTree>
    <p:extLst>
      <p:ext uri="{BB962C8B-B14F-4D97-AF65-F5344CB8AC3E}">
        <p14:creationId xmlns:p14="http://schemas.microsoft.com/office/powerpoint/2010/main" val="1119896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Psychometric research on psychological measuring theory and methods includes assessing knowledge, skills, attitudes, and personality characteristics. </a:t>
            </a:r>
          </a:p>
          <a:p>
            <a:r>
              <a:rPr lang="en-US" dirty="0" smtClean="0"/>
              <a:t>This main area examines the study of variations within or between people. </a:t>
            </a:r>
          </a:p>
          <a:p>
            <a:r>
              <a:rPr lang="en-US" dirty="0" smtClean="0"/>
              <a:t>It also includes two main research projects, such as building measuring equipment and processes and developing and improving theoretical approaches to measurements (</a:t>
            </a:r>
            <a:r>
              <a:rPr lang="en-US" dirty="0" err="1" smtClean="0"/>
              <a:t>Tenenbaum</a:t>
            </a:r>
            <a:r>
              <a:rPr lang="en-US" dirty="0" smtClean="0"/>
              <a:t>, Griffith, &amp; Kemp, 2006). </a:t>
            </a:r>
          </a:p>
          <a:p>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7</a:t>
            </a:fld>
            <a:endParaRPr lang="en-US"/>
          </a:p>
        </p:txBody>
      </p:sp>
    </p:spTree>
    <p:extLst>
      <p:ext uri="{BB962C8B-B14F-4D97-AF65-F5344CB8AC3E}">
        <p14:creationId xmlns:p14="http://schemas.microsoft.com/office/powerpoint/2010/main" val="4273669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psychometrics are utilized in conjunction with other information sources, it provides a strong insight into why individuals frequently make choices or why they do. In addition, psychometrics helps to forecast future behavior and performance for people. Some of the first psychometric tools were first used for IQ testing. It has been used to measure topics such as reading and writing and IQ testing in educational evaluations.</a:t>
            </a:r>
          </a:p>
          <a:p>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8</a:t>
            </a:fld>
            <a:endParaRPr lang="en-US"/>
          </a:p>
        </p:txBody>
      </p:sp>
    </p:spTree>
    <p:extLst>
      <p:ext uri="{BB962C8B-B14F-4D97-AF65-F5344CB8AC3E}">
        <p14:creationId xmlns:p14="http://schemas.microsoft.com/office/powerpoint/2010/main" val="1710593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Over the past 50 years, the usage of psychometrics has gradually increased but has thrived in the last 10 to 15 years. Occupational psychologists developed most psychometric tests to ensure the instruments have scientific reliability and normative information to compare the findings (</a:t>
            </a:r>
            <a:r>
              <a:rPr lang="en-US" sz="1200" kern="1200" dirty="0" err="1" smtClean="0">
                <a:solidFill>
                  <a:schemeClr val="tx1"/>
                </a:solidFill>
                <a:effectLst/>
                <a:latin typeface="+mn-lt"/>
                <a:ea typeface="+mn-ea"/>
                <a:cs typeface="+mn-cs"/>
              </a:rPr>
              <a:t>Tenenbaum</a:t>
            </a:r>
            <a:r>
              <a:rPr lang="en-US" sz="1200" kern="1200" dirty="0" smtClean="0">
                <a:solidFill>
                  <a:schemeClr val="tx1"/>
                </a:solidFill>
                <a:effectLst/>
                <a:latin typeface="+mn-lt"/>
                <a:ea typeface="+mn-ea"/>
                <a:cs typeface="+mn-cs"/>
              </a:rPr>
              <a:t>, Griffith, &amp; Kemp, 2006). Research in laboratory settings uses standardized psychometric instruments, surveys, and performance tests to demonstrate the processes behind human behavior. When it comes to the employment of psychometrics, cost-effectiveness and cost management reduce test budget (Feldman, 2009).</a:t>
            </a:r>
          </a:p>
          <a:p>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9</a:t>
            </a:fld>
            <a:endParaRPr lang="en-US"/>
          </a:p>
        </p:txBody>
      </p:sp>
    </p:spTree>
    <p:extLst>
      <p:ext uri="{BB962C8B-B14F-4D97-AF65-F5344CB8AC3E}">
        <p14:creationId xmlns:p14="http://schemas.microsoft.com/office/powerpoint/2010/main" val="664209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Psychometrics provides the following advantages: efficiency and confidence that ensure feedback on the individual and well-established technique. In addition, three distinct kinds of psychometric are present: ability/intellectual capacity, personality, ad motivation. Psychometrics have been used to guide scientific categorization credibility. Psychometric may be used in cognitive psychology research and the recruiting of jobs.</a:t>
            </a:r>
          </a:p>
          <a:p>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10</a:t>
            </a:fld>
            <a:endParaRPr lang="en-US"/>
          </a:p>
        </p:txBody>
      </p:sp>
    </p:spTree>
    <p:extLst>
      <p:ext uri="{BB962C8B-B14F-4D97-AF65-F5344CB8AC3E}">
        <p14:creationId xmlns:p14="http://schemas.microsoft.com/office/powerpoint/2010/main" val="4194955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significant consequences for psychometric methods to the assessment of personality characteristics are apparent. According to this perspective, conduct among participants in social interactions is negotiated and functions in accordance with situational and personal needs. Qualitative techniques are essential since they seek to understand the essence of this interaction, rather than just reducing it to individual statistics, like a personality profile or a test score. The psychometric principles govern the creation and use of instruments and methods for measuring psychological characteristics (Anderson, 2009).</a:t>
            </a:r>
          </a:p>
          <a:p>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11</a:t>
            </a:fld>
            <a:endParaRPr lang="en-US"/>
          </a:p>
        </p:txBody>
      </p:sp>
    </p:spTree>
    <p:extLst>
      <p:ext uri="{BB962C8B-B14F-4D97-AF65-F5344CB8AC3E}">
        <p14:creationId xmlns:p14="http://schemas.microsoft.com/office/powerpoint/2010/main" val="2299785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Psychometrics have been widely used to assess personality, attitudes, mood, intellect, cognitive skills, etc. The intrinsic difficulty of assessing these buildings, which lack a visible physical correlation, leads to psychometric applications in which these building structures are adequately quantified and defined. The earliest psychometric tools have been created to assess intelligence, the Stanford-</a:t>
            </a:r>
            <a:r>
              <a:rPr lang="en-US" sz="1200" kern="1200" dirty="0" err="1" smtClean="0">
                <a:solidFill>
                  <a:schemeClr val="tx1"/>
                </a:solidFill>
                <a:effectLst/>
                <a:latin typeface="+mn-lt"/>
                <a:ea typeface="+mn-ea"/>
                <a:cs typeface="+mn-cs"/>
              </a:rPr>
              <a:t>Binet</a:t>
            </a:r>
            <a:r>
              <a:rPr lang="en-US" sz="1200" kern="1200" dirty="0" smtClean="0">
                <a:solidFill>
                  <a:schemeClr val="tx1"/>
                </a:solidFill>
                <a:effectLst/>
                <a:latin typeface="+mn-lt"/>
                <a:ea typeface="+mn-ea"/>
                <a:cs typeface="+mn-cs"/>
              </a:rPr>
              <a:t> IQ test initially established by Alfred </a:t>
            </a:r>
            <a:r>
              <a:rPr lang="en-US" sz="1200" kern="1200" dirty="0" err="1" smtClean="0">
                <a:solidFill>
                  <a:schemeClr val="tx1"/>
                </a:solidFill>
                <a:effectLst/>
                <a:latin typeface="+mn-lt"/>
                <a:ea typeface="+mn-ea"/>
                <a:cs typeface="+mn-cs"/>
              </a:rPr>
              <a:t>Binet</a:t>
            </a:r>
            <a:r>
              <a:rPr lang="en-US" sz="1200" kern="1200" dirty="0" smtClean="0">
                <a:solidFill>
                  <a:schemeClr val="tx1"/>
                </a:solidFill>
                <a:effectLst/>
                <a:latin typeface="+mn-lt"/>
                <a:ea typeface="+mn-ea"/>
                <a:cs typeface="+mn-cs"/>
              </a:rPr>
              <a:t>, and are now extensively used in educational and psychological psychology. Another important field of research in psychometrics is personality, various personality measurements, and associated models and theories.</a:t>
            </a:r>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12</a:t>
            </a:fld>
            <a:endParaRPr lang="en-US"/>
          </a:p>
        </p:txBody>
      </p:sp>
    </p:spTree>
    <p:extLst>
      <p:ext uri="{BB962C8B-B14F-4D97-AF65-F5344CB8AC3E}">
        <p14:creationId xmlns:p14="http://schemas.microsoft.com/office/powerpoint/2010/main" val="2570022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Healthy psychology uses psychometric tools to quantify the fundamental variables to many of the research topics addressed, including questionnaires and interview tools.</a:t>
            </a:r>
          </a:p>
          <a:p>
            <a:r>
              <a:rPr lang="en-US" sz="1200" kern="1200" dirty="0" smtClean="0">
                <a:solidFill>
                  <a:schemeClr val="tx1"/>
                </a:solidFill>
                <a:effectLst/>
                <a:latin typeface="+mn-lt"/>
                <a:ea typeface="+mn-ea"/>
                <a:cs typeface="+mn-cs"/>
              </a:rPr>
              <a:t>Consequently, these measurements must be trustworthy and valid. For this reason, researchers usually utilize instruments that have been tested for reliability and validity in a lengthy and rigorous procedure. The employment of instruments that have not been used is discouraged (</a:t>
            </a:r>
            <a:r>
              <a:rPr lang="en-US" sz="1200" kern="1200" dirty="0" err="1" smtClean="0">
                <a:solidFill>
                  <a:schemeClr val="tx1"/>
                </a:solidFill>
                <a:effectLst/>
                <a:latin typeface="+mn-lt"/>
                <a:ea typeface="+mn-ea"/>
                <a:cs typeface="+mn-cs"/>
              </a:rPr>
              <a:t>Albery</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Munafo</a:t>
            </a:r>
            <a:r>
              <a:rPr lang="en-US" sz="1200" kern="1200" dirty="0" smtClean="0">
                <a:solidFill>
                  <a:schemeClr val="tx1"/>
                </a:solidFill>
                <a:effectLst/>
                <a:latin typeface="+mn-lt"/>
                <a:ea typeface="+mn-ea"/>
                <a:cs typeface="+mn-cs"/>
              </a:rPr>
              <a:t>, 2008).</a:t>
            </a:r>
          </a:p>
          <a:p>
            <a:endParaRPr lang="en-US" dirty="0"/>
          </a:p>
        </p:txBody>
      </p:sp>
      <p:sp>
        <p:nvSpPr>
          <p:cNvPr id="4" name="Slide Number Placeholder 3"/>
          <p:cNvSpPr>
            <a:spLocks noGrp="1"/>
          </p:cNvSpPr>
          <p:nvPr>
            <p:ph type="sldNum" sz="quarter" idx="10"/>
          </p:nvPr>
        </p:nvSpPr>
        <p:spPr/>
        <p:txBody>
          <a:bodyPr/>
          <a:lstStyle/>
          <a:p>
            <a:fld id="{91BA9722-56DA-4A0E-853A-A166FCC8CDFB}" type="slidenum">
              <a:rPr lang="en-US" smtClean="0"/>
              <a:t>13</a:t>
            </a:fld>
            <a:endParaRPr lang="en-US"/>
          </a:p>
        </p:txBody>
      </p:sp>
    </p:spTree>
    <p:extLst>
      <p:ext uri="{BB962C8B-B14F-4D97-AF65-F5344CB8AC3E}">
        <p14:creationId xmlns:p14="http://schemas.microsoft.com/office/powerpoint/2010/main" val="20335145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12/28/2021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12/28/2021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psychologicalscience.org/index.php/publications/observer/2012/may-june-12/remembering-the-father-of-cognitive-psychology.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t>
            </a:r>
            <a:r>
              <a:rPr lang="en-US" dirty="0" smtClean="0"/>
              <a:t>ognitive </a:t>
            </a:r>
            <a:r>
              <a:rPr lang="en-US" dirty="0"/>
              <a:t>P</a:t>
            </a:r>
            <a:r>
              <a:rPr lang="en-US" dirty="0" smtClean="0"/>
              <a:t>sychology</a:t>
            </a:r>
            <a:endParaRPr lang="en-US" dirty="0"/>
          </a:p>
        </p:txBody>
      </p:sp>
      <p:sp>
        <p:nvSpPr>
          <p:cNvPr id="3" name="Subtitle 2"/>
          <p:cNvSpPr>
            <a:spLocks noGrp="1"/>
          </p:cNvSpPr>
          <p:nvPr>
            <p:ph type="subTitle" idx="1"/>
          </p:nvPr>
        </p:nvSpPr>
        <p:spPr/>
        <p:txBody>
          <a:bodyPr>
            <a:normAutofit fontScale="70000" lnSpcReduction="20000"/>
          </a:bodyPr>
          <a:lstStyle/>
          <a:p>
            <a:r>
              <a:rPr lang="en-US" dirty="0"/>
              <a:t>Name of student</a:t>
            </a:r>
          </a:p>
          <a:p>
            <a:r>
              <a:rPr lang="en-US" dirty="0"/>
              <a:t>Institutional affiliation</a:t>
            </a:r>
          </a:p>
          <a:p>
            <a:r>
              <a:rPr lang="en-US" dirty="0"/>
              <a:t>Name of professor</a:t>
            </a:r>
          </a:p>
          <a:p>
            <a:r>
              <a:rPr lang="en-US" dirty="0" smtClean="0"/>
              <a:t>Date</a:t>
            </a:r>
            <a:endParaRPr lang="en-US" dirty="0"/>
          </a:p>
          <a:p>
            <a:endParaRPr lang="en-US" dirty="0"/>
          </a:p>
        </p:txBody>
      </p:sp>
    </p:spTree>
    <p:extLst>
      <p:ext uri="{BB962C8B-B14F-4D97-AF65-F5344CB8AC3E}">
        <p14:creationId xmlns:p14="http://schemas.microsoft.com/office/powerpoint/2010/main" val="4130365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t>
            </a:r>
            <a:r>
              <a:rPr lang="en-US" dirty="0" smtClean="0"/>
              <a:t>istory </a:t>
            </a:r>
            <a:r>
              <a:rPr lang="en-US" dirty="0"/>
              <a:t>of </a:t>
            </a:r>
            <a:r>
              <a:rPr lang="en-US" dirty="0" smtClean="0"/>
              <a:t>Cognitive </a:t>
            </a:r>
            <a:r>
              <a:rPr lang="en-US" dirty="0"/>
              <a:t>P</a:t>
            </a:r>
            <a:r>
              <a:rPr lang="en-US" dirty="0" smtClean="0"/>
              <a:t>sychology</a:t>
            </a:r>
            <a:r>
              <a:rPr lang="en-US" dirty="0"/>
              <a:t>.</a:t>
            </a:r>
          </a:p>
        </p:txBody>
      </p:sp>
      <p:sp>
        <p:nvSpPr>
          <p:cNvPr id="3" name="Content Placeholder 2"/>
          <p:cNvSpPr>
            <a:spLocks noGrp="1"/>
          </p:cNvSpPr>
          <p:nvPr>
            <p:ph idx="1"/>
          </p:nvPr>
        </p:nvSpPr>
        <p:spPr/>
        <p:txBody>
          <a:bodyPr>
            <a:normAutofit fontScale="70000" lnSpcReduction="20000"/>
          </a:bodyPr>
          <a:lstStyle/>
          <a:p>
            <a:r>
              <a:rPr lang="en-US" dirty="0"/>
              <a:t>Uric </a:t>
            </a:r>
            <a:r>
              <a:rPr lang="en-US" dirty="0" err="1"/>
              <a:t>Neisser</a:t>
            </a:r>
            <a:r>
              <a:rPr lang="en-US" dirty="0"/>
              <a:t> is also recognized as the father of both cognitive psychology and cognitive research advocacy. </a:t>
            </a:r>
            <a:endParaRPr lang="en-US" dirty="0" smtClean="0"/>
          </a:p>
          <a:p>
            <a:r>
              <a:rPr lang="en-US" dirty="0" smtClean="0"/>
              <a:t>During </a:t>
            </a:r>
            <a:r>
              <a:rPr lang="en-US" dirty="0"/>
              <a:t>his career, he authored Cognitive Psychology (1967), in which he collaborated on studies on self-perception, pattern identification, attention, problem resolution and reminder (APS, 2012). </a:t>
            </a:r>
            <a:endParaRPr lang="en-US" dirty="0" smtClean="0"/>
          </a:p>
          <a:p>
            <a:r>
              <a:rPr lang="en-US" dirty="0" smtClean="0"/>
              <a:t>Cognitive </a:t>
            </a:r>
            <a:r>
              <a:rPr lang="en-US" dirty="0"/>
              <a:t>psychology is the general term for psychology, which focuses on attention, awareness, the processing of information and memory. </a:t>
            </a:r>
            <a:endParaRPr lang="en-US" dirty="0" smtClean="0"/>
          </a:p>
          <a:p>
            <a:r>
              <a:rPr lang="en-US" dirty="0" smtClean="0"/>
              <a:t>Cognitive </a:t>
            </a:r>
            <a:r>
              <a:rPr lang="en-US" dirty="0"/>
              <a:t>psychology and sense perception researchers are sometimes referred to as experimental psychologists</a:t>
            </a:r>
            <a:r>
              <a:rPr lang="en-US" dirty="0" smtClean="0"/>
              <a:t>.</a:t>
            </a:r>
          </a:p>
          <a:p>
            <a:r>
              <a:rPr lang="en-US" dirty="0" smtClean="0"/>
              <a:t> </a:t>
            </a:r>
            <a:r>
              <a:rPr lang="en-US" dirty="0"/>
              <a:t>This paper describes the history of cognitive psychology. </a:t>
            </a:r>
            <a:endParaRPr lang="en-US" dirty="0" smtClean="0"/>
          </a:p>
          <a:p>
            <a:r>
              <a:rPr lang="en-US" dirty="0" smtClean="0"/>
              <a:t>This </a:t>
            </a:r>
            <a:r>
              <a:rPr lang="en-US" dirty="0"/>
              <a:t>lecture will finally address the advantages of psychometric research.</a:t>
            </a:r>
          </a:p>
          <a:p>
            <a:endParaRPr lang="en-US" dirty="0"/>
          </a:p>
        </p:txBody>
      </p:sp>
    </p:spTree>
    <p:extLst>
      <p:ext uri="{BB962C8B-B14F-4D97-AF65-F5344CB8AC3E}">
        <p14:creationId xmlns:p14="http://schemas.microsoft.com/office/powerpoint/2010/main" val="389423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Cognitive Psychology</a:t>
            </a:r>
          </a:p>
        </p:txBody>
      </p:sp>
      <p:sp>
        <p:nvSpPr>
          <p:cNvPr id="3" name="Content Placeholder 2"/>
          <p:cNvSpPr>
            <a:spLocks noGrp="1"/>
          </p:cNvSpPr>
          <p:nvPr>
            <p:ph idx="1"/>
          </p:nvPr>
        </p:nvSpPr>
        <p:spPr/>
        <p:txBody>
          <a:bodyPr/>
          <a:lstStyle/>
          <a:p>
            <a:r>
              <a:rPr lang="en-US" dirty="0"/>
              <a:t>Cognitive psychology focuses on higher mental functions such as thinking, remembering, and thinking, solving problems, appraisal, decision-making and language. </a:t>
            </a:r>
            <a:endParaRPr lang="en-US" dirty="0" smtClean="0"/>
          </a:p>
          <a:p>
            <a:r>
              <a:rPr lang="en-US" dirty="0" smtClean="0"/>
              <a:t>Three </a:t>
            </a:r>
            <a:r>
              <a:rPr lang="en-US" dirty="0"/>
              <a:t>main areas focus on cognitive psychology: thinking and thinking, problem resolution, creativity and language. </a:t>
            </a:r>
            <a:endParaRPr lang="en-US" dirty="0" smtClean="0"/>
          </a:p>
          <a:p>
            <a:r>
              <a:rPr lang="en-US" dirty="0"/>
              <a:t>In the 1950s, researchers hypothesized that certain mental processes might be represented on computers and they felt that these models may illuminate how the human mind works (Marcus, 2001). </a:t>
            </a:r>
          </a:p>
        </p:txBody>
      </p:sp>
    </p:spTree>
    <p:extLst>
      <p:ext uri="{BB962C8B-B14F-4D97-AF65-F5344CB8AC3E}">
        <p14:creationId xmlns:p14="http://schemas.microsoft.com/office/powerpoint/2010/main" val="816624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Cognitive Psychology</a:t>
            </a:r>
          </a:p>
        </p:txBody>
      </p:sp>
      <p:sp>
        <p:nvSpPr>
          <p:cNvPr id="3" name="Content Placeholder 2"/>
          <p:cNvSpPr>
            <a:spLocks noGrp="1"/>
          </p:cNvSpPr>
          <p:nvPr>
            <p:ph idx="1"/>
          </p:nvPr>
        </p:nvSpPr>
        <p:spPr/>
        <p:txBody>
          <a:bodyPr>
            <a:normAutofit/>
          </a:bodyPr>
          <a:lstStyle/>
          <a:p>
            <a:r>
              <a:rPr lang="en-US" dirty="0"/>
              <a:t>Cognitive psychologists frequently use the computer as an example to illustrate the connection between brain cognition. </a:t>
            </a:r>
            <a:endParaRPr lang="en-US" dirty="0" smtClean="0"/>
          </a:p>
          <a:p>
            <a:r>
              <a:rPr lang="en-US" dirty="0" smtClean="0"/>
              <a:t>They </a:t>
            </a:r>
            <a:r>
              <a:rPr lang="en-US" dirty="0"/>
              <a:t>describe the physical brain as the hardware of the computer and cognition as its software. </a:t>
            </a:r>
            <a:endParaRPr lang="en-US" dirty="0" smtClean="0"/>
          </a:p>
          <a:p>
            <a:r>
              <a:rPr lang="en-US" dirty="0" smtClean="0"/>
              <a:t>The </a:t>
            </a:r>
            <a:r>
              <a:rPr lang="en-US" dirty="0"/>
              <a:t>human brain is also unbelievably capable of learning new rules, relations, ideas and patterns to create new scenarios. </a:t>
            </a:r>
            <a:endParaRPr lang="en-US" dirty="0" smtClean="0"/>
          </a:p>
          <a:p>
            <a:endParaRPr lang="en-US" dirty="0"/>
          </a:p>
        </p:txBody>
      </p:sp>
    </p:spTree>
    <p:extLst>
      <p:ext uri="{BB962C8B-B14F-4D97-AF65-F5344CB8AC3E}">
        <p14:creationId xmlns:p14="http://schemas.microsoft.com/office/powerpoint/2010/main" val="3787975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Psychometric </a:t>
            </a:r>
            <a:r>
              <a:rPr lang="en-US" dirty="0"/>
              <a:t>studies are used to study </a:t>
            </a:r>
            <a:r>
              <a:rPr lang="en-US" dirty="0" smtClean="0"/>
              <a:t>Cognitive </a:t>
            </a:r>
            <a:r>
              <a:rPr lang="en-US" dirty="0"/>
              <a:t>P</a:t>
            </a:r>
            <a:r>
              <a:rPr lang="en-US" dirty="0" smtClean="0"/>
              <a:t>sychology</a:t>
            </a:r>
            <a:r>
              <a:rPr lang="en-US" dirty="0"/>
              <a:t>.</a:t>
            </a:r>
          </a:p>
        </p:txBody>
      </p:sp>
      <p:sp>
        <p:nvSpPr>
          <p:cNvPr id="3" name="Content Placeholder 2"/>
          <p:cNvSpPr>
            <a:spLocks noGrp="1"/>
          </p:cNvSpPr>
          <p:nvPr>
            <p:ph idx="1"/>
          </p:nvPr>
        </p:nvSpPr>
        <p:spPr/>
        <p:txBody>
          <a:bodyPr>
            <a:normAutofit/>
          </a:bodyPr>
          <a:lstStyle/>
          <a:p>
            <a:r>
              <a:rPr lang="en-US" dirty="0"/>
              <a:t>Psychometrics is a field of mathematics that focuses on the creation of evaluation methods, equipment and </a:t>
            </a:r>
            <a:r>
              <a:rPr lang="en-US" dirty="0" smtClean="0"/>
              <a:t>formalized. </a:t>
            </a:r>
          </a:p>
          <a:p>
            <a:r>
              <a:rPr lang="en-US" dirty="0" smtClean="0"/>
              <a:t>Theoretical </a:t>
            </a:r>
            <a:r>
              <a:rPr lang="en-US" dirty="0"/>
              <a:t>constructions, for example, have been identified as areas of observable behavior, which serve as an object reply sample (generally usable theory), psychological attributes as common causes of object reactions (latent variable theories), expected score values (classic experimental theory) and the mapping to digital (scaling theory) of observable relationships (network theory). </a:t>
            </a:r>
          </a:p>
        </p:txBody>
      </p:sp>
    </p:spTree>
    <p:extLst>
      <p:ext uri="{BB962C8B-B14F-4D97-AF65-F5344CB8AC3E}">
        <p14:creationId xmlns:p14="http://schemas.microsoft.com/office/powerpoint/2010/main" val="4153988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a:t>
            </a:r>
            <a:r>
              <a:rPr lang="en-US" dirty="0"/>
              <a:t>P</a:t>
            </a:r>
            <a:r>
              <a:rPr lang="en-US" dirty="0" smtClean="0"/>
              <a:t>sychometric </a:t>
            </a:r>
            <a:r>
              <a:rPr lang="en-US" dirty="0"/>
              <a:t>studies are used to study </a:t>
            </a:r>
            <a:r>
              <a:rPr lang="en-US" dirty="0" smtClean="0"/>
              <a:t>Cognitive </a:t>
            </a:r>
            <a:r>
              <a:rPr lang="en-US" dirty="0"/>
              <a:t>P</a:t>
            </a:r>
            <a:r>
              <a:rPr lang="en-US" dirty="0" smtClean="0"/>
              <a:t>sychology</a:t>
            </a:r>
            <a:r>
              <a:rPr lang="en-US" dirty="0"/>
              <a:t>.</a:t>
            </a:r>
          </a:p>
        </p:txBody>
      </p:sp>
      <p:sp>
        <p:nvSpPr>
          <p:cNvPr id="3" name="Content Placeholder 2"/>
          <p:cNvSpPr>
            <a:spLocks noGrp="1"/>
          </p:cNvSpPr>
          <p:nvPr>
            <p:ph idx="1"/>
          </p:nvPr>
        </p:nvSpPr>
        <p:spPr/>
        <p:txBody>
          <a:bodyPr>
            <a:normAutofit lnSpcReduction="10000"/>
          </a:bodyPr>
          <a:lstStyle/>
          <a:p>
            <a:r>
              <a:rPr lang="en-US" dirty="0" err="1"/>
              <a:t>Psychometricians</a:t>
            </a:r>
            <a:r>
              <a:rPr lang="en-US" dirty="0"/>
              <a:t> investigate and solve conceptual, substantive and statistical modeling issues. </a:t>
            </a:r>
            <a:endParaRPr lang="en-US" dirty="0" smtClean="0"/>
          </a:p>
          <a:p>
            <a:r>
              <a:rPr lang="en-US" dirty="0" smtClean="0"/>
              <a:t>Because </a:t>
            </a:r>
            <a:r>
              <a:rPr lang="en-US" dirty="0"/>
              <a:t>many of the topics studied by cross-disciplinary </a:t>
            </a:r>
            <a:r>
              <a:rPr lang="en-US" dirty="0" err="1"/>
              <a:t>psychometries</a:t>
            </a:r>
            <a:r>
              <a:rPr lang="en-US" dirty="0"/>
              <a:t> involve generic measurement and data analyzes and because discipline limits are fluid, psychometrics in particular are intimately connected to methodology and statistics</a:t>
            </a:r>
            <a:r>
              <a:rPr lang="en-US" dirty="0" smtClean="0"/>
              <a:t>.</a:t>
            </a:r>
          </a:p>
          <a:p>
            <a:r>
              <a:rPr lang="en-US" dirty="0" smtClean="0"/>
              <a:t> </a:t>
            </a:r>
            <a:r>
              <a:rPr lang="en-US" dirty="0"/>
              <a:t>Psychometric methods have a broad range of uses, including training assessments, genetics, sociology, political science and neuroscience.</a:t>
            </a:r>
          </a:p>
          <a:p>
            <a:endParaRPr lang="en-US" dirty="0"/>
          </a:p>
        </p:txBody>
      </p:sp>
    </p:spTree>
    <p:extLst>
      <p:ext uri="{BB962C8B-B14F-4D97-AF65-F5344CB8AC3E}">
        <p14:creationId xmlns:p14="http://schemas.microsoft.com/office/powerpoint/2010/main" val="338117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a:t>
            </a:r>
            <a:r>
              <a:rPr lang="en-US" dirty="0"/>
              <a:t>P</a:t>
            </a:r>
            <a:r>
              <a:rPr lang="en-US" dirty="0" smtClean="0"/>
              <a:t>sychometric </a:t>
            </a:r>
            <a:r>
              <a:rPr lang="en-US" dirty="0"/>
              <a:t>studies are used to study </a:t>
            </a:r>
            <a:r>
              <a:rPr lang="en-US" dirty="0" smtClean="0"/>
              <a:t>Cognitive </a:t>
            </a:r>
            <a:r>
              <a:rPr lang="en-US" dirty="0"/>
              <a:t>P</a:t>
            </a:r>
            <a:r>
              <a:rPr lang="en-US" dirty="0" smtClean="0"/>
              <a:t>sychology</a:t>
            </a:r>
            <a:r>
              <a:rPr lang="en-US" dirty="0"/>
              <a:t>.</a:t>
            </a:r>
          </a:p>
        </p:txBody>
      </p:sp>
      <p:sp>
        <p:nvSpPr>
          <p:cNvPr id="3" name="Content Placeholder 2"/>
          <p:cNvSpPr>
            <a:spLocks noGrp="1"/>
          </p:cNvSpPr>
          <p:nvPr>
            <p:ph idx="1"/>
          </p:nvPr>
        </p:nvSpPr>
        <p:spPr/>
        <p:txBody>
          <a:bodyPr>
            <a:normAutofit/>
          </a:bodyPr>
          <a:lstStyle/>
          <a:p>
            <a:r>
              <a:rPr lang="en-US" dirty="0"/>
              <a:t>Psychometric research on psychological measuring theory and methods includes assessing knowledge, skills, attitudes, and personality characteristics. </a:t>
            </a:r>
            <a:endParaRPr lang="en-US" dirty="0" smtClean="0"/>
          </a:p>
          <a:p>
            <a:r>
              <a:rPr lang="en-US" dirty="0" smtClean="0"/>
              <a:t>This </a:t>
            </a:r>
            <a:r>
              <a:rPr lang="en-US" dirty="0"/>
              <a:t>main area examines the study of variations within or between people. </a:t>
            </a:r>
            <a:endParaRPr lang="en-US" dirty="0" smtClean="0"/>
          </a:p>
          <a:p>
            <a:r>
              <a:rPr lang="en-US" dirty="0" smtClean="0"/>
              <a:t>It </a:t>
            </a:r>
            <a:r>
              <a:rPr lang="en-US" dirty="0"/>
              <a:t>also includes two main research projects, such as building measuring equipment and processes and developing and improving theoretical approaches to </a:t>
            </a:r>
            <a:r>
              <a:rPr lang="en-US" dirty="0" smtClean="0"/>
              <a:t>measurements. </a:t>
            </a:r>
            <a:endParaRPr lang="en-US" dirty="0"/>
          </a:p>
        </p:txBody>
      </p:sp>
    </p:spTree>
    <p:extLst>
      <p:ext uri="{BB962C8B-B14F-4D97-AF65-F5344CB8AC3E}">
        <p14:creationId xmlns:p14="http://schemas.microsoft.com/office/powerpoint/2010/main" val="433925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a:t>
            </a:r>
            <a:r>
              <a:rPr lang="en-US" dirty="0"/>
              <a:t>P</a:t>
            </a:r>
            <a:r>
              <a:rPr lang="en-US" dirty="0" smtClean="0"/>
              <a:t>sychometric </a:t>
            </a:r>
            <a:r>
              <a:rPr lang="en-US" dirty="0"/>
              <a:t>studies are used to study </a:t>
            </a:r>
            <a:r>
              <a:rPr lang="en-US" dirty="0" smtClean="0"/>
              <a:t>Cognitive </a:t>
            </a:r>
            <a:r>
              <a:rPr lang="en-US" dirty="0"/>
              <a:t>P</a:t>
            </a:r>
            <a:r>
              <a:rPr lang="en-US" dirty="0" smtClean="0"/>
              <a:t>sychology</a:t>
            </a:r>
            <a:r>
              <a:rPr lang="en-US" dirty="0"/>
              <a:t>.</a:t>
            </a:r>
          </a:p>
        </p:txBody>
      </p:sp>
      <p:sp>
        <p:nvSpPr>
          <p:cNvPr id="3" name="Content Placeholder 2"/>
          <p:cNvSpPr>
            <a:spLocks noGrp="1"/>
          </p:cNvSpPr>
          <p:nvPr>
            <p:ph idx="1"/>
          </p:nvPr>
        </p:nvSpPr>
        <p:spPr/>
        <p:txBody>
          <a:bodyPr>
            <a:normAutofit lnSpcReduction="10000"/>
          </a:bodyPr>
          <a:lstStyle/>
          <a:p>
            <a:r>
              <a:rPr lang="en-US" dirty="0"/>
              <a:t>If psychometrics are utilized in conjunction with other information sources, it provides a strong insight into why individuals frequently make choices or why they do. </a:t>
            </a:r>
            <a:endParaRPr lang="en-US" dirty="0" smtClean="0"/>
          </a:p>
          <a:p>
            <a:r>
              <a:rPr lang="en-US" dirty="0" smtClean="0"/>
              <a:t>In </a:t>
            </a:r>
            <a:r>
              <a:rPr lang="en-US" dirty="0"/>
              <a:t>addition, psychometrics helps to forecast future behavior and performance for people. </a:t>
            </a:r>
            <a:endParaRPr lang="en-US" dirty="0" smtClean="0"/>
          </a:p>
          <a:p>
            <a:r>
              <a:rPr lang="en-US" dirty="0" smtClean="0"/>
              <a:t>Some </a:t>
            </a:r>
            <a:r>
              <a:rPr lang="en-US" dirty="0"/>
              <a:t>of the first psychometric tools were first used for IQ testing. </a:t>
            </a:r>
            <a:endParaRPr lang="en-US" dirty="0" smtClean="0"/>
          </a:p>
          <a:p>
            <a:r>
              <a:rPr lang="en-US" dirty="0" smtClean="0"/>
              <a:t>It </a:t>
            </a:r>
            <a:r>
              <a:rPr lang="en-US" dirty="0"/>
              <a:t>has been used to measure topics such as reading and writing and IQ testing in educational evaluations.</a:t>
            </a:r>
          </a:p>
        </p:txBody>
      </p:sp>
    </p:spTree>
    <p:extLst>
      <p:ext uri="{BB962C8B-B14F-4D97-AF65-F5344CB8AC3E}">
        <p14:creationId xmlns:p14="http://schemas.microsoft.com/office/powerpoint/2010/main" val="2296069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Why is it used	?</a:t>
            </a:r>
            <a:br>
              <a:rPr lang="en-US" dirty="0"/>
            </a:br>
            <a:endParaRPr lang="en-US" dirty="0"/>
          </a:p>
        </p:txBody>
      </p:sp>
      <p:sp>
        <p:nvSpPr>
          <p:cNvPr id="3" name="Content Placeholder 2"/>
          <p:cNvSpPr>
            <a:spLocks noGrp="1"/>
          </p:cNvSpPr>
          <p:nvPr>
            <p:ph idx="1"/>
          </p:nvPr>
        </p:nvSpPr>
        <p:spPr/>
        <p:txBody>
          <a:bodyPr>
            <a:normAutofit/>
          </a:bodyPr>
          <a:lstStyle/>
          <a:p>
            <a:r>
              <a:rPr lang="en-US" dirty="0"/>
              <a:t>Over the past 50 years, the usage of psychometrics has gradually increased but has thrived in the last 10 to 15 years. </a:t>
            </a:r>
            <a:endParaRPr lang="en-US" dirty="0" smtClean="0"/>
          </a:p>
          <a:p>
            <a:r>
              <a:rPr lang="en-US" dirty="0" smtClean="0"/>
              <a:t>Occupational </a:t>
            </a:r>
            <a:r>
              <a:rPr lang="en-US" dirty="0"/>
              <a:t>psychologists developed most psychometric tests to ensure the instruments have scientific reliability and normative </a:t>
            </a:r>
            <a:r>
              <a:rPr lang="en-US" dirty="0" smtClean="0"/>
              <a:t>information.</a:t>
            </a:r>
          </a:p>
          <a:p>
            <a:r>
              <a:rPr lang="en-US" dirty="0" smtClean="0"/>
              <a:t>Research </a:t>
            </a:r>
            <a:r>
              <a:rPr lang="en-US" dirty="0"/>
              <a:t>in laboratory settings uses standardized psychometric instruments, surveys, and performance tests to demonstrate the processes behind human </a:t>
            </a:r>
            <a:r>
              <a:rPr lang="en-US" dirty="0" smtClean="0"/>
              <a:t>behavior</a:t>
            </a:r>
            <a:endParaRPr lang="en-US" dirty="0"/>
          </a:p>
        </p:txBody>
      </p:sp>
    </p:spTree>
    <p:extLst>
      <p:ext uri="{BB962C8B-B14F-4D97-AF65-F5344CB8AC3E}">
        <p14:creationId xmlns:p14="http://schemas.microsoft.com/office/powerpoint/2010/main" val="1676744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Research benefits</a:t>
            </a:r>
            <a:br>
              <a:rPr lang="en-US" dirty="0"/>
            </a:br>
            <a:endParaRPr lang="en-US" dirty="0"/>
          </a:p>
        </p:txBody>
      </p:sp>
      <p:sp>
        <p:nvSpPr>
          <p:cNvPr id="3" name="Content Placeholder 2"/>
          <p:cNvSpPr>
            <a:spLocks noGrp="1"/>
          </p:cNvSpPr>
          <p:nvPr>
            <p:ph idx="1"/>
          </p:nvPr>
        </p:nvSpPr>
        <p:spPr/>
        <p:txBody>
          <a:bodyPr/>
          <a:lstStyle/>
          <a:p>
            <a:r>
              <a:rPr lang="en-US" dirty="0"/>
              <a:t>Psychometrics provides the following advantages: efficiency and confidence that ensure feedback on the individual and well-established technique</a:t>
            </a:r>
            <a:r>
              <a:rPr lang="en-US" dirty="0" smtClean="0"/>
              <a:t>.</a:t>
            </a:r>
          </a:p>
          <a:p>
            <a:r>
              <a:rPr lang="en-US" dirty="0" smtClean="0"/>
              <a:t> </a:t>
            </a:r>
            <a:r>
              <a:rPr lang="en-US" dirty="0"/>
              <a:t>In addition, three distinct kinds of psychometric are present: ability/intellectual capacity, personality, ad motivation. </a:t>
            </a:r>
            <a:endParaRPr lang="en-US" dirty="0" smtClean="0"/>
          </a:p>
          <a:p>
            <a:r>
              <a:rPr lang="en-US" dirty="0" smtClean="0"/>
              <a:t>Psychometrics </a:t>
            </a:r>
            <a:r>
              <a:rPr lang="en-US" dirty="0"/>
              <a:t>have been used to guide scientific categorization credibility. </a:t>
            </a:r>
            <a:endParaRPr lang="en-US" dirty="0" smtClean="0"/>
          </a:p>
          <a:p>
            <a:r>
              <a:rPr lang="en-US" dirty="0" smtClean="0"/>
              <a:t>Psychometric </a:t>
            </a:r>
            <a:r>
              <a:rPr lang="en-US" dirty="0"/>
              <a:t>may be used in cognitive psychology research and the recruiting of jobs.</a:t>
            </a:r>
          </a:p>
          <a:p>
            <a:endParaRPr lang="en-US" dirty="0"/>
          </a:p>
        </p:txBody>
      </p:sp>
      <p:sp>
        <p:nvSpPr>
          <p:cNvPr id="4" name="Rectangle 3"/>
          <p:cNvSpPr/>
          <p:nvPr/>
        </p:nvSpPr>
        <p:spPr>
          <a:xfrm>
            <a:off x="3048000" y="-3713981"/>
            <a:ext cx="6096000" cy="14285962"/>
          </a:xfrm>
          <a:prstGeom prst="rect">
            <a:avLst/>
          </a:prstGeom>
        </p:spPr>
        <p:txBody>
          <a:bodyPr>
            <a:spAutoFit/>
          </a:bodyPr>
          <a:lstStyle/>
          <a:p>
            <a:pPr marL="457200" marR="0" indent="-457200">
              <a:lnSpc>
                <a:spcPct val="200000"/>
              </a:lnSpc>
              <a:spcBef>
                <a:spcPts val="0"/>
              </a:spcBef>
              <a:spcAft>
                <a:spcPts val="1000"/>
              </a:spcAft>
            </a:pPr>
            <a:r>
              <a:rPr lang="en-US" dirty="0" err="1">
                <a:latin typeface="Times New Roman" panose="02020603050405020304" pitchFamily="18" charset="0"/>
                <a:ea typeface="Calibri" panose="020F0502020204030204" pitchFamily="34" charset="0"/>
                <a:cs typeface="Times New Roman" panose="02020603050405020304" pitchFamily="18" charset="0"/>
              </a:rPr>
              <a:t>Albery,I</a:t>
            </a:r>
            <a:r>
              <a:rPr lang="en-US" dirty="0">
                <a:latin typeface="Times New Roman" panose="02020603050405020304" pitchFamily="18" charset="0"/>
                <a:ea typeface="Calibri" panose="020F0502020204030204" pitchFamily="34" charset="0"/>
                <a:cs typeface="Times New Roman" panose="02020603050405020304" pitchFamily="18" charset="0"/>
              </a:rPr>
              <a:t>.&amp; </a:t>
            </a:r>
            <a:r>
              <a:rPr lang="en-US" dirty="0" err="1">
                <a:latin typeface="Times New Roman" panose="02020603050405020304" pitchFamily="18" charset="0"/>
                <a:ea typeface="Calibri" panose="020F0502020204030204" pitchFamily="34" charset="0"/>
                <a:cs typeface="Times New Roman" panose="02020603050405020304" pitchFamily="18" charset="0"/>
              </a:rPr>
              <a:t>Munafo</a:t>
            </a:r>
            <a:r>
              <a:rPr lang="en-US" dirty="0">
                <a:latin typeface="Times New Roman" panose="02020603050405020304" pitchFamily="18" charset="0"/>
                <a:ea typeface="Calibri" panose="020F0502020204030204" pitchFamily="34" charset="0"/>
                <a:cs typeface="Times New Roman" panose="02020603050405020304" pitchFamily="18" charset="0"/>
              </a:rPr>
              <a:t>', M. ((2008). Key Concepts in Health Psychology. Sage Publications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Anderson, J. (2009). Cognitive Psychology and its Implications. (7th ed.) Wroth Publishers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Ashcraft, M., &amp; </a:t>
            </a:r>
            <a:r>
              <a:rPr lang="en-US" dirty="0" err="1">
                <a:latin typeface="Times New Roman" panose="02020603050405020304" pitchFamily="18" charset="0"/>
                <a:ea typeface="Calibri" panose="020F0502020204030204" pitchFamily="34" charset="0"/>
                <a:cs typeface="Times New Roman" panose="02020603050405020304" pitchFamily="18" charset="0"/>
              </a:rPr>
              <a:t>Radvansky</a:t>
            </a:r>
            <a:r>
              <a:rPr lang="en-US" dirty="0">
                <a:latin typeface="Times New Roman" panose="02020603050405020304" pitchFamily="18" charset="0"/>
                <a:ea typeface="Calibri" panose="020F0502020204030204" pitchFamily="34" charset="0"/>
                <a:cs typeface="Times New Roman" panose="02020603050405020304" pitchFamily="18" charset="0"/>
              </a:rPr>
              <a:t>, G. (2009). Cognition (5th ed.) Upper Saddle River, NJ: Prentice-Hall</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Association for Psychology Science (APS). (2012). Remembering the father of cognitive psychology. Vol.25 No.5 Retrieved from </a:t>
            </a:r>
            <a:r>
              <a:rPr lang="en-US"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3"/>
              </a:rPr>
              <a:t>http://www.psychologicalscience.org/index.php/publications/observer/2012/may-june-12/remembering-the-father-of-cognitive-psychology.html</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1000"/>
              </a:spcAft>
            </a:pPr>
            <a:r>
              <a:rPr lang="en-US" dirty="0" err="1">
                <a:latin typeface="Times New Roman" panose="02020603050405020304" pitchFamily="18" charset="0"/>
                <a:ea typeface="Calibri" panose="020F0502020204030204" pitchFamily="34" charset="0"/>
                <a:cs typeface="Times New Roman" panose="02020603050405020304" pitchFamily="18" charset="0"/>
              </a:rPr>
              <a:t>Demeure</a:t>
            </a:r>
            <a:r>
              <a:rPr lang="en-US" dirty="0">
                <a:latin typeface="Times New Roman" panose="02020603050405020304" pitchFamily="18" charset="0"/>
                <a:ea typeface="Calibri" panose="020F0502020204030204" pitchFamily="34" charset="0"/>
                <a:cs typeface="Times New Roman" panose="02020603050405020304" pitchFamily="18" charset="0"/>
              </a:rPr>
              <a:t>, V., </a:t>
            </a:r>
            <a:r>
              <a:rPr lang="en-US" dirty="0" err="1">
                <a:latin typeface="Times New Roman" panose="02020603050405020304" pitchFamily="18" charset="0"/>
                <a:ea typeface="Calibri" panose="020F0502020204030204" pitchFamily="34" charset="0"/>
                <a:cs typeface="Times New Roman" panose="02020603050405020304" pitchFamily="18" charset="0"/>
              </a:rPr>
              <a:t>Bonnefon</a:t>
            </a:r>
            <a:r>
              <a:rPr lang="en-US" dirty="0">
                <a:latin typeface="Times New Roman" panose="02020603050405020304" pitchFamily="18" charset="0"/>
                <a:ea typeface="Calibri" panose="020F0502020204030204" pitchFamily="34" charset="0"/>
                <a:cs typeface="Times New Roman" panose="02020603050405020304" pitchFamily="18" charset="0"/>
              </a:rPr>
              <a:t>, J., &amp; </a:t>
            </a:r>
            <a:r>
              <a:rPr lang="en-US" dirty="0" err="1">
                <a:latin typeface="Times New Roman" panose="02020603050405020304" pitchFamily="18" charset="0"/>
                <a:ea typeface="Calibri" panose="020F0502020204030204" pitchFamily="34" charset="0"/>
                <a:cs typeface="Times New Roman" panose="02020603050405020304" pitchFamily="18" charset="0"/>
              </a:rPr>
              <a:t>Raufaste</a:t>
            </a:r>
            <a:r>
              <a:rPr lang="en-US" dirty="0">
                <a:latin typeface="Times New Roman" panose="02020603050405020304" pitchFamily="18" charset="0"/>
                <a:ea typeface="Calibri" panose="020F0502020204030204" pitchFamily="34" charset="0"/>
                <a:cs typeface="Times New Roman" panose="02020603050405020304" pitchFamily="18" charset="0"/>
              </a:rPr>
              <a:t>, E. (2009). Politeness and </a:t>
            </a:r>
            <a:r>
              <a:rPr lang="en-US" dirty="0" err="1">
                <a:latin typeface="Times New Roman" panose="02020603050405020304" pitchFamily="18" charset="0"/>
                <a:ea typeface="Calibri" panose="020F0502020204030204" pitchFamily="34" charset="0"/>
                <a:cs typeface="Times New Roman" panose="02020603050405020304" pitchFamily="18" charset="0"/>
              </a:rPr>
              <a:t>condiitioned</a:t>
            </a:r>
            <a:r>
              <a:rPr lang="en-US" dirty="0">
                <a:latin typeface="Times New Roman" panose="02020603050405020304" pitchFamily="18" charset="0"/>
                <a:ea typeface="Calibri" panose="020F0502020204030204" pitchFamily="34" charset="0"/>
                <a:cs typeface="Times New Roman" panose="02020603050405020304" pitchFamily="18" charset="0"/>
              </a:rPr>
              <a:t> reasoning: Interpersonal cues to the indirect suppression of deductive inference. Journal of Experimental Psychology: Learning, memory, and cognition 35, 260-266</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Feldman, R. (2009). Understanding Psychology (9th ed.) New York, NY: McGraw Hill</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Marcus, J. (2001). The algebraic mind. Cambridge, MA: MIT Books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1000"/>
              </a:spcAft>
            </a:pPr>
            <a:r>
              <a:rPr lang="en-US" dirty="0" err="1">
                <a:latin typeface="Times New Roman" panose="02020603050405020304" pitchFamily="18" charset="0"/>
                <a:ea typeface="Calibri" panose="020F0502020204030204" pitchFamily="34" charset="0"/>
                <a:cs typeface="Times New Roman" panose="02020603050405020304" pitchFamily="18" charset="0"/>
              </a:rPr>
              <a:t>Tenebaum</a:t>
            </a:r>
            <a:r>
              <a:rPr lang="en-US" dirty="0">
                <a:latin typeface="Times New Roman" panose="02020603050405020304" pitchFamily="18" charset="0"/>
                <a:ea typeface="Calibri" panose="020F0502020204030204" pitchFamily="34" charset="0"/>
                <a:cs typeface="Times New Roman" panose="02020603050405020304" pitchFamily="18" charset="0"/>
              </a:rPr>
              <a:t>, J., Griffiths, T., &amp; Kemp, C. (2006). Theory-based </a:t>
            </a:r>
            <a:r>
              <a:rPr lang="en-US" dirty="0" err="1">
                <a:latin typeface="Times New Roman" panose="02020603050405020304" pitchFamily="18" charset="0"/>
                <a:ea typeface="Calibri" panose="020F0502020204030204" pitchFamily="34" charset="0"/>
                <a:cs typeface="Times New Roman" panose="02020603050405020304" pitchFamily="18" charset="0"/>
              </a:rPr>
              <a:t>Bayesianmodels</a:t>
            </a:r>
            <a:r>
              <a:rPr lang="en-US" dirty="0">
                <a:latin typeface="Times New Roman" panose="02020603050405020304" pitchFamily="18" charset="0"/>
                <a:ea typeface="Calibri" panose="020F0502020204030204" pitchFamily="34" charset="0"/>
                <a:cs typeface="Times New Roman" panose="02020603050405020304" pitchFamily="18" charset="0"/>
              </a:rPr>
              <a:t> of inductive learning and reasoning. Trends in Cognitive Science, 10, 309-318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2092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Psychometric benefits</a:t>
            </a:r>
            <a:br>
              <a:rPr lang="en-US" dirty="0"/>
            </a:br>
            <a:endParaRPr lang="en-US" dirty="0"/>
          </a:p>
        </p:txBody>
      </p:sp>
      <p:sp>
        <p:nvSpPr>
          <p:cNvPr id="3" name="Content Placeholder 2"/>
          <p:cNvSpPr>
            <a:spLocks noGrp="1"/>
          </p:cNvSpPr>
          <p:nvPr>
            <p:ph idx="1"/>
          </p:nvPr>
        </p:nvSpPr>
        <p:spPr/>
        <p:txBody>
          <a:bodyPr>
            <a:normAutofit fontScale="92500"/>
          </a:bodyPr>
          <a:lstStyle/>
          <a:p>
            <a:r>
              <a:rPr lang="en-US" dirty="0"/>
              <a:t>The significant consequences for psychometric methods to the assessment of personality characteristics are apparent</a:t>
            </a:r>
            <a:r>
              <a:rPr lang="en-US" dirty="0" smtClean="0"/>
              <a:t>.</a:t>
            </a:r>
          </a:p>
          <a:p>
            <a:r>
              <a:rPr lang="en-US" dirty="0" smtClean="0"/>
              <a:t> </a:t>
            </a:r>
            <a:r>
              <a:rPr lang="en-US" dirty="0"/>
              <a:t>According to this perspective, conduct among participants in social interactions is negotiated and functions in accordance with situational and personal needs. </a:t>
            </a:r>
            <a:endParaRPr lang="en-US" dirty="0" smtClean="0"/>
          </a:p>
          <a:p>
            <a:r>
              <a:rPr lang="en-US" dirty="0" smtClean="0"/>
              <a:t>Qualitative </a:t>
            </a:r>
            <a:r>
              <a:rPr lang="en-US" dirty="0"/>
              <a:t>techniques are essential since they seek to understand the essence of this </a:t>
            </a:r>
            <a:r>
              <a:rPr lang="en-US" dirty="0" smtClean="0"/>
              <a:t>interaction.</a:t>
            </a:r>
          </a:p>
          <a:p>
            <a:r>
              <a:rPr lang="en-US" dirty="0" smtClean="0"/>
              <a:t> </a:t>
            </a:r>
            <a:r>
              <a:rPr lang="en-US" dirty="0"/>
              <a:t>The psychometric principles govern the creation and use of instruments and methods for measuring psychological characteristics (Anderson, 2009).</a:t>
            </a:r>
          </a:p>
          <a:p>
            <a:endParaRPr lang="en-US" dirty="0"/>
          </a:p>
        </p:txBody>
      </p:sp>
    </p:spTree>
    <p:extLst>
      <p:ext uri="{BB962C8B-B14F-4D97-AF65-F5344CB8AC3E}">
        <p14:creationId xmlns:p14="http://schemas.microsoft.com/office/powerpoint/2010/main" val="1645657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a:t>
            </a:r>
            <a:br>
              <a:rPr lang="en-US" dirty="0"/>
            </a:br>
            <a:endParaRPr lang="en-US" dirty="0"/>
          </a:p>
        </p:txBody>
      </p:sp>
      <p:sp>
        <p:nvSpPr>
          <p:cNvPr id="3" name="Content Placeholder 2"/>
          <p:cNvSpPr>
            <a:spLocks noGrp="1"/>
          </p:cNvSpPr>
          <p:nvPr>
            <p:ph idx="1"/>
          </p:nvPr>
        </p:nvSpPr>
        <p:spPr/>
        <p:txBody>
          <a:bodyPr>
            <a:normAutofit/>
          </a:bodyPr>
          <a:lstStyle/>
          <a:p>
            <a:r>
              <a:rPr lang="en-US" dirty="0"/>
              <a:t>Psychometrics have been widely used to assess personality, attitudes, mood, intellect, cognitive skills, etc</a:t>
            </a:r>
            <a:r>
              <a:rPr lang="en-US" dirty="0" smtClean="0"/>
              <a:t>.</a:t>
            </a:r>
          </a:p>
          <a:p>
            <a:r>
              <a:rPr lang="en-US" dirty="0" smtClean="0"/>
              <a:t> </a:t>
            </a:r>
            <a:r>
              <a:rPr lang="en-US" dirty="0"/>
              <a:t>The intrinsic difficulty of assessing these buildings, which lack a visible physical correlation, leads to psychometric applications in which these building structures are adequately quantified and defined. </a:t>
            </a:r>
            <a:endParaRPr lang="en-US" dirty="0" smtClean="0"/>
          </a:p>
          <a:p>
            <a:r>
              <a:rPr lang="en-US" dirty="0" smtClean="0"/>
              <a:t>The </a:t>
            </a:r>
            <a:r>
              <a:rPr lang="en-US" dirty="0"/>
              <a:t>earliest psychometric tools have been created to assess intelligence, the Stanford-</a:t>
            </a:r>
            <a:r>
              <a:rPr lang="en-US" dirty="0" err="1"/>
              <a:t>Binet</a:t>
            </a:r>
            <a:r>
              <a:rPr lang="en-US" dirty="0"/>
              <a:t> IQ test initially established by Alfred </a:t>
            </a:r>
            <a:r>
              <a:rPr lang="en-US" dirty="0" err="1"/>
              <a:t>Binet</a:t>
            </a:r>
            <a:r>
              <a:rPr lang="en-US" dirty="0"/>
              <a:t>, and are now extensively used in educational and psychological psychology. </a:t>
            </a:r>
          </a:p>
        </p:txBody>
      </p:sp>
    </p:spTree>
    <p:extLst>
      <p:ext uri="{BB962C8B-B14F-4D97-AF65-F5344CB8AC3E}">
        <p14:creationId xmlns:p14="http://schemas.microsoft.com/office/powerpoint/2010/main" val="582758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Healthy psychology uses psychometric tools to quantify the fundamental variables to many of the research topics addressed, including questionnaires and interview tools.</a:t>
            </a:r>
          </a:p>
          <a:p>
            <a:r>
              <a:rPr lang="en-US" dirty="0"/>
              <a:t>Consequently, these measurements must be trustworthy and valid. </a:t>
            </a:r>
            <a:endParaRPr lang="en-US" dirty="0" smtClean="0"/>
          </a:p>
          <a:p>
            <a:r>
              <a:rPr lang="en-US" dirty="0" smtClean="0"/>
              <a:t>For </a:t>
            </a:r>
            <a:r>
              <a:rPr lang="en-US" dirty="0"/>
              <a:t>this reason, researchers usually utilize instruments that have been tested for reliability and validity in a lengthy and rigorous procedure. </a:t>
            </a:r>
            <a:endParaRPr lang="en-US" dirty="0" smtClean="0"/>
          </a:p>
          <a:p>
            <a:r>
              <a:rPr lang="en-US" dirty="0" smtClean="0"/>
              <a:t>The </a:t>
            </a:r>
            <a:r>
              <a:rPr lang="en-US" dirty="0"/>
              <a:t>employment of instruments that have not been used is discouraged (</a:t>
            </a:r>
            <a:r>
              <a:rPr lang="en-US" dirty="0" err="1"/>
              <a:t>Albery</a:t>
            </a:r>
            <a:r>
              <a:rPr lang="en-US" dirty="0"/>
              <a:t> &amp; </a:t>
            </a:r>
            <a:r>
              <a:rPr lang="en-US" dirty="0" err="1"/>
              <a:t>Munafo</a:t>
            </a:r>
            <a:r>
              <a:rPr lang="en-US" dirty="0"/>
              <a:t>, 2008).</a:t>
            </a:r>
          </a:p>
          <a:p>
            <a:endParaRPr lang="en-US" dirty="0"/>
          </a:p>
        </p:txBody>
      </p:sp>
    </p:spTree>
    <p:extLst>
      <p:ext uri="{BB962C8B-B14F-4D97-AF65-F5344CB8AC3E}">
        <p14:creationId xmlns:p14="http://schemas.microsoft.com/office/powerpoint/2010/main" val="1320342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726409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166</TotalTime>
  <Words>2101</Words>
  <Application>Microsoft Office PowerPoint</Application>
  <PresentationFormat>Custom</PresentationFormat>
  <Paragraphs>95</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Organic</vt:lpstr>
      <vt:lpstr>Cognitive Psychology</vt:lpstr>
      <vt:lpstr>History of Cognitive Psychology.</vt:lpstr>
      <vt:lpstr>History of Cognitive Psychology</vt:lpstr>
      <vt:lpstr>History of Cognitive Psychology</vt:lpstr>
      <vt:lpstr>How Psychometric studies are used to study Cognitive Psychology.</vt:lpstr>
      <vt:lpstr>How Psychometric studies are used to study Cognitive Psychology.</vt:lpstr>
      <vt:lpstr>How Psychometric studies are used to study Cognitive Psychology.</vt:lpstr>
      <vt:lpstr>How Psychometric studies are used to study Cognitive Psychology.</vt:lpstr>
      <vt:lpstr>Why is it used ? </vt:lpstr>
      <vt:lpstr>Research benefits </vt:lpstr>
      <vt:lpstr>Psychometric benefits </vt:lpstr>
      <vt:lpstr>Conclusion </vt:lpstr>
      <vt:lpstr>Conclusion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Psychology</dc:title>
  <dc:creator>lenovo</dc:creator>
  <cp:lastModifiedBy>laptopcare</cp:lastModifiedBy>
  <cp:revision>10</cp:revision>
  <dcterms:created xsi:type="dcterms:W3CDTF">2021-09-24T16:58:21Z</dcterms:created>
  <dcterms:modified xsi:type="dcterms:W3CDTF">2021-12-28T04:37:50Z</dcterms:modified>
</cp:coreProperties>
</file>