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0" r:id="rId1"/>
  </p:sldMasterIdLst>
  <p:sldIdLst>
    <p:sldId id="270" r:id="rId2"/>
    <p:sldId id="257" r:id="rId3"/>
    <p:sldId id="258" r:id="rId4"/>
    <p:sldId id="259" r:id="rId5"/>
    <p:sldId id="260" r:id="rId6"/>
    <p:sldId id="261" r:id="rId7"/>
    <p:sldId id="262" r:id="rId8"/>
    <p:sldId id="263" r:id="rId9"/>
    <p:sldId id="264" r:id="rId10"/>
    <p:sldId id="265" r:id="rId11"/>
    <p:sldId id="271" r:id="rId12"/>
    <p:sldId id="272" r:id="rId13"/>
    <p:sldId id="266" r:id="rId14"/>
    <p:sldId id="273" r:id="rId15"/>
    <p:sldId id="274" r:id="rId16"/>
    <p:sldId id="275" r:id="rId17"/>
    <p:sldId id="267" r:id="rId18"/>
    <p:sldId id="268" r:id="rId19"/>
    <p:sldId id="26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54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5A24BB3-7FE8-4118-923D-769ADA3573E5}"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1328497391"/>
      </p:ext>
    </p:extLst>
  </p:cSld>
  <p:clrMapOvr>
    <a:masterClrMapping/>
  </p:clrMapOvr>
  <p:transition spd="med" advTm="1000">
    <p:split orient="vert"/>
    <p:sndAc>
      <p:stSnd>
        <p:snd r:embed="rId1" name="coin.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75A24BB3-7FE8-4118-923D-769ADA3573E5}"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2083342072"/>
      </p:ext>
    </p:extLst>
  </p:cSld>
  <p:clrMapOvr>
    <a:masterClrMapping/>
  </p:clrMapOvr>
  <p:transition spd="med" advTm="1000">
    <p:split orient="vert"/>
    <p:sndAc>
      <p:stSnd>
        <p:snd r:embed="rId1" name="coin.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A24BB3-7FE8-4118-923D-769ADA3573E5}"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1046988774"/>
      </p:ext>
    </p:extLst>
  </p:cSld>
  <p:clrMapOvr>
    <a:masterClrMapping/>
  </p:clrMapOvr>
  <p:transition spd="med" advTm="1000">
    <p:split orient="vert"/>
    <p:sndAc>
      <p:stSnd>
        <p:snd r:embed="rId1" name="coin.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5A24BB3-7FE8-4118-923D-769ADA3573E5}" type="datetimeFigureOut">
              <a:rPr lang="en-US" smtClean="0"/>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1036451330"/>
      </p:ext>
    </p:extLst>
  </p:cSld>
  <p:clrMapOvr>
    <a:masterClrMapping/>
  </p:clrMapOvr>
  <p:transition spd="med" advTm="1000">
    <p:split orient="vert"/>
    <p:sndAc>
      <p:stSnd>
        <p:snd r:embed="rId1" name="coin.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5A24BB3-7FE8-4118-923D-769ADA3573E5}" type="datetimeFigureOut">
              <a:rPr lang="en-US" smtClean="0"/>
              <a:t>8/13/2021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1016977030"/>
      </p:ext>
    </p:extLst>
  </p:cSld>
  <p:clrMapOvr>
    <a:masterClrMapping/>
  </p:clrMapOvr>
  <p:transition spd="med" advTm="1000">
    <p:split orient="vert"/>
    <p:sndAc>
      <p:stSnd>
        <p:snd r:embed="rId1" name="coin.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75A24BB3-7FE8-4118-923D-769ADA3573E5}" type="datetimeFigureOut">
              <a:rPr lang="en-US" smtClean="0"/>
              <a:t>8/13/2021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3929169433"/>
      </p:ext>
    </p:extLst>
  </p:cSld>
  <p:clrMapOvr>
    <a:masterClrMapping/>
  </p:clrMapOvr>
  <p:transition spd="med" advTm="1000">
    <p:split orient="vert"/>
    <p:sndAc>
      <p:stSnd>
        <p:snd r:embed="rId1" name="coin.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5A24BB3-7FE8-4118-923D-769ADA3573E5}" type="datetimeFigureOut">
              <a:rPr lang="en-US" smtClean="0"/>
              <a:t>8/13/2021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2454093315"/>
      </p:ext>
    </p:extLst>
  </p:cSld>
  <p:clrMapOvr>
    <a:masterClrMapping/>
  </p:clrMapOvr>
  <p:transition spd="med" advTm="1000">
    <p:split orient="vert"/>
    <p:sndAc>
      <p:stSnd>
        <p:snd r:embed="rId1" name="coin.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75A24BB3-7FE8-4118-923D-769ADA3573E5}" type="datetimeFigureOut">
              <a:rPr lang="en-US" smtClean="0"/>
              <a:t>8/13/2021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560024814"/>
      </p:ext>
    </p:extLst>
  </p:cSld>
  <p:clrMapOvr>
    <a:masterClrMapping/>
  </p:clrMapOvr>
  <p:transition spd="med" advTm="1000">
    <p:split orient="vert"/>
    <p:sndAc>
      <p:stSnd>
        <p:snd r:embed="rId1" name="coin.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A24BB3-7FE8-4118-923D-769ADA3573E5}" type="datetimeFigureOut">
              <a:rPr lang="en-US" smtClean="0"/>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1222947029"/>
      </p:ext>
    </p:extLst>
  </p:cSld>
  <p:clrMapOvr>
    <a:masterClrMapping/>
  </p:clrMapOvr>
  <p:transition spd="med" advTm="1000">
    <p:split orient="vert"/>
    <p:sndAc>
      <p:stSnd>
        <p:snd r:embed="rId1" name="coin.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A24BB3-7FE8-4118-923D-769ADA3573E5}" type="datetimeFigureOut">
              <a:rPr lang="en-US" smtClean="0"/>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1271134317"/>
      </p:ext>
    </p:extLst>
  </p:cSld>
  <p:clrMapOvr>
    <a:masterClrMapping/>
  </p:clrMapOvr>
  <p:transition spd="med" advTm="1000">
    <p:split orient="vert"/>
    <p:sndAc>
      <p:stSnd>
        <p:snd r:embed="rId1" name="coin.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A24BB3-7FE8-4118-923D-769ADA3573E5}"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3540907655"/>
      </p:ext>
    </p:extLst>
  </p:cSld>
  <p:clrMapOvr>
    <a:masterClrMapping/>
  </p:clrMapOvr>
  <p:transition spd="med" advTm="1000">
    <p:split orient="vert"/>
    <p:sndAc>
      <p:stSnd>
        <p:snd r:embed="rId1" name="coin.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A24BB3-7FE8-4118-923D-769ADA3573E5}"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928E4-5A17-4DC7-90F1-938BE692ECA5}"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944646027"/>
      </p:ext>
    </p:extLst>
  </p:cSld>
  <p:clrMapOvr>
    <a:masterClrMapping/>
  </p:clrMapOvr>
  <p:transition spd="med" advTm="1000">
    <p:split orient="vert"/>
    <p:sndAc>
      <p:stSnd>
        <p:snd r:embed="rId1" name="coin.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A24BB3-7FE8-4118-923D-769ADA3573E5}"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4120054019"/>
      </p:ext>
    </p:extLst>
  </p:cSld>
  <p:clrMapOvr>
    <a:masterClrMapping/>
  </p:clrMapOvr>
  <p:transition spd="med" advTm="1000">
    <p:split orient="vert"/>
    <p:sndAc>
      <p:stSnd>
        <p:snd r:embed="rId1" name="coin.wav"/>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5A24BB3-7FE8-4118-923D-769ADA3573E5}" type="datetimeFigureOut">
              <a:rPr lang="en-US" smtClean="0"/>
              <a:t>8/13/2021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633254196"/>
      </p:ext>
    </p:extLst>
  </p:cSld>
  <p:clrMapOvr>
    <a:masterClrMapping/>
  </p:clrMapOvr>
  <p:transition spd="med" advTm="1000">
    <p:split orient="vert"/>
    <p:sndAc>
      <p:stSnd>
        <p:snd r:embed="rId1" name="coin.wav"/>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5A24BB3-7FE8-4118-923D-769ADA3573E5}" type="datetimeFigureOut">
              <a:rPr lang="en-US" smtClean="0"/>
              <a:t>8/13/2021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118708462"/>
      </p:ext>
    </p:extLst>
  </p:cSld>
  <p:clrMapOvr>
    <a:masterClrMapping/>
  </p:clrMapOvr>
  <p:transition spd="med" advTm="1000">
    <p:split orient="vert"/>
    <p:sndAc>
      <p:stSnd>
        <p:snd r:embed="rId1" name="coin.wav"/>
      </p:stSnd>
    </p:sndAc>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A24BB3-7FE8-4118-923D-769ADA3573E5}"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3155919001"/>
      </p:ext>
    </p:extLst>
  </p:cSld>
  <p:clrMapOvr>
    <a:masterClrMapping/>
  </p:clrMapOvr>
  <p:transition spd="med" advTm="1000">
    <p:split orient="vert"/>
    <p:sndAc>
      <p:stSnd>
        <p:snd r:embed="rId1" name="coin.wav"/>
      </p:stSnd>
    </p:sndAc>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A24BB3-7FE8-4118-923D-769ADA3573E5}" type="datetimeFigureOut">
              <a:rPr lang="en-US" smtClean="0"/>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928E4-5A17-4DC7-90F1-938BE692ECA5}" type="slidenum">
              <a:rPr lang="en-US" smtClean="0"/>
              <a:t>‹#›</a:t>
            </a:fld>
            <a:endParaRPr lang="en-US"/>
          </a:p>
        </p:txBody>
      </p:sp>
    </p:spTree>
    <p:extLst>
      <p:ext uri="{BB962C8B-B14F-4D97-AF65-F5344CB8AC3E}">
        <p14:creationId xmlns:p14="http://schemas.microsoft.com/office/powerpoint/2010/main" val="850926606"/>
      </p:ext>
    </p:extLst>
  </p:cSld>
  <p:clrMapOvr>
    <a:masterClrMapping/>
  </p:clrMapOvr>
  <p:transition spd="med" advTm="1000">
    <p:split orient="vert"/>
    <p:sndAc>
      <p:stSnd>
        <p:snd r:embed="rId1" name="coin.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audio" Target="../media/audio1.wa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5A24BB3-7FE8-4118-923D-769ADA3573E5}" type="datetimeFigureOut">
              <a:rPr lang="en-US" smtClean="0"/>
              <a:t>8/13/2021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4F928E4-5A17-4DC7-90F1-938BE692ECA5}" type="slidenum">
              <a:rPr lang="en-US" smtClean="0"/>
              <a:t>‹#›</a:t>
            </a:fld>
            <a:endParaRPr lang="en-US"/>
          </a:p>
        </p:txBody>
      </p:sp>
    </p:spTree>
    <p:extLst>
      <p:ext uri="{BB962C8B-B14F-4D97-AF65-F5344CB8AC3E}">
        <p14:creationId xmlns:p14="http://schemas.microsoft.com/office/powerpoint/2010/main" val="1340170377"/>
      </p:ext>
    </p:extLst>
  </p:cSld>
  <p:clrMap bg1="dk1" tx1="lt1" bg2="dk2" tx2="lt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Lst>
  <p:transition spd="med" advTm="1000">
    <p:split orient="vert"/>
    <p:sndAc>
      <p:stSnd>
        <p:snd r:embed="rId19" name="coin.wav"/>
      </p:stSnd>
    </p:sndAc>
  </p:transition>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smtClean="0">
                <a:latin typeface="Bahnschrift SemiBold" panose="020B0502040204020203" pitchFamily="34" charset="0"/>
              </a:rPr>
              <a:t>Postpartum hemorrhage </a:t>
            </a:r>
            <a:endParaRPr lang="en-US" sz="6000" b="1" dirty="0">
              <a:latin typeface="Bahnschrift SemiBold" panose="020B0502040204020203" pitchFamily="34" charset="0"/>
            </a:endParaRPr>
          </a:p>
        </p:txBody>
      </p:sp>
    </p:spTree>
    <p:extLst>
      <p:ext uri="{BB962C8B-B14F-4D97-AF65-F5344CB8AC3E}">
        <p14:creationId xmlns:p14="http://schemas.microsoft.com/office/powerpoint/2010/main" val="2996579459"/>
      </p:ext>
    </p:extLst>
  </p:cSld>
  <p:clrMapOvr>
    <a:masterClrMapping/>
  </p:clrMapOvr>
  <p:transition spd="med" advTm="1000">
    <p:split orient="vert"/>
    <p:sndAc>
      <p:stSnd>
        <p:snd r:embed="rId2" name="coin.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What is postpartum hemorrhage </a:t>
            </a:r>
            <a:endParaRPr lang="en-US" b="1" dirty="0"/>
          </a:p>
        </p:txBody>
      </p:sp>
      <p:sp>
        <p:nvSpPr>
          <p:cNvPr id="3" name="Content Placeholder 2"/>
          <p:cNvSpPr>
            <a:spLocks noGrp="1"/>
          </p:cNvSpPr>
          <p:nvPr>
            <p:ph idx="1"/>
          </p:nvPr>
        </p:nvSpPr>
        <p:spPr/>
        <p:txBody>
          <a:bodyPr/>
          <a:lstStyle/>
          <a:p>
            <a:pPr marL="0" marR="0" algn="just">
              <a:lnSpc>
                <a:spcPct val="200000"/>
              </a:lnSpc>
              <a:spcBef>
                <a:spcPts val="0"/>
              </a:spcBef>
              <a:spcAft>
                <a:spcPts val="80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Postpartum hemorrhage is more bleeding than normal after the birth of a baby. About 1 in 100 to 5 in 100 women have postpartum hemorrhage. It's more likely with a cesarean birth. It most often happens after the placenta is delivered, but it can also happen later.</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87486202"/>
      </p:ext>
    </p:extLst>
  </p:cSld>
  <p:clrMapOvr>
    <a:masterClrMapping/>
  </p:clrMapOvr>
  <p:transition spd="med" advTm="1000">
    <p:split orient="vert"/>
    <p:sndAc>
      <p:stSnd>
        <p:snd r:embed="rId2" name="coin.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Causes of postpartum hemorrhage</a:t>
            </a:r>
            <a:endParaRPr lang="en-US" b="1" dirty="0"/>
          </a:p>
        </p:txBody>
      </p:sp>
      <p:sp>
        <p:nvSpPr>
          <p:cNvPr id="3" name="Content Placeholder 2"/>
          <p:cNvSpPr>
            <a:spLocks noGrp="1"/>
          </p:cNvSpPr>
          <p:nvPr>
            <p:ph idx="1"/>
          </p:nvPr>
        </p:nvSpPr>
        <p:spPr/>
        <p:txBody>
          <a:bodyPr/>
          <a:lstStyle/>
          <a:p>
            <a:r>
              <a:rPr lang="en-US" dirty="0" smtClean="0"/>
              <a:t>Once a baby is delivered, the uterus normally contracts and pushes out the placenta. After the placenta is delivered, these contractions help put pressure on the bleeding vessels in the area where the placenta was attached. </a:t>
            </a:r>
          </a:p>
          <a:p>
            <a:r>
              <a:rPr lang="en-US" dirty="0" smtClean="0"/>
              <a:t>If the uterus does not contract strongly enough, these blood vessels bleed freely. This is the most common cause of postpartum hemorrhage. If small pieces of the placenta stay attached, bleeding is also likely. </a:t>
            </a:r>
            <a:endParaRPr lang="en-US" dirty="0"/>
          </a:p>
        </p:txBody>
      </p:sp>
    </p:spTree>
    <p:extLst>
      <p:ext uri="{BB962C8B-B14F-4D97-AF65-F5344CB8AC3E}">
        <p14:creationId xmlns:p14="http://schemas.microsoft.com/office/powerpoint/2010/main" val="1483765040"/>
      </p:ext>
    </p:extLst>
  </p:cSld>
  <p:clrMapOvr>
    <a:masterClrMapping/>
  </p:clrMapOvr>
  <p:transition spd="med" advTm="1000">
    <p:split orient="vert"/>
    <p:sndAc>
      <p:stSnd>
        <p:snd r:embed="rId2" name="coin.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Other causes could be </a:t>
            </a:r>
            <a:endParaRPr lang="en-US" b="1" dirty="0"/>
          </a:p>
        </p:txBody>
      </p:sp>
      <p:sp>
        <p:nvSpPr>
          <p:cNvPr id="3" name="Content Placeholder 2"/>
          <p:cNvSpPr>
            <a:spLocks noGrp="1"/>
          </p:cNvSpPr>
          <p:nvPr>
            <p:ph idx="1"/>
          </p:nvPr>
        </p:nvSpPr>
        <p:spPr/>
        <p:txBody>
          <a:bodyPr/>
          <a:lstStyle/>
          <a:p>
            <a:pPr lvl="0"/>
            <a:r>
              <a:rPr lang="en-US" dirty="0"/>
              <a:t>Tear in the cervix or tissues of the vagina</a:t>
            </a:r>
          </a:p>
          <a:p>
            <a:pPr lvl="0"/>
            <a:r>
              <a:rPr lang="en-US" dirty="0"/>
              <a:t>Tear in a blood vessel in the uterus</a:t>
            </a:r>
          </a:p>
          <a:p>
            <a:pPr lvl="0"/>
            <a:r>
              <a:rPr lang="en-US" dirty="0"/>
              <a:t>Bleeding into a hidden tissue area or space in the pelvis. This mass of blood is called a hematoma. It's usually in the vulva or vagina.</a:t>
            </a:r>
          </a:p>
          <a:p>
            <a:pPr lvl="0"/>
            <a:r>
              <a:rPr lang="en-US" dirty="0"/>
              <a:t>Blood clotting disorders</a:t>
            </a:r>
          </a:p>
          <a:p>
            <a:r>
              <a:rPr lang="en-US" dirty="0"/>
              <a:t>Placenta problems</a:t>
            </a:r>
          </a:p>
        </p:txBody>
      </p:sp>
    </p:spTree>
    <p:extLst>
      <p:ext uri="{BB962C8B-B14F-4D97-AF65-F5344CB8AC3E}">
        <p14:creationId xmlns:p14="http://schemas.microsoft.com/office/powerpoint/2010/main" val="2263880314"/>
      </p:ext>
    </p:extLst>
  </p:cSld>
  <p:clrMapOvr>
    <a:masterClrMapping/>
  </p:clrMapOvr>
  <p:transition spd="med" advTm="1000">
    <p:split orient="vert"/>
    <p:sndAc>
      <p:stSnd>
        <p:snd r:embed="rId2" name="coin.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Risks for postpartum hemorrhage</a:t>
            </a:r>
            <a:endParaRPr lang="en-US" b="1" dirty="0"/>
          </a:p>
        </p:txBody>
      </p:sp>
      <p:sp>
        <p:nvSpPr>
          <p:cNvPr id="3" name="Content Placeholder 2"/>
          <p:cNvSpPr>
            <a:spLocks noGrp="1"/>
          </p:cNvSpPr>
          <p:nvPr>
            <p:ph idx="1"/>
          </p:nvPr>
        </p:nvSpPr>
        <p:spPr/>
        <p:txBody>
          <a:bodyPr>
            <a:normAutofit/>
          </a:bodyPr>
          <a:lstStyle/>
          <a:p>
            <a:pPr lvl="0"/>
            <a:r>
              <a:rPr lang="en-US" dirty="0"/>
              <a:t>Placental abruption. This is the early detachment of the placenta from the uterus.</a:t>
            </a:r>
          </a:p>
          <a:p>
            <a:pPr lvl="0"/>
            <a:r>
              <a:rPr lang="en-US" dirty="0"/>
              <a:t>Placenta </a:t>
            </a:r>
            <a:r>
              <a:rPr lang="en-US" dirty="0" smtClean="0"/>
              <a:t>Previa. </a:t>
            </a:r>
            <a:r>
              <a:rPr lang="en-US" dirty="0"/>
              <a:t>This is when the placenta covers or is near the opening of the cervix.</a:t>
            </a:r>
          </a:p>
          <a:p>
            <a:pPr lvl="0"/>
            <a:r>
              <a:rPr lang="en-US" dirty="0" smtClean="0"/>
              <a:t>Over distended </a:t>
            </a:r>
            <a:r>
              <a:rPr lang="en-US" dirty="0"/>
              <a:t>uterus. This is when the uterus is larger than normal because of too much amniotic fluid or a large baby.</a:t>
            </a:r>
          </a:p>
          <a:p>
            <a:pPr lvl="0"/>
            <a:r>
              <a:rPr lang="en-US" dirty="0"/>
              <a:t>Multiple-baby pregnancy</a:t>
            </a:r>
          </a:p>
          <a:p>
            <a:pPr lvl="0"/>
            <a:r>
              <a:rPr lang="en-US" dirty="0"/>
              <a:t>High blood pressure disorders of pregnancy</a:t>
            </a:r>
          </a:p>
          <a:p>
            <a:pPr lvl="0"/>
            <a:r>
              <a:rPr lang="en-US" dirty="0"/>
              <a:t>Having many previous births</a:t>
            </a:r>
          </a:p>
          <a:p>
            <a:endParaRPr lang="en-US" dirty="0"/>
          </a:p>
        </p:txBody>
      </p:sp>
    </p:spTree>
    <p:extLst>
      <p:ext uri="{BB962C8B-B14F-4D97-AF65-F5344CB8AC3E}">
        <p14:creationId xmlns:p14="http://schemas.microsoft.com/office/powerpoint/2010/main" val="455606768"/>
      </p:ext>
    </p:extLst>
  </p:cSld>
  <p:clrMapOvr>
    <a:masterClrMapping/>
  </p:clrMapOvr>
  <p:transition spd="med" advTm="1000">
    <p:split orient="vert"/>
    <p:sndAc>
      <p:stSnd>
        <p:snd r:embed="rId2" name="coin.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Risks continued</a:t>
            </a:r>
            <a:endParaRPr lang="en-US" b="1" dirty="0"/>
          </a:p>
        </p:txBody>
      </p:sp>
      <p:sp>
        <p:nvSpPr>
          <p:cNvPr id="3" name="Content Placeholder 2"/>
          <p:cNvSpPr>
            <a:spLocks noGrp="1"/>
          </p:cNvSpPr>
          <p:nvPr>
            <p:ph idx="1"/>
          </p:nvPr>
        </p:nvSpPr>
        <p:spPr/>
        <p:txBody>
          <a:bodyPr/>
          <a:lstStyle/>
          <a:p>
            <a:pPr lvl="0"/>
            <a:r>
              <a:rPr lang="en-US" dirty="0"/>
              <a:t>Prolonged labor</a:t>
            </a:r>
          </a:p>
          <a:p>
            <a:pPr lvl="0"/>
            <a:r>
              <a:rPr lang="en-US" dirty="0"/>
              <a:t>Infection</a:t>
            </a:r>
          </a:p>
          <a:p>
            <a:pPr lvl="0"/>
            <a:r>
              <a:rPr lang="en-US" dirty="0"/>
              <a:t>Obesity</a:t>
            </a:r>
          </a:p>
          <a:p>
            <a:pPr lvl="0"/>
            <a:r>
              <a:rPr lang="en-US" dirty="0"/>
              <a:t>Use of forceps or vacuum-assisted delivery</a:t>
            </a:r>
          </a:p>
          <a:p>
            <a:pPr lvl="0"/>
            <a:r>
              <a:rPr lang="en-US" dirty="0"/>
              <a:t>Being of Asian or Hispanic ethnic background</a:t>
            </a:r>
          </a:p>
          <a:p>
            <a:endParaRPr lang="en-US" dirty="0"/>
          </a:p>
        </p:txBody>
      </p:sp>
    </p:spTree>
    <p:extLst>
      <p:ext uri="{BB962C8B-B14F-4D97-AF65-F5344CB8AC3E}">
        <p14:creationId xmlns:p14="http://schemas.microsoft.com/office/powerpoint/2010/main" val="2489790909"/>
      </p:ext>
    </p:extLst>
  </p:cSld>
  <p:clrMapOvr>
    <a:masterClrMapping/>
  </p:clrMapOvr>
  <p:transition spd="med" advTm="1000">
    <p:split orient="vert"/>
    <p:sndAc>
      <p:stSnd>
        <p:snd r:embed="rId2" name="coin.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Symptoms of postpartum hemorrhage</a:t>
            </a:r>
            <a:endParaRPr lang="en-US" b="1" dirty="0"/>
          </a:p>
        </p:txBody>
      </p:sp>
      <p:sp>
        <p:nvSpPr>
          <p:cNvPr id="3" name="Content Placeholder 2"/>
          <p:cNvSpPr>
            <a:spLocks noGrp="1"/>
          </p:cNvSpPr>
          <p:nvPr>
            <p:ph idx="1"/>
          </p:nvPr>
        </p:nvSpPr>
        <p:spPr/>
        <p:txBody>
          <a:bodyPr/>
          <a:lstStyle/>
          <a:p>
            <a:pPr lvl="0"/>
            <a:r>
              <a:rPr lang="en-US" dirty="0"/>
              <a:t>Uncontrolled bleeding</a:t>
            </a:r>
          </a:p>
          <a:p>
            <a:pPr lvl="0"/>
            <a:r>
              <a:rPr lang="en-US" dirty="0"/>
              <a:t>Decreased blood pressure</a:t>
            </a:r>
          </a:p>
          <a:p>
            <a:pPr lvl="0"/>
            <a:r>
              <a:rPr lang="en-US" dirty="0"/>
              <a:t>Increased heart rate</a:t>
            </a:r>
          </a:p>
          <a:p>
            <a:pPr lvl="0"/>
            <a:r>
              <a:rPr lang="en-US" dirty="0"/>
              <a:t>Decrease in the red blood cell count</a:t>
            </a:r>
          </a:p>
          <a:p>
            <a:pPr lvl="0"/>
            <a:r>
              <a:rPr lang="en-US" dirty="0"/>
              <a:t>Swelling and pain in the vagina and nearby area if bleeding is from a hematoma </a:t>
            </a:r>
          </a:p>
          <a:p>
            <a:endParaRPr lang="en-US" dirty="0"/>
          </a:p>
        </p:txBody>
      </p:sp>
    </p:spTree>
    <p:extLst>
      <p:ext uri="{BB962C8B-B14F-4D97-AF65-F5344CB8AC3E}">
        <p14:creationId xmlns:p14="http://schemas.microsoft.com/office/powerpoint/2010/main" val="1575290544"/>
      </p:ext>
    </p:extLst>
  </p:cSld>
  <p:clrMapOvr>
    <a:masterClrMapping/>
  </p:clrMapOvr>
  <p:transition spd="med" advTm="1000">
    <p:split orient="vert"/>
    <p:sndAc>
      <p:stSnd>
        <p:snd r:embed="rId2" name="coin.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Diagnosis of postpartum hemorrhage</a:t>
            </a:r>
            <a:endParaRPr lang="en-US" b="1" dirty="0"/>
          </a:p>
        </p:txBody>
      </p:sp>
      <p:sp>
        <p:nvSpPr>
          <p:cNvPr id="3" name="Content Placeholder 2"/>
          <p:cNvSpPr>
            <a:spLocks noGrp="1"/>
          </p:cNvSpPr>
          <p:nvPr>
            <p:ph idx="1"/>
          </p:nvPr>
        </p:nvSpPr>
        <p:spPr/>
        <p:txBody>
          <a:bodyPr/>
          <a:lstStyle/>
          <a:p>
            <a:pPr lvl="0"/>
            <a:r>
              <a:rPr lang="en-US" dirty="0"/>
              <a:t>Estimate of how much blood you have lost</a:t>
            </a:r>
          </a:p>
          <a:p>
            <a:pPr lvl="0"/>
            <a:r>
              <a:rPr lang="en-US" dirty="0"/>
              <a:t>Measuring pulse and blood pressure</a:t>
            </a:r>
          </a:p>
          <a:p>
            <a:pPr lvl="0"/>
            <a:r>
              <a:rPr lang="en-US" dirty="0"/>
              <a:t>Red blood cell count</a:t>
            </a:r>
          </a:p>
          <a:p>
            <a:pPr lvl="0"/>
            <a:r>
              <a:rPr lang="en-US" dirty="0"/>
              <a:t>Clotting factors in the blood</a:t>
            </a:r>
          </a:p>
          <a:p>
            <a:endParaRPr lang="en-US" dirty="0"/>
          </a:p>
        </p:txBody>
      </p:sp>
    </p:spTree>
    <p:extLst>
      <p:ext uri="{BB962C8B-B14F-4D97-AF65-F5344CB8AC3E}">
        <p14:creationId xmlns:p14="http://schemas.microsoft.com/office/powerpoint/2010/main" val="1400880784"/>
      </p:ext>
    </p:extLst>
  </p:cSld>
  <p:clrMapOvr>
    <a:masterClrMapping/>
  </p:clrMapOvr>
  <p:transition spd="med" advTm="1000">
    <p:split orient="vert"/>
    <p:sndAc>
      <p:stSnd>
        <p:snd r:embed="rId2" name="coin.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Nursing process</a:t>
            </a:r>
            <a:endParaRPr lang="en-US" b="1" dirty="0"/>
          </a:p>
        </p:txBody>
      </p:sp>
      <p:sp>
        <p:nvSpPr>
          <p:cNvPr id="3" name="Content Placeholder 2"/>
          <p:cNvSpPr>
            <a:spLocks noGrp="1"/>
          </p:cNvSpPr>
          <p:nvPr>
            <p:ph idx="1"/>
          </p:nvPr>
        </p:nvSpPr>
        <p:spPr/>
        <p:txBody>
          <a:bodyPr>
            <a:normAutofit/>
          </a:bodyPr>
          <a:lstStyle/>
          <a:p>
            <a:pPr lvl="0"/>
            <a:r>
              <a:rPr lang="en-US" dirty="0"/>
              <a:t>Medicine or uterine massage to stimulate uterine contractions</a:t>
            </a:r>
          </a:p>
          <a:p>
            <a:pPr lvl="0"/>
            <a:r>
              <a:rPr lang="en-US" dirty="0"/>
              <a:t>Removing pieces of the placenta that remain in the uterus</a:t>
            </a:r>
          </a:p>
          <a:p>
            <a:pPr lvl="0"/>
            <a:r>
              <a:rPr lang="en-US" dirty="0"/>
              <a:t>Exam of the uterus and other pelvic tissues, the vagina, and the vulva to look for areas that may need repair</a:t>
            </a:r>
          </a:p>
          <a:p>
            <a:pPr lvl="0"/>
            <a:r>
              <a:rPr lang="en-US" dirty="0"/>
              <a:t>Bakri balloon or a Foley catheter to put pressure on the bleeding inside the uterus. Your healthcare provider may pack the uterus with sponges and sterile materials. This may be done if a Bakri balloon or Foley catheter is not available. </a:t>
            </a:r>
          </a:p>
          <a:p>
            <a:pPr lvl="0"/>
            <a:r>
              <a:rPr lang="en-US" dirty="0"/>
              <a:t>Laparotomy. This is surgery to open the abdomen to find the cause of bleeding.</a:t>
            </a:r>
          </a:p>
          <a:p>
            <a:endParaRPr lang="en-US" dirty="0"/>
          </a:p>
        </p:txBody>
      </p:sp>
    </p:spTree>
    <p:extLst>
      <p:ext uri="{BB962C8B-B14F-4D97-AF65-F5344CB8AC3E}">
        <p14:creationId xmlns:p14="http://schemas.microsoft.com/office/powerpoint/2010/main" val="219347958"/>
      </p:ext>
    </p:extLst>
  </p:cSld>
  <p:clrMapOvr>
    <a:masterClrMapping/>
  </p:clrMapOvr>
  <p:transition spd="med" advTm="1000">
    <p:split orient="vert"/>
    <p:sndAc>
      <p:stSnd>
        <p:snd r:embed="rId2" name="coin.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Nursing process continued</a:t>
            </a:r>
            <a:endParaRPr lang="en-US" b="1" dirty="0"/>
          </a:p>
        </p:txBody>
      </p:sp>
      <p:sp>
        <p:nvSpPr>
          <p:cNvPr id="3" name="Content Placeholder 2"/>
          <p:cNvSpPr>
            <a:spLocks noGrp="1"/>
          </p:cNvSpPr>
          <p:nvPr>
            <p:ph idx="1"/>
          </p:nvPr>
        </p:nvSpPr>
        <p:spPr/>
        <p:txBody>
          <a:bodyPr>
            <a:normAutofit/>
          </a:bodyPr>
          <a:lstStyle/>
          <a:p>
            <a:pPr lvl="0"/>
            <a:r>
              <a:rPr lang="en-US" dirty="0"/>
              <a:t>Tying off or sealing bleeding blood vessels. This is done using uterine compression sutures, special gel, glue, or coils. The surgery is done during a laparotomy.</a:t>
            </a:r>
          </a:p>
          <a:p>
            <a:pPr lvl="0"/>
            <a:r>
              <a:rPr lang="en-US" dirty="0"/>
              <a:t>Hysterectomy. This is surgery to remove the uterus. In most cases, this is a last resort.</a:t>
            </a:r>
          </a:p>
          <a:p>
            <a:r>
              <a:rPr lang="en-US" dirty="0"/>
              <a:t>Replacing lost blood and fluids is important in treating postpartum hemorrhage. You may quickly be given IV (intravenous) fluids, blood, and blood products to prevent shock. Oxygen may also help.</a:t>
            </a:r>
          </a:p>
          <a:p>
            <a:r>
              <a:rPr lang="en-US" dirty="0"/>
              <a:t>Postpartum hemorrhage can be quite serious. But when your provider quickly finds and treats the cause of bleeding, you often will be able to recover fully.</a:t>
            </a:r>
          </a:p>
          <a:p>
            <a:endParaRPr lang="en-US" dirty="0"/>
          </a:p>
        </p:txBody>
      </p:sp>
    </p:spTree>
    <p:extLst>
      <p:ext uri="{BB962C8B-B14F-4D97-AF65-F5344CB8AC3E}">
        <p14:creationId xmlns:p14="http://schemas.microsoft.com/office/powerpoint/2010/main" val="2316423131"/>
      </p:ext>
    </p:extLst>
  </p:cSld>
  <p:clrMapOvr>
    <a:masterClrMapping/>
  </p:clrMapOvr>
  <p:transition spd="med" advTm="1000">
    <p:split orient="vert"/>
    <p:sndAc>
      <p:stSnd>
        <p:snd r:embed="rId2" name="coin.wav"/>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 care plan</a:t>
            </a:r>
            <a:endParaRPr lang="en-US" dirty="0"/>
          </a:p>
        </p:txBody>
      </p:sp>
      <p:sp>
        <p:nvSpPr>
          <p:cNvPr id="3" name="Content Placeholder 2"/>
          <p:cNvSpPr>
            <a:spLocks noGrp="1"/>
          </p:cNvSpPr>
          <p:nvPr>
            <p:ph idx="1"/>
          </p:nvPr>
        </p:nvSpPr>
        <p:spPr/>
        <p:txBody>
          <a:bodyPr/>
          <a:lstStyle/>
          <a:p>
            <a:r>
              <a:rPr lang="en-US" dirty="0"/>
              <a:t>The primary role of the nurses is to assess and intervene early or during a hemorrhage to help the patient regain her strength and to prevent complications. </a:t>
            </a:r>
            <a:endParaRPr lang="en-US" dirty="0" smtClean="0"/>
          </a:p>
          <a:p>
            <a:r>
              <a:rPr lang="en-US" dirty="0" smtClean="0"/>
              <a:t>Data </a:t>
            </a:r>
            <a:r>
              <a:rPr lang="en-US" dirty="0"/>
              <a:t>such as the amount of bleeding, the condition of the uterus, checking of the maternal vital signs and observing for signs of shock would play a vital role in the care of the patient with hemorrhage</a:t>
            </a:r>
            <a:r>
              <a:rPr lang="en-US" dirty="0" smtClean="0"/>
              <a:t>.</a:t>
            </a:r>
            <a:r>
              <a:rPr lang="en-US" dirty="0"/>
              <a:t/>
            </a:r>
            <a:br>
              <a:rPr lang="en-US" dirty="0"/>
            </a:br>
            <a:endParaRPr lang="en-US" dirty="0"/>
          </a:p>
        </p:txBody>
      </p:sp>
    </p:spTree>
    <p:extLst>
      <p:ext uri="{BB962C8B-B14F-4D97-AF65-F5344CB8AC3E}">
        <p14:creationId xmlns:p14="http://schemas.microsoft.com/office/powerpoint/2010/main" val="1618278777"/>
      </p:ext>
    </p:extLst>
  </p:cSld>
  <p:clrMapOvr>
    <a:masterClrMapping/>
  </p:clrMapOvr>
  <p:transition spd="med" advTm="1000">
    <p:split orient="vert"/>
    <p:sndAc>
      <p:stSnd>
        <p:snd r:embed="rId2" name="coin.wav"/>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Excepted outcomes</a:t>
            </a:r>
            <a:endParaRPr lang="en-US" dirty="0"/>
          </a:p>
        </p:txBody>
      </p:sp>
      <p:sp>
        <p:nvSpPr>
          <p:cNvPr id="3" name="Content Placeholder 2"/>
          <p:cNvSpPr>
            <a:spLocks noGrp="1"/>
          </p:cNvSpPr>
          <p:nvPr>
            <p:ph idx="1"/>
          </p:nvPr>
        </p:nvSpPr>
        <p:spPr/>
        <p:txBody>
          <a:bodyPr/>
          <a:lstStyle/>
          <a:p>
            <a:r>
              <a:rPr lang="en-US" dirty="0"/>
              <a:t>Patient will maintain a blood pressure of at least 100/60 mm Hg.</a:t>
            </a:r>
          </a:p>
          <a:p>
            <a:r>
              <a:rPr lang="en-US" dirty="0"/>
              <a:t>Patient will maintain a pulse rate between 70-90 beats per minute.</a:t>
            </a:r>
          </a:p>
          <a:p>
            <a:r>
              <a:rPr lang="en-US" dirty="0"/>
              <a:t>Patient will have a balanced 24-hour intake and output.</a:t>
            </a:r>
          </a:p>
          <a:p>
            <a:r>
              <a:rPr lang="en-US" dirty="0"/>
              <a:t>Patient will have a cognitive status within expected range.</a:t>
            </a:r>
          </a:p>
          <a:p>
            <a:r>
              <a:rPr lang="en-US" dirty="0"/>
              <a:t>Patient will have a lochia flow of less than one saturated perineal pad per hour.</a:t>
            </a:r>
          </a:p>
          <a:p>
            <a:r>
              <a:rPr lang="en-US" dirty="0"/>
              <a:t>Patient will demonstrate improvement in the fluid balance as evidenced by a good capillary refill, adequate urine output, and skin turgor.</a:t>
            </a:r>
          </a:p>
          <a:p>
            <a:endParaRPr lang="en-US" dirty="0"/>
          </a:p>
        </p:txBody>
      </p:sp>
    </p:spTree>
    <p:extLst>
      <p:ext uri="{BB962C8B-B14F-4D97-AF65-F5344CB8AC3E}">
        <p14:creationId xmlns:p14="http://schemas.microsoft.com/office/powerpoint/2010/main" val="2912326631"/>
      </p:ext>
    </p:extLst>
  </p:cSld>
  <p:clrMapOvr>
    <a:masterClrMapping/>
  </p:clrMapOvr>
  <p:transition spd="med" advTm="1000">
    <p:split orient="vert"/>
    <p:sndAc>
      <p:stSnd>
        <p:snd r:embed="rId2" name="coin.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Complications of postpartum hemorrhage</a:t>
            </a:r>
            <a:endParaRPr lang="en-US" b="1" dirty="0"/>
          </a:p>
        </p:txBody>
      </p:sp>
      <p:sp>
        <p:nvSpPr>
          <p:cNvPr id="3" name="Content Placeholder 2"/>
          <p:cNvSpPr>
            <a:spLocks noGrp="1"/>
          </p:cNvSpPr>
          <p:nvPr>
            <p:ph idx="1"/>
          </p:nvPr>
        </p:nvSpPr>
        <p:spPr/>
        <p:txBody>
          <a:bodyPr/>
          <a:lstStyle/>
          <a:p>
            <a:r>
              <a:rPr lang="en-US" dirty="0"/>
              <a:t>Losing lots of blood quickly can cause a severe drop in your blood pressure. This may lead to shock and death if not treated.</a:t>
            </a:r>
          </a:p>
          <a:p>
            <a:r>
              <a:rPr lang="en-US" dirty="0"/>
              <a:t>After childbirth, it's common to experience fatigue and discomfort, such as perineal pain and uterine contractions. You might not know the difference between a normal recovery and the symptoms of a complication — or when to seek medical care. </a:t>
            </a:r>
            <a:endParaRPr lang="en-US" dirty="0" smtClean="0"/>
          </a:p>
          <a:p>
            <a:r>
              <a:rPr lang="en-US" dirty="0" smtClean="0"/>
              <a:t>If </a:t>
            </a:r>
            <a:r>
              <a:rPr lang="en-US" dirty="0"/>
              <a:t>you give birth in a hospital, your health care team might not identify risk factors for serious postpartum complications before you are discharged.</a:t>
            </a:r>
          </a:p>
        </p:txBody>
      </p:sp>
    </p:spTree>
    <p:extLst>
      <p:ext uri="{BB962C8B-B14F-4D97-AF65-F5344CB8AC3E}">
        <p14:creationId xmlns:p14="http://schemas.microsoft.com/office/powerpoint/2010/main" val="2375380784"/>
      </p:ext>
    </p:extLst>
  </p:cSld>
  <p:clrMapOvr>
    <a:masterClrMapping/>
  </p:clrMapOvr>
  <p:transition spd="med" advTm="1000">
    <p:split orient="vert"/>
    <p:sndAc>
      <p:stSnd>
        <p:snd r:embed="rId2" name="coin.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Nursing </a:t>
            </a:r>
            <a:r>
              <a:rPr lang="en-US" dirty="0" smtClean="0"/>
              <a:t>interventions.</a:t>
            </a:r>
            <a:endParaRPr lang="en-US" dirty="0"/>
          </a:p>
        </p:txBody>
      </p:sp>
      <p:sp>
        <p:nvSpPr>
          <p:cNvPr id="3" name="Content Placeholder 2"/>
          <p:cNvSpPr>
            <a:spLocks noGrp="1"/>
          </p:cNvSpPr>
          <p:nvPr>
            <p:ph idx="1"/>
          </p:nvPr>
        </p:nvSpPr>
        <p:spPr/>
        <p:txBody>
          <a:bodyPr/>
          <a:lstStyle/>
          <a:p>
            <a:r>
              <a:rPr lang="en-US" dirty="0"/>
              <a:t>Assess and record the type, amount, and site of the bleeding; Count and weigh perineal pads and if possible save blood clots to be evaluated </a:t>
            </a:r>
            <a:r>
              <a:rPr lang="en-US" dirty="0" smtClean="0"/>
              <a:t>by </a:t>
            </a:r>
            <a:r>
              <a:rPr lang="en-US" dirty="0"/>
              <a:t>the physician</a:t>
            </a:r>
            <a:r>
              <a:rPr lang="en-US" dirty="0" smtClean="0"/>
              <a:t>.</a:t>
            </a:r>
          </a:p>
          <a:p>
            <a:endParaRPr lang="en-US" dirty="0" smtClean="0"/>
          </a:p>
          <a:p>
            <a:r>
              <a:rPr lang="en-US" dirty="0"/>
              <a:t>Assess the location of the uterus and degree of the contractility of the uterus/ Massage boggy uterus using one hand and place the second hand above the symphysis pubis.	</a:t>
            </a:r>
            <a:endParaRPr lang="en-US" dirty="0" smtClean="0"/>
          </a:p>
          <a:p>
            <a:r>
              <a:rPr lang="en-US" dirty="0"/>
              <a:t>Review the records and note certain conditions such as retained placental fragments, any laceration, </a:t>
            </a:r>
            <a:r>
              <a:rPr lang="en-US" dirty="0" err="1"/>
              <a:t>abruptio</a:t>
            </a:r>
            <a:r>
              <a:rPr lang="en-US" dirty="0"/>
              <a:t> placenta, etc.	</a:t>
            </a:r>
          </a:p>
        </p:txBody>
      </p:sp>
    </p:spTree>
    <p:extLst>
      <p:ext uri="{BB962C8B-B14F-4D97-AF65-F5344CB8AC3E}">
        <p14:creationId xmlns:p14="http://schemas.microsoft.com/office/powerpoint/2010/main" val="879216537"/>
      </p:ext>
    </p:extLst>
  </p:cSld>
  <p:clrMapOvr>
    <a:masterClrMapping/>
  </p:clrMapOvr>
  <p:transition spd="med" advTm="1000">
    <p:split orient="vert"/>
    <p:sndAc>
      <p:stSnd>
        <p:snd r:embed="rId2" name="coin.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rationales</a:t>
            </a:r>
            <a:endParaRPr lang="en-US" dirty="0"/>
          </a:p>
        </p:txBody>
      </p:sp>
      <p:sp>
        <p:nvSpPr>
          <p:cNvPr id="3" name="Content Placeholder 2"/>
          <p:cNvSpPr>
            <a:spLocks noGrp="1"/>
          </p:cNvSpPr>
          <p:nvPr>
            <p:ph idx="1"/>
          </p:nvPr>
        </p:nvSpPr>
        <p:spPr/>
        <p:txBody>
          <a:bodyPr/>
          <a:lstStyle/>
          <a:p>
            <a:r>
              <a:rPr lang="en-US" dirty="0"/>
              <a:t>The amount of blood loss and the presence of blood clots will help to determine the appropriate replacement need of the patient.</a:t>
            </a:r>
          </a:p>
          <a:p>
            <a:r>
              <a:rPr lang="en-US" dirty="0"/>
              <a:t>The degree of the contractility of the uterus will measure the status of the blood loss. Placing one hand just above the symphysis pubis will prevent possible uterine inversion during a massage.</a:t>
            </a:r>
          </a:p>
          <a:p>
            <a:r>
              <a:rPr lang="en-US" dirty="0"/>
              <a:t>This will help in determining the management of the situation thus preventing further complications.</a:t>
            </a:r>
          </a:p>
          <a:p>
            <a:endParaRPr lang="en-US" dirty="0"/>
          </a:p>
        </p:txBody>
      </p:sp>
    </p:spTree>
    <p:extLst>
      <p:ext uri="{BB962C8B-B14F-4D97-AF65-F5344CB8AC3E}">
        <p14:creationId xmlns:p14="http://schemas.microsoft.com/office/powerpoint/2010/main" val="776022488"/>
      </p:ext>
    </p:extLst>
  </p:cSld>
  <p:clrMapOvr>
    <a:masterClrMapping/>
  </p:clrMapOvr>
  <p:transition spd="med" advTm="1000">
    <p:split orient="vert"/>
    <p:sndAc>
      <p:stSnd>
        <p:snd r:embed="rId2" name="coin.wav"/>
      </p:st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Evolutions </a:t>
            </a:r>
            <a:endParaRPr lang="en-US" dirty="0"/>
          </a:p>
        </p:txBody>
      </p:sp>
      <p:sp>
        <p:nvSpPr>
          <p:cNvPr id="3" name="Content Placeholder 2"/>
          <p:cNvSpPr>
            <a:spLocks noGrp="1"/>
          </p:cNvSpPr>
          <p:nvPr>
            <p:ph idx="1"/>
          </p:nvPr>
        </p:nvSpPr>
        <p:spPr/>
        <p:txBody>
          <a:bodyPr>
            <a:normAutofit lnSpcReduction="10000"/>
          </a:bodyPr>
          <a:lstStyle/>
          <a:p>
            <a:r>
              <a:rPr lang="en-US" dirty="0"/>
              <a:t>A low fibrinogen level (less than 200 mg/</a:t>
            </a:r>
            <a:r>
              <a:rPr lang="en-US" dirty="0" err="1"/>
              <a:t>dL</a:t>
            </a:r>
            <a:r>
              <a:rPr lang="en-US" dirty="0"/>
              <a:t>) is predictive of severe PPH defined as need for transfusion of multiple units of blood and blood products, need for angiographic embolization or surgical management of hemorrhage, or maternal death. It was the most frequently observed coagulation deficit in a cohort of patients with massive PPH, occurring in 17 percent of </a:t>
            </a:r>
            <a:r>
              <a:rPr lang="en-US" dirty="0" smtClean="0"/>
              <a:t>cases.</a:t>
            </a:r>
            <a:endParaRPr lang="en-US" dirty="0"/>
          </a:p>
          <a:p>
            <a:endParaRPr lang="en-US" dirty="0"/>
          </a:p>
          <a:p>
            <a:r>
              <a:rPr lang="en-US" dirty="0"/>
              <a:t>A large reduction in blood pressure is a late sign of severe PPH as it is generally not manifested until substantial bleeding has occurred, and up to 25 percent of a patient's blood volume (≥1500 mL in pregnancy) can be lost before blood pressure falls and heart rate rises [30]. Hemoglobin and hematocrit values are also poor indicators of acute blood loss since they may not decline immediately after an acute bleed.</a:t>
            </a:r>
          </a:p>
        </p:txBody>
      </p:sp>
    </p:spTree>
    <p:extLst>
      <p:ext uri="{BB962C8B-B14F-4D97-AF65-F5344CB8AC3E}">
        <p14:creationId xmlns:p14="http://schemas.microsoft.com/office/powerpoint/2010/main" val="2381488893"/>
      </p:ext>
    </p:extLst>
  </p:cSld>
  <p:clrMapOvr>
    <a:masterClrMapping/>
  </p:clrMapOvr>
  <p:transition spd="med" advTm="1000">
    <p:split orient="vert"/>
    <p:sndAc>
      <p:stSnd>
        <p:snd r:embed="rId2" name="coin.wav"/>
      </p:st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Complications continued</a:t>
            </a:r>
            <a:endParaRPr lang="en-US" b="1" dirty="0"/>
          </a:p>
        </p:txBody>
      </p:sp>
      <p:sp>
        <p:nvSpPr>
          <p:cNvPr id="3" name="Content Placeholder 2"/>
          <p:cNvSpPr>
            <a:spLocks noGrp="1"/>
          </p:cNvSpPr>
          <p:nvPr>
            <p:ph idx="1"/>
          </p:nvPr>
        </p:nvSpPr>
        <p:spPr/>
        <p:txBody>
          <a:bodyPr>
            <a:normAutofit/>
          </a:bodyPr>
          <a:lstStyle/>
          <a:p>
            <a:r>
              <a:rPr lang="en-US" dirty="0"/>
              <a:t>A disease of the heart muscle that makes it harder for your heart to pump blood to the rest of your body (cardiomyopathy)</a:t>
            </a:r>
          </a:p>
          <a:p>
            <a:r>
              <a:rPr lang="en-US" dirty="0"/>
              <a:t>A blockage in one of the pulmonary arteries in the lungs often caused by blood clots that travel to the lungs from the legs (thrombotic pulmonary embolism)</a:t>
            </a:r>
          </a:p>
          <a:p>
            <a:r>
              <a:rPr lang="en-US" dirty="0"/>
              <a:t>Stroke</a:t>
            </a:r>
          </a:p>
          <a:p>
            <a:r>
              <a:rPr lang="en-US" dirty="0"/>
              <a:t>High blood pressure (hypertensive) disorders of pregnancy</a:t>
            </a:r>
          </a:p>
          <a:p>
            <a:r>
              <a:rPr lang="en-US" dirty="0"/>
              <a:t>A rare but serious condition that occurs when amniotic fluid or fetal material, such as fetal cells, enters the mother's bloodstream (amniotic fluid embolism)</a:t>
            </a:r>
          </a:p>
          <a:p>
            <a:endParaRPr lang="en-US" dirty="0"/>
          </a:p>
        </p:txBody>
      </p:sp>
    </p:spTree>
    <p:extLst>
      <p:ext uri="{BB962C8B-B14F-4D97-AF65-F5344CB8AC3E}">
        <p14:creationId xmlns:p14="http://schemas.microsoft.com/office/powerpoint/2010/main" val="320570499"/>
      </p:ext>
    </p:extLst>
  </p:cSld>
  <p:clrMapOvr>
    <a:masterClrMapping/>
  </p:clrMapOvr>
  <p:transition spd="med" advTm="1000">
    <p:split orient="vert"/>
    <p:sndAc>
      <p:stSnd>
        <p:snd r:embed="rId2" name="coin.wav"/>
      </p:st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When to call for help </a:t>
            </a:r>
            <a:endParaRPr lang="en-US" b="1" dirty="0"/>
          </a:p>
        </p:txBody>
      </p:sp>
      <p:sp>
        <p:nvSpPr>
          <p:cNvPr id="3" name="Content Placeholder 2"/>
          <p:cNvSpPr>
            <a:spLocks noGrp="1"/>
          </p:cNvSpPr>
          <p:nvPr>
            <p:ph idx="1"/>
          </p:nvPr>
        </p:nvSpPr>
        <p:spPr/>
        <p:txBody>
          <a:bodyPr>
            <a:normAutofit/>
          </a:bodyPr>
          <a:lstStyle/>
          <a:p>
            <a:pPr marL="0" indent="0">
              <a:buNone/>
            </a:pPr>
            <a:r>
              <a:rPr lang="en-US" dirty="0" smtClean="0"/>
              <a:t>During </a:t>
            </a:r>
            <a:r>
              <a:rPr lang="en-US" dirty="0"/>
              <a:t>your hospital stay or once you get home, call your healthcare provider right away if you have any of the following:</a:t>
            </a:r>
          </a:p>
          <a:p>
            <a:pPr lvl="0"/>
            <a:r>
              <a:rPr lang="en-US" dirty="0"/>
              <a:t>Vaginal bleeding that needs a new sanitary pad after an hour, or you pass large blood clots</a:t>
            </a:r>
          </a:p>
          <a:p>
            <a:pPr lvl="0"/>
            <a:r>
              <a:rPr lang="en-US" dirty="0"/>
              <a:t>Feeling lightheaded, dizzy, or you faint</a:t>
            </a:r>
          </a:p>
          <a:p>
            <a:pPr lvl="0"/>
            <a:r>
              <a:rPr lang="en-US" dirty="0"/>
              <a:t>Belly pain that is new or gets worse</a:t>
            </a:r>
          </a:p>
          <a:p>
            <a:pPr lvl="0"/>
            <a:r>
              <a:rPr lang="en-US" dirty="0"/>
              <a:t>Extreme tiredness (fatigue)</a:t>
            </a:r>
          </a:p>
          <a:p>
            <a:pPr lvl="0"/>
            <a:r>
              <a:rPr lang="en-US" dirty="0"/>
              <a:t>Fast heartbeat or pulse</a:t>
            </a:r>
          </a:p>
          <a:p>
            <a:pPr lvl="0"/>
            <a:r>
              <a:rPr lang="en-US" dirty="0"/>
              <a:t>Blurry vision</a:t>
            </a:r>
          </a:p>
          <a:p>
            <a:endParaRPr lang="en-US" dirty="0"/>
          </a:p>
        </p:txBody>
      </p:sp>
    </p:spTree>
    <p:extLst>
      <p:ext uri="{BB962C8B-B14F-4D97-AF65-F5344CB8AC3E}">
        <p14:creationId xmlns:p14="http://schemas.microsoft.com/office/powerpoint/2010/main" val="2982852816"/>
      </p:ext>
    </p:extLst>
  </p:cSld>
  <p:clrMapOvr>
    <a:masterClrMapping/>
  </p:clrMapOvr>
  <p:transition spd="med" advTm="1000">
    <p:split orient="vert"/>
    <p:sndAc>
      <p:stSnd>
        <p:snd r:embed="rId2" name="coin.wav"/>
      </p:st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Prevention of postpartum hemorrhage</a:t>
            </a:r>
            <a:endParaRPr lang="en-US" b="1" dirty="0"/>
          </a:p>
        </p:txBody>
      </p:sp>
      <p:sp>
        <p:nvSpPr>
          <p:cNvPr id="3" name="Content Placeholder 2"/>
          <p:cNvSpPr>
            <a:spLocks noGrp="1"/>
          </p:cNvSpPr>
          <p:nvPr>
            <p:ph idx="1"/>
          </p:nvPr>
        </p:nvSpPr>
        <p:spPr/>
        <p:txBody>
          <a:bodyPr>
            <a:normAutofit fontScale="92500" lnSpcReduction="10000"/>
          </a:bodyPr>
          <a:lstStyle/>
          <a:p>
            <a:r>
              <a:rPr lang="en-US" dirty="0"/>
              <a:t>Prioritize your postpartum health. Start thinking about your postpartum care plan before you give birth. </a:t>
            </a:r>
            <a:endParaRPr lang="en-US" dirty="0" smtClean="0"/>
          </a:p>
          <a:p>
            <a:r>
              <a:rPr lang="en-US" dirty="0" smtClean="0"/>
              <a:t>After </a:t>
            </a:r>
            <a:r>
              <a:rPr lang="en-US" dirty="0"/>
              <a:t>childbirth, talk to your health care provider about your risk of a pregnancy-related complication and any special follow-up care you might need</a:t>
            </a:r>
            <a:r>
              <a:rPr lang="en-US" dirty="0" smtClean="0"/>
              <a:t>.</a:t>
            </a:r>
          </a:p>
          <a:p>
            <a:r>
              <a:rPr lang="en-US" dirty="0" smtClean="0"/>
              <a:t> </a:t>
            </a:r>
            <a:r>
              <a:rPr lang="en-US" dirty="0"/>
              <a:t>Know the signs and symptoms of a problem.</a:t>
            </a:r>
          </a:p>
          <a:p>
            <a:r>
              <a:rPr lang="en-US" dirty="0" smtClean="0"/>
              <a:t>Also, any time you see a health care provider in the year after childbirth, be sure to share the date that you gave birth. This can help your provider know that your symptoms might be related to your recent pregnancy.</a:t>
            </a:r>
          </a:p>
          <a:p>
            <a:endParaRPr lang="en-US" dirty="0" smtClean="0"/>
          </a:p>
          <a:p>
            <a:pPr marL="0" indent="0">
              <a:buNone/>
            </a:pPr>
            <a:r>
              <a:rPr lang="en-US" dirty="0" smtClean="0"/>
              <a:t/>
            </a:r>
            <a:br>
              <a:rPr lang="en-US" dirty="0" smtClean="0"/>
            </a:br>
            <a:endParaRPr lang="en-US" dirty="0"/>
          </a:p>
        </p:txBody>
      </p:sp>
    </p:spTree>
    <p:extLst>
      <p:ext uri="{BB962C8B-B14F-4D97-AF65-F5344CB8AC3E}">
        <p14:creationId xmlns:p14="http://schemas.microsoft.com/office/powerpoint/2010/main" val="3347243760"/>
      </p:ext>
    </p:extLst>
  </p:cSld>
  <p:clrMapOvr>
    <a:masterClrMapping/>
  </p:clrMapOvr>
  <p:transition spd="med" advTm="1000">
    <p:split orient="vert"/>
    <p:sndAc>
      <p:stSnd>
        <p:snd r:embed="rId2" name="coin.wav"/>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41</TotalTime>
  <Words>1058</Words>
  <Application>Microsoft Office PowerPoint</Application>
  <PresentationFormat>Widescreen</PresentationFormat>
  <Paragraphs>95</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Bahnschrift SemiBold</vt:lpstr>
      <vt:lpstr>Calibri</vt:lpstr>
      <vt:lpstr>Century Gothic</vt:lpstr>
      <vt:lpstr>Times New Roman</vt:lpstr>
      <vt:lpstr>Wingdings 3</vt:lpstr>
      <vt:lpstr>Ion</vt:lpstr>
      <vt:lpstr>Postpartum hemorrhage </vt:lpstr>
      <vt:lpstr>What is postpartum hemorrhage </vt:lpstr>
      <vt:lpstr>Causes of postpartum hemorrhage</vt:lpstr>
      <vt:lpstr>Other causes could be </vt:lpstr>
      <vt:lpstr>Risks for postpartum hemorrhage</vt:lpstr>
      <vt:lpstr>Risks continued</vt:lpstr>
      <vt:lpstr>Symptoms of postpartum hemorrhage</vt:lpstr>
      <vt:lpstr>Diagnosis of postpartum hemorrhage</vt:lpstr>
      <vt:lpstr>Nursing process</vt:lpstr>
      <vt:lpstr>Nursing process continued</vt:lpstr>
      <vt:lpstr>Mini care plan</vt:lpstr>
      <vt:lpstr>Excepted outcomes</vt:lpstr>
      <vt:lpstr>Complications of postpartum hemorrhage</vt:lpstr>
      <vt:lpstr>Nursing interventions.</vt:lpstr>
      <vt:lpstr>rationales</vt:lpstr>
      <vt:lpstr>Evolutions </vt:lpstr>
      <vt:lpstr>Complications continued</vt:lpstr>
      <vt:lpstr>When to call for help </vt:lpstr>
      <vt:lpstr>Prevention of postpartum hemorrhage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Postpartum hemorrhage</dc:title>
  <dc:creator>Microsoft account</dc:creator>
  <cp:lastModifiedBy>Microsoft account</cp:lastModifiedBy>
  <cp:revision>7</cp:revision>
  <dcterms:created xsi:type="dcterms:W3CDTF">2021-08-11T11:31:16Z</dcterms:created>
  <dcterms:modified xsi:type="dcterms:W3CDTF">2021-08-13T11:23:31Z</dcterms:modified>
</cp:coreProperties>
</file>