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09" autoAdjust="0"/>
    <p:restoredTop sz="71862" autoAdjust="0"/>
  </p:normalViewPr>
  <p:slideViewPr>
    <p:cSldViewPr snapToGrid="0">
      <p:cViewPr varScale="1">
        <p:scale>
          <a:sx n="46" d="100"/>
          <a:sy n="46" d="100"/>
        </p:scale>
        <p:origin x="1152" y="4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733" y="3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51829D-662D-48D1-B4D8-B0FF4CDB2025}" type="datetimeFigureOut">
              <a:rPr lang="en-US" smtClean="0"/>
              <a:t>8/9/2021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D7188-8125-4739-8254-134F14BF444B}" type="slidenum">
              <a:rPr lang="en-US" smtClean="0"/>
              <a:t>‹#›</a:t>
            </a:fld>
            <a:endParaRPr lang="en-US" dirty="0"/>
          </a:p>
        </p:txBody>
      </p:sp>
    </p:spTree>
    <p:extLst>
      <p:ext uri="{BB962C8B-B14F-4D97-AF65-F5344CB8AC3E}">
        <p14:creationId xmlns:p14="http://schemas.microsoft.com/office/powerpoint/2010/main" val="3298060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5D7188-8125-4739-8254-134F14BF444B}" type="slidenum">
              <a:rPr lang="en-US" smtClean="0"/>
              <a:t>1</a:t>
            </a:fld>
            <a:endParaRPr lang="en-US" dirty="0"/>
          </a:p>
        </p:txBody>
      </p:sp>
    </p:spTree>
    <p:extLst>
      <p:ext uri="{BB962C8B-B14F-4D97-AF65-F5344CB8AC3E}">
        <p14:creationId xmlns:p14="http://schemas.microsoft.com/office/powerpoint/2010/main" val="37858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ERPs are</a:t>
            </a:r>
            <a:r>
              <a:rPr lang="en-US" baseline="0" dirty="0" smtClean="0"/>
              <a:t> the primary avenues through which companies and businesses organize, manage and integrate various processes and divisions in an organization. They offer digital solutions to the problem of record keeping and data management. They are useful and applicable software able to perform the key functions of various organization aspects like finance and human resource management. </a:t>
            </a:r>
          </a:p>
          <a:p>
            <a:r>
              <a:rPr lang="en-US" baseline="0" dirty="0" smtClean="0"/>
              <a:t>The main objective of ERPs in human resource management is, therefore, to aid in automating administrative tasks of an organizations. This is achieved mainly via HRMS- digital tools that perform HRM tasks. </a:t>
            </a:r>
            <a:endParaRPr lang="en-US" dirty="0"/>
          </a:p>
        </p:txBody>
      </p:sp>
      <p:sp>
        <p:nvSpPr>
          <p:cNvPr id="4" name="Slide Number Placeholder 3"/>
          <p:cNvSpPr>
            <a:spLocks noGrp="1"/>
          </p:cNvSpPr>
          <p:nvPr>
            <p:ph type="sldNum" sz="quarter" idx="10"/>
          </p:nvPr>
        </p:nvSpPr>
        <p:spPr/>
        <p:txBody>
          <a:bodyPr/>
          <a:lstStyle/>
          <a:p>
            <a:fld id="{A35D7188-8125-4739-8254-134F14BF444B}" type="slidenum">
              <a:rPr lang="en-US" smtClean="0"/>
              <a:t>2</a:t>
            </a:fld>
            <a:endParaRPr lang="en-US" dirty="0"/>
          </a:p>
        </p:txBody>
      </p:sp>
    </p:spTree>
    <p:extLst>
      <p:ext uri="{BB962C8B-B14F-4D97-AF65-F5344CB8AC3E}">
        <p14:creationId xmlns:p14="http://schemas.microsoft.com/office/powerpoint/2010/main" val="3037187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Their</a:t>
            </a:r>
            <a:r>
              <a:rPr lang="en-US" baseline="0" dirty="0" smtClean="0"/>
              <a:t> functions include computerizing, automating and managing HR functions. As such, the basic functions of HRMS include managing employee information (qualifications and personal identifiable information). They also manage payment and payroll information, act as an avenue for monitoring employee attendance through biometric registration when they report to work. They also keep track of training and development and an organization’s recruitment. </a:t>
            </a:r>
            <a:endParaRPr lang="en-US" dirty="0"/>
          </a:p>
        </p:txBody>
      </p:sp>
      <p:sp>
        <p:nvSpPr>
          <p:cNvPr id="4" name="Slide Number Placeholder 3"/>
          <p:cNvSpPr>
            <a:spLocks noGrp="1"/>
          </p:cNvSpPr>
          <p:nvPr>
            <p:ph type="sldNum" sz="quarter" idx="10"/>
          </p:nvPr>
        </p:nvSpPr>
        <p:spPr/>
        <p:txBody>
          <a:bodyPr/>
          <a:lstStyle/>
          <a:p>
            <a:fld id="{A35D7188-8125-4739-8254-134F14BF444B}" type="slidenum">
              <a:rPr lang="en-US" smtClean="0"/>
              <a:t>3</a:t>
            </a:fld>
            <a:endParaRPr lang="en-US" dirty="0"/>
          </a:p>
        </p:txBody>
      </p:sp>
    </p:spTree>
    <p:extLst>
      <p:ext uri="{BB962C8B-B14F-4D97-AF65-F5344CB8AC3E}">
        <p14:creationId xmlns:p14="http://schemas.microsoft.com/office/powerpoint/2010/main" val="2963907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 HRMS functions as part of ERPs include</a:t>
            </a:r>
            <a:r>
              <a:rPr lang="en-US" baseline="0" dirty="0" smtClean="0"/>
              <a:t> evaluating the performance of employees and determining human resource output, allowing structured communication via employee portals and conducting workplace surveys that help describe employee experiences in the workplace.</a:t>
            </a:r>
          </a:p>
          <a:p>
            <a:r>
              <a:rPr lang="en-US" baseline="0" dirty="0" smtClean="0"/>
              <a:t>The defining characteristic of HRMS is they deal with a wide variety of employee-centric data sets. They contain information from recruitment to current engagement with an organization. These data sets help improve accountability and keep track of performance, while at the same time creating the need for data privacy and security. </a:t>
            </a:r>
            <a:endParaRPr lang="en-US" dirty="0"/>
          </a:p>
        </p:txBody>
      </p:sp>
      <p:sp>
        <p:nvSpPr>
          <p:cNvPr id="4" name="Slide Number Placeholder 3"/>
          <p:cNvSpPr>
            <a:spLocks noGrp="1"/>
          </p:cNvSpPr>
          <p:nvPr>
            <p:ph type="sldNum" sz="quarter" idx="10"/>
          </p:nvPr>
        </p:nvSpPr>
        <p:spPr/>
        <p:txBody>
          <a:bodyPr/>
          <a:lstStyle/>
          <a:p>
            <a:fld id="{A35D7188-8125-4739-8254-134F14BF444B}" type="slidenum">
              <a:rPr lang="en-US" smtClean="0"/>
              <a:t>4</a:t>
            </a:fld>
            <a:endParaRPr lang="en-US" dirty="0"/>
          </a:p>
        </p:txBody>
      </p:sp>
    </p:spTree>
    <p:extLst>
      <p:ext uri="{BB962C8B-B14F-4D97-AF65-F5344CB8AC3E}">
        <p14:creationId xmlns:p14="http://schemas.microsoft.com/office/powerpoint/2010/main" val="2767098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already established,</a:t>
            </a:r>
            <a:r>
              <a:rPr lang="en-US" baseline="0" dirty="0" smtClean="0"/>
              <a:t> the main technical functions of HRMS is collecting, analyzing and storing HR information. The emergence of machine learning and big data analysis allows the development of organization and strategy data. They include real-time collection and analysis of large swaths of data on critical information like motivation, conflicts and opinions on workplace environments that help in strategic decision making. The data inputs include personal and other sensitive information that need to be protected. </a:t>
            </a:r>
            <a:endParaRPr lang="en-US" dirty="0"/>
          </a:p>
        </p:txBody>
      </p:sp>
      <p:sp>
        <p:nvSpPr>
          <p:cNvPr id="4" name="Slide Number Placeholder 3"/>
          <p:cNvSpPr>
            <a:spLocks noGrp="1"/>
          </p:cNvSpPr>
          <p:nvPr>
            <p:ph type="sldNum" sz="quarter" idx="10"/>
          </p:nvPr>
        </p:nvSpPr>
        <p:spPr/>
        <p:txBody>
          <a:bodyPr/>
          <a:lstStyle/>
          <a:p>
            <a:fld id="{A35D7188-8125-4739-8254-134F14BF444B}" type="slidenum">
              <a:rPr lang="en-US" smtClean="0"/>
              <a:t>5</a:t>
            </a:fld>
            <a:endParaRPr lang="en-US" dirty="0"/>
          </a:p>
        </p:txBody>
      </p:sp>
    </p:spTree>
    <p:extLst>
      <p:ext uri="{BB962C8B-B14F-4D97-AF65-F5344CB8AC3E}">
        <p14:creationId xmlns:p14="http://schemas.microsoft.com/office/powerpoint/2010/main" val="2339402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such, best practices strive to improve the proactive utilization of the data sets, enhance usefulness of HRMS and protect data integrity. The best practices that help to achieve these objectives include [Proceed to read out detailed list of best practices]. </a:t>
            </a:r>
          </a:p>
          <a:p>
            <a:endParaRPr lang="en-US" dirty="0"/>
          </a:p>
        </p:txBody>
      </p:sp>
      <p:sp>
        <p:nvSpPr>
          <p:cNvPr id="4" name="Slide Number Placeholder 3"/>
          <p:cNvSpPr>
            <a:spLocks noGrp="1"/>
          </p:cNvSpPr>
          <p:nvPr>
            <p:ph type="sldNum" sz="quarter" idx="10"/>
          </p:nvPr>
        </p:nvSpPr>
        <p:spPr/>
        <p:txBody>
          <a:bodyPr/>
          <a:lstStyle/>
          <a:p>
            <a:fld id="{A35D7188-8125-4739-8254-134F14BF444B}" type="slidenum">
              <a:rPr lang="en-US" smtClean="0"/>
              <a:t>6</a:t>
            </a:fld>
            <a:endParaRPr lang="en-US" dirty="0"/>
          </a:p>
        </p:txBody>
      </p:sp>
    </p:spTree>
    <p:extLst>
      <p:ext uri="{BB962C8B-B14F-4D97-AF65-F5344CB8AC3E}">
        <p14:creationId xmlns:p14="http://schemas.microsoft.com/office/powerpoint/2010/main" val="36902675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130629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57883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2698030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422869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206450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2233966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4181400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1324955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3276056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11942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3430302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3905693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3376060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1339611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4D9622-9D6A-4580-BEF4-A4CFCCAFCBB7}" type="datetimeFigureOut">
              <a:rPr lang="en-US" smtClean="0"/>
              <a:t>8/9/2021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3437428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291245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A4D9622-9D6A-4580-BEF4-A4CFCCAFCBB7}"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EF9C48C-0DC9-43B6-96C6-167599EC5CD6}" type="slidenum">
              <a:rPr lang="en-US" smtClean="0"/>
              <a:t>‹#›</a:t>
            </a:fld>
            <a:endParaRPr lang="en-US" dirty="0"/>
          </a:p>
        </p:txBody>
      </p:sp>
    </p:spTree>
    <p:extLst>
      <p:ext uri="{BB962C8B-B14F-4D97-AF65-F5344CB8AC3E}">
        <p14:creationId xmlns:p14="http://schemas.microsoft.com/office/powerpoint/2010/main" val="50034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A4D9622-9D6A-4580-BEF4-A4CFCCAFCBB7}" type="datetimeFigureOut">
              <a:rPr lang="en-US" smtClean="0"/>
              <a:t>8/9/2021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EF9C48C-0DC9-43B6-96C6-167599EC5CD6}" type="slidenum">
              <a:rPr lang="en-US" smtClean="0"/>
              <a:t>‹#›</a:t>
            </a:fld>
            <a:endParaRPr lang="en-US" dirty="0"/>
          </a:p>
        </p:txBody>
      </p:sp>
    </p:spTree>
    <p:extLst>
      <p:ext uri="{BB962C8B-B14F-4D97-AF65-F5344CB8AC3E}">
        <p14:creationId xmlns:p14="http://schemas.microsoft.com/office/powerpoint/2010/main" val="2282657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Human Resource Process in Enterprise Resource Planning (ERP)</a:t>
            </a:r>
            <a:endParaRPr lang="en-US" dirty="0"/>
          </a:p>
        </p:txBody>
      </p:sp>
      <p:sp>
        <p:nvSpPr>
          <p:cNvPr id="3" name="Subtitle 2"/>
          <p:cNvSpPr>
            <a:spLocks noGrp="1"/>
          </p:cNvSpPr>
          <p:nvPr>
            <p:ph type="subTitle" idx="1"/>
          </p:nvPr>
        </p:nvSpPr>
        <p:spPr/>
        <p:txBody>
          <a:bodyPr/>
          <a:lstStyle/>
          <a:p>
            <a:r>
              <a:rPr lang="en-US" dirty="0" smtClean="0"/>
              <a:t>Submitted by:</a:t>
            </a:r>
            <a:endParaRPr lang="en-US" dirty="0"/>
          </a:p>
        </p:txBody>
      </p:sp>
    </p:spTree>
    <p:extLst>
      <p:ext uri="{BB962C8B-B14F-4D97-AF65-F5344CB8AC3E}">
        <p14:creationId xmlns:p14="http://schemas.microsoft.com/office/powerpoint/2010/main" val="981646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ERP and Human Resources- HRMS…</a:t>
            </a:r>
            <a:endParaRPr lang="en-US" dirty="0"/>
          </a:p>
        </p:txBody>
      </p:sp>
      <p:sp>
        <p:nvSpPr>
          <p:cNvPr id="3" name="Content Placeholder 2"/>
          <p:cNvSpPr>
            <a:spLocks noGrp="1"/>
          </p:cNvSpPr>
          <p:nvPr>
            <p:ph idx="1"/>
          </p:nvPr>
        </p:nvSpPr>
        <p:spPr/>
        <p:txBody>
          <a:bodyPr/>
          <a:lstStyle/>
          <a:p>
            <a:r>
              <a:rPr lang="en-US" dirty="0" smtClean="0"/>
              <a:t>ERP software help organizations manage different processes </a:t>
            </a:r>
            <a:r>
              <a:rPr lang="en-US" dirty="0"/>
              <a:t>and </a:t>
            </a:r>
            <a:r>
              <a:rPr lang="en-US" dirty="0" smtClean="0"/>
              <a:t>operations (</a:t>
            </a:r>
            <a:r>
              <a:rPr lang="en-US" dirty="0"/>
              <a:t>Jackson, 2018).</a:t>
            </a:r>
            <a:endParaRPr lang="en-US" dirty="0" smtClean="0"/>
          </a:p>
          <a:p>
            <a:r>
              <a:rPr lang="en-US" dirty="0" smtClean="0"/>
              <a:t>These business processes include human resource management.</a:t>
            </a:r>
          </a:p>
          <a:p>
            <a:r>
              <a:rPr lang="en-US" dirty="0" smtClean="0"/>
              <a:t>The main objective of ERPs  in HR is to automate administrative tasks.</a:t>
            </a:r>
          </a:p>
          <a:p>
            <a:r>
              <a:rPr lang="en-US" dirty="0" smtClean="0"/>
              <a:t>They helps speed up internal human-centric processes, saving effort and time. </a:t>
            </a:r>
          </a:p>
          <a:p>
            <a:r>
              <a:rPr lang="en-US" dirty="0" smtClean="0"/>
              <a:t>ERPs specific to HR applications are Human Resource Management Systems (HRMS).</a:t>
            </a:r>
          </a:p>
          <a:p>
            <a:r>
              <a:rPr lang="en-US" dirty="0" smtClean="0"/>
              <a:t>These are digital tools that perform HR functions. </a:t>
            </a:r>
            <a:endParaRPr lang="en-US" dirty="0"/>
          </a:p>
        </p:txBody>
      </p:sp>
    </p:spTree>
    <p:extLst>
      <p:ext uri="{BB962C8B-B14F-4D97-AF65-F5344CB8AC3E}">
        <p14:creationId xmlns:p14="http://schemas.microsoft.com/office/powerpoint/2010/main" val="3589099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HRMS…</a:t>
            </a:r>
            <a:endParaRPr lang="en-US" dirty="0"/>
          </a:p>
        </p:txBody>
      </p:sp>
      <p:sp>
        <p:nvSpPr>
          <p:cNvPr id="3" name="Content Placeholder 2"/>
          <p:cNvSpPr>
            <a:spLocks noGrp="1"/>
          </p:cNvSpPr>
          <p:nvPr>
            <p:ph idx="1"/>
          </p:nvPr>
        </p:nvSpPr>
        <p:spPr/>
        <p:txBody>
          <a:bodyPr/>
          <a:lstStyle/>
          <a:p>
            <a:r>
              <a:rPr lang="en-US" dirty="0" smtClean="0"/>
              <a:t>They automate, computerize and manage HR information.</a:t>
            </a:r>
          </a:p>
          <a:p>
            <a:r>
              <a:rPr lang="en-US" dirty="0" smtClean="0"/>
              <a:t>HRMS’ features and basic HR </a:t>
            </a:r>
            <a:r>
              <a:rPr lang="en-US" dirty="0"/>
              <a:t>functions </a:t>
            </a:r>
            <a:r>
              <a:rPr lang="en-US" dirty="0" smtClean="0"/>
              <a:t>include (</a:t>
            </a:r>
            <a:r>
              <a:rPr lang="en-US" dirty="0"/>
              <a:t>Benders et al., 2009):</a:t>
            </a:r>
            <a:endParaRPr lang="en-US" dirty="0" smtClean="0"/>
          </a:p>
          <a:p>
            <a:pPr algn="ctr">
              <a:buFont typeface="+mj-lt"/>
              <a:buAutoNum type="arabicPeriod"/>
            </a:pPr>
            <a:r>
              <a:rPr lang="en-US" i="1" dirty="0" smtClean="0"/>
              <a:t>Employee information management.</a:t>
            </a:r>
          </a:p>
          <a:p>
            <a:pPr algn="ctr">
              <a:buFont typeface="+mj-lt"/>
              <a:buAutoNum type="arabicPeriod"/>
            </a:pPr>
            <a:r>
              <a:rPr lang="en-US" i="1" dirty="0" smtClean="0"/>
              <a:t>Payroll and payment information management. </a:t>
            </a:r>
          </a:p>
          <a:p>
            <a:pPr algn="ctr">
              <a:buFont typeface="+mj-lt"/>
              <a:buAutoNum type="arabicPeriod"/>
            </a:pPr>
            <a:r>
              <a:rPr lang="en-US" i="1" dirty="0" smtClean="0"/>
              <a:t>Time attendance. </a:t>
            </a:r>
          </a:p>
          <a:p>
            <a:pPr algn="ctr">
              <a:buFont typeface="+mj-lt"/>
              <a:buAutoNum type="arabicPeriod"/>
            </a:pPr>
            <a:r>
              <a:rPr lang="en-US" i="1" dirty="0" smtClean="0"/>
              <a:t>Training and development.</a:t>
            </a:r>
          </a:p>
          <a:p>
            <a:pPr algn="ctr">
              <a:buFont typeface="+mj-lt"/>
              <a:buAutoNum type="arabicPeriod"/>
            </a:pPr>
            <a:r>
              <a:rPr lang="en-US" i="1" dirty="0" smtClean="0"/>
              <a:t>Recruitment. </a:t>
            </a:r>
            <a:endParaRPr lang="en-US" i="1" dirty="0"/>
          </a:p>
        </p:txBody>
      </p:sp>
    </p:spTree>
    <p:extLst>
      <p:ext uri="{BB962C8B-B14F-4D97-AF65-F5344CB8AC3E}">
        <p14:creationId xmlns:p14="http://schemas.microsoft.com/office/powerpoint/2010/main" val="679605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a:bodyPr>
          <a:lstStyle/>
          <a:p>
            <a:pPr algn="ctr">
              <a:buFont typeface="+mj-lt"/>
              <a:buAutoNum type="arabicPeriod" startAt="6"/>
            </a:pPr>
            <a:r>
              <a:rPr lang="en-US" dirty="0" smtClean="0"/>
              <a:t>Performance reports and evaluation.</a:t>
            </a:r>
          </a:p>
          <a:p>
            <a:pPr algn="ctr">
              <a:buFont typeface="+mj-lt"/>
              <a:buAutoNum type="arabicPeriod" startAt="6"/>
            </a:pPr>
            <a:r>
              <a:rPr lang="en-US" dirty="0" smtClean="0"/>
              <a:t>7. Employee portals.</a:t>
            </a:r>
          </a:p>
          <a:p>
            <a:pPr algn="ctr">
              <a:buFont typeface="+mj-lt"/>
              <a:buAutoNum type="arabicPeriod" startAt="6"/>
            </a:pPr>
            <a:r>
              <a:rPr lang="en-US" dirty="0" smtClean="0"/>
              <a:t>8. Workflow analysis.</a:t>
            </a:r>
          </a:p>
          <a:p>
            <a:pPr algn="ctr">
              <a:buFont typeface="+mj-lt"/>
              <a:buAutoNum type="arabicPeriod" startAt="6"/>
            </a:pPr>
            <a:r>
              <a:rPr lang="en-US" dirty="0" smtClean="0"/>
              <a:t>9. Workplace surveys.</a:t>
            </a:r>
          </a:p>
          <a:p>
            <a:r>
              <a:rPr lang="en-US" dirty="0" smtClean="0"/>
              <a:t>They are data-sensitive containing information on employees from recruitment level.</a:t>
            </a:r>
          </a:p>
          <a:p>
            <a:r>
              <a:rPr lang="en-US" dirty="0" smtClean="0"/>
              <a:t>They help keep track of performance. </a:t>
            </a:r>
          </a:p>
          <a:p>
            <a:r>
              <a:rPr lang="en-US" dirty="0" smtClean="0"/>
              <a:t>This helps in contributing to increased accountability.</a:t>
            </a:r>
          </a:p>
        </p:txBody>
      </p:sp>
    </p:spTree>
    <p:extLst>
      <p:ext uri="{BB962C8B-B14F-4D97-AF65-F5344CB8AC3E}">
        <p14:creationId xmlns:p14="http://schemas.microsoft.com/office/powerpoint/2010/main" val="157214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Sensitivity…</a:t>
            </a:r>
            <a:endParaRPr lang="en-US" dirty="0"/>
          </a:p>
        </p:txBody>
      </p:sp>
      <p:sp>
        <p:nvSpPr>
          <p:cNvPr id="3" name="Content Placeholder 2"/>
          <p:cNvSpPr>
            <a:spLocks noGrp="1"/>
          </p:cNvSpPr>
          <p:nvPr>
            <p:ph idx="1"/>
          </p:nvPr>
        </p:nvSpPr>
        <p:spPr/>
        <p:txBody>
          <a:bodyPr/>
          <a:lstStyle/>
          <a:p>
            <a:r>
              <a:rPr lang="en-US" dirty="0" smtClean="0"/>
              <a:t>They mostly collect, analyze and store HR information.</a:t>
            </a:r>
          </a:p>
          <a:p>
            <a:r>
              <a:rPr lang="en-US" dirty="0" smtClean="0"/>
              <a:t>Machine learning also allows automated development of organization data.</a:t>
            </a:r>
          </a:p>
          <a:p>
            <a:r>
              <a:rPr lang="en-US" dirty="0" smtClean="0"/>
              <a:t>These data sets include employee motivation, conflicts and impressions on workplace environments that aid in internal decision-making.</a:t>
            </a:r>
          </a:p>
          <a:p>
            <a:r>
              <a:rPr lang="en-US" dirty="0" smtClean="0"/>
              <a:t>They involve large data inputs, including personal information. </a:t>
            </a:r>
          </a:p>
          <a:p>
            <a:r>
              <a:rPr lang="en-US" dirty="0" smtClean="0"/>
              <a:t>There is a need to protect data integrity and privacy. </a:t>
            </a:r>
            <a:endParaRPr lang="en-US" dirty="0"/>
          </a:p>
        </p:txBody>
      </p:sp>
    </p:spTree>
    <p:extLst>
      <p:ext uri="{BB962C8B-B14F-4D97-AF65-F5344CB8AC3E}">
        <p14:creationId xmlns:p14="http://schemas.microsoft.com/office/powerpoint/2010/main" val="1520351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a:t>
            </a:r>
            <a:endParaRPr lang="en-US" dirty="0"/>
          </a:p>
        </p:txBody>
      </p:sp>
      <p:sp>
        <p:nvSpPr>
          <p:cNvPr id="3" name="Content Placeholder 2"/>
          <p:cNvSpPr>
            <a:spLocks noGrp="1"/>
          </p:cNvSpPr>
          <p:nvPr>
            <p:ph idx="1"/>
          </p:nvPr>
        </p:nvSpPr>
        <p:spPr/>
        <p:txBody>
          <a:bodyPr/>
          <a:lstStyle/>
          <a:p>
            <a:r>
              <a:rPr lang="en-US" dirty="0" smtClean="0"/>
              <a:t>The best practices enhance utility of the data sets, enhance usefulness of HRMS and protect data integrity.</a:t>
            </a:r>
          </a:p>
          <a:p>
            <a:r>
              <a:rPr lang="en-US" dirty="0" smtClean="0"/>
              <a:t>The best </a:t>
            </a:r>
            <a:r>
              <a:rPr lang="en-US" dirty="0"/>
              <a:t>practices </a:t>
            </a:r>
            <a:r>
              <a:rPr lang="en-US" dirty="0" smtClean="0"/>
              <a:t>include (</a:t>
            </a:r>
            <a:r>
              <a:rPr lang="en-US" dirty="0"/>
              <a:t>Hoch &amp; Dulebohn, 2013):</a:t>
            </a:r>
            <a:endParaRPr lang="en-US" dirty="0" smtClean="0"/>
          </a:p>
          <a:p>
            <a:pPr algn="ctr">
              <a:buFont typeface="+mj-lt"/>
              <a:buAutoNum type="arabicPeriod"/>
            </a:pPr>
            <a:r>
              <a:rPr lang="en-US" i="1" dirty="0" smtClean="0"/>
              <a:t>Complying with industry-specific IT laws like HIPAA in healthcare. </a:t>
            </a:r>
          </a:p>
          <a:p>
            <a:pPr algn="ctr">
              <a:buFont typeface="+mj-lt"/>
              <a:buAutoNum type="arabicPeriod"/>
            </a:pPr>
            <a:r>
              <a:rPr lang="en-US" i="1" dirty="0" smtClean="0"/>
              <a:t>Conducting additional training on employees that frequently utilize HRMS.</a:t>
            </a:r>
          </a:p>
          <a:p>
            <a:pPr algn="ctr">
              <a:buFont typeface="+mj-lt"/>
              <a:buAutoNum type="arabicPeriod"/>
            </a:pPr>
            <a:r>
              <a:rPr lang="en-US" i="1" dirty="0" smtClean="0"/>
              <a:t>Utilize latest access control and verifications technologies- passwords, biometrics, security questions etc.</a:t>
            </a:r>
          </a:p>
          <a:p>
            <a:pPr algn="ctr">
              <a:buFont typeface="+mj-lt"/>
              <a:buAutoNum type="arabicPeriod"/>
            </a:pPr>
            <a:r>
              <a:rPr lang="en-US" i="1" dirty="0" smtClean="0"/>
              <a:t>Protocols for responding to intrusion.</a:t>
            </a:r>
          </a:p>
          <a:p>
            <a:pPr algn="ctr">
              <a:buFont typeface="+mj-lt"/>
              <a:buAutoNum type="arabicPeriod"/>
            </a:pPr>
            <a:r>
              <a:rPr lang="en-US" i="1" dirty="0" smtClean="0"/>
              <a:t>Using latest malware protection features- firewalls, antiviruses etc.</a:t>
            </a:r>
            <a:endParaRPr lang="en-US" i="1" dirty="0"/>
          </a:p>
        </p:txBody>
      </p:sp>
    </p:spTree>
    <p:extLst>
      <p:ext uri="{BB962C8B-B14F-4D97-AF65-F5344CB8AC3E}">
        <p14:creationId xmlns:p14="http://schemas.microsoft.com/office/powerpoint/2010/main" val="240048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Benders, J., Schouteten, R., &amp; Aoulad el Kadi, M. (2009). ERP‐systems and job content: a case study of HR‐assistants. </a:t>
            </a:r>
            <a:r>
              <a:rPr lang="en-US" i="1" dirty="0"/>
              <a:t>Personnel Review</a:t>
            </a:r>
            <a:r>
              <a:rPr lang="en-US" dirty="0"/>
              <a:t>, </a:t>
            </a:r>
            <a:r>
              <a:rPr lang="en-US" i="1" dirty="0"/>
              <a:t>38</a:t>
            </a:r>
            <a:r>
              <a:rPr lang="en-US" dirty="0"/>
              <a:t>(6), 641–654. https://doi.org/10.1108/00483480910992256</a:t>
            </a:r>
          </a:p>
          <a:p>
            <a:r>
              <a:rPr lang="en-US" dirty="0"/>
              <a:t>Hoch, J. E., &amp; Dulebohn, J. H. (2013). Shared leadership in enterprise resource planning and human resource management system implementation. </a:t>
            </a:r>
            <a:r>
              <a:rPr lang="en-US" i="1" dirty="0"/>
              <a:t>Human Resource Management Review</a:t>
            </a:r>
            <a:r>
              <a:rPr lang="en-US" dirty="0"/>
              <a:t>, </a:t>
            </a:r>
            <a:r>
              <a:rPr lang="en-US" i="1" dirty="0"/>
              <a:t>23</a:t>
            </a:r>
            <a:r>
              <a:rPr lang="en-US" dirty="0"/>
              <a:t>(1), 114–125. https://doi.org/10.1016/j.hrmr.2012.06.007</a:t>
            </a:r>
          </a:p>
          <a:p>
            <a:r>
              <a:rPr lang="en-US" dirty="0"/>
              <a:t>Jackson, L. A. (2018). Enterprise resource planning systems: revolutionizing lodging human resources management. </a:t>
            </a:r>
            <a:r>
              <a:rPr lang="en-US" i="1" dirty="0"/>
              <a:t>Worldwide Hospitality and Tourism Themes</a:t>
            </a:r>
            <a:r>
              <a:rPr lang="en-US" dirty="0"/>
              <a:t>, </a:t>
            </a:r>
            <a:r>
              <a:rPr lang="en-US" i="1" dirty="0"/>
              <a:t>2</a:t>
            </a:r>
            <a:r>
              <a:rPr lang="en-US" dirty="0"/>
              <a:t>(1), 20–29. https://doi.org/10.1108/17554211011012577</a:t>
            </a:r>
          </a:p>
          <a:p>
            <a:endParaRPr lang="en-US" dirty="0"/>
          </a:p>
        </p:txBody>
      </p:sp>
    </p:spTree>
    <p:extLst>
      <p:ext uri="{BB962C8B-B14F-4D97-AF65-F5344CB8AC3E}">
        <p14:creationId xmlns:p14="http://schemas.microsoft.com/office/powerpoint/2010/main" val="34031256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754</Words>
  <Application>Microsoft Office PowerPoint</Application>
  <PresentationFormat>Widescreen</PresentationFormat>
  <Paragraphs>56</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 Boardroom</vt:lpstr>
      <vt:lpstr>The Human Resource Process in Enterprise Resource Planning (ERP)</vt:lpstr>
      <vt:lpstr>ERP and Human Resources- HRMS…</vt:lpstr>
      <vt:lpstr>Features of HRMS…</vt:lpstr>
      <vt:lpstr>Cont’d…</vt:lpstr>
      <vt:lpstr>Data Sensitivity…</vt:lpstr>
      <vt:lpstr>Best Practices…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2021-08-09T11:35:31Z</dcterms:created>
  <dcterms:modified xsi:type="dcterms:W3CDTF">2021-08-09T11:35:45Z</dcterms:modified>
</cp:coreProperties>
</file>