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417458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2283311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212893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1926066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97686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32084631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623789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10076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400899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F182A4-8FC8-45AA-B3A1-8EB9AE25E5E3}" type="datetimeFigureOut">
              <a:rPr lang="en-KE" smtClean="0"/>
              <a:t>09/08/2021</a:t>
            </a:fld>
            <a:endParaRPr lang="en-KE"/>
          </a:p>
        </p:txBody>
      </p:sp>
      <p:sp>
        <p:nvSpPr>
          <p:cNvPr id="5" name="Footer Placeholder 4"/>
          <p:cNvSpPr>
            <a:spLocks noGrp="1"/>
          </p:cNvSpPr>
          <p:nvPr>
            <p:ph type="ftr" sz="quarter" idx="11"/>
          </p:nvPr>
        </p:nvSpPr>
        <p:spPr/>
        <p:txBody>
          <a:bodyPr/>
          <a:lstStyle/>
          <a:p>
            <a:endParaRPr lang="en-KE"/>
          </a:p>
        </p:txBody>
      </p:sp>
      <p:sp>
        <p:nvSpPr>
          <p:cNvPr id="6" name="Slide Number Placeholder 5"/>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639148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F182A4-8FC8-45AA-B3A1-8EB9AE25E5E3}" type="datetimeFigureOut">
              <a:rPr lang="en-KE" smtClean="0"/>
              <a:t>09/08/2021</a:t>
            </a:fld>
            <a:endParaRPr lang="en-KE"/>
          </a:p>
        </p:txBody>
      </p:sp>
      <p:sp>
        <p:nvSpPr>
          <p:cNvPr id="6" name="Footer Placeholder 5"/>
          <p:cNvSpPr>
            <a:spLocks noGrp="1"/>
          </p:cNvSpPr>
          <p:nvPr>
            <p:ph type="ftr" sz="quarter" idx="11"/>
          </p:nvPr>
        </p:nvSpPr>
        <p:spPr/>
        <p:txBody>
          <a:bodyPr/>
          <a:lstStyle/>
          <a:p>
            <a:endParaRPr lang="en-KE"/>
          </a:p>
        </p:txBody>
      </p:sp>
      <p:sp>
        <p:nvSpPr>
          <p:cNvPr id="7" name="Slide Number Placeholder 6"/>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79727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9F182A4-8FC8-45AA-B3A1-8EB9AE25E5E3}" type="datetimeFigureOut">
              <a:rPr lang="en-KE" smtClean="0"/>
              <a:t>09/08/2021</a:t>
            </a:fld>
            <a:endParaRPr lang="en-KE"/>
          </a:p>
        </p:txBody>
      </p:sp>
      <p:sp>
        <p:nvSpPr>
          <p:cNvPr id="8" name="Footer Placeholder 7"/>
          <p:cNvSpPr>
            <a:spLocks noGrp="1"/>
          </p:cNvSpPr>
          <p:nvPr>
            <p:ph type="ftr" sz="quarter" idx="11"/>
          </p:nvPr>
        </p:nvSpPr>
        <p:spPr/>
        <p:txBody>
          <a:bodyPr/>
          <a:lstStyle/>
          <a:p>
            <a:endParaRPr lang="en-KE"/>
          </a:p>
        </p:txBody>
      </p:sp>
      <p:sp>
        <p:nvSpPr>
          <p:cNvPr id="9" name="Slide Number Placeholder 8"/>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3527074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9F182A4-8FC8-45AA-B3A1-8EB9AE25E5E3}" type="datetimeFigureOut">
              <a:rPr lang="en-KE" smtClean="0"/>
              <a:t>09/08/2021</a:t>
            </a:fld>
            <a:endParaRPr lang="en-KE"/>
          </a:p>
        </p:txBody>
      </p:sp>
      <p:sp>
        <p:nvSpPr>
          <p:cNvPr id="4" name="Footer Placeholder 3"/>
          <p:cNvSpPr>
            <a:spLocks noGrp="1"/>
          </p:cNvSpPr>
          <p:nvPr>
            <p:ph type="ftr" sz="quarter" idx="11"/>
          </p:nvPr>
        </p:nvSpPr>
        <p:spPr/>
        <p:txBody>
          <a:bodyPr/>
          <a:lstStyle/>
          <a:p>
            <a:endParaRPr lang="en-KE"/>
          </a:p>
        </p:txBody>
      </p:sp>
      <p:sp>
        <p:nvSpPr>
          <p:cNvPr id="5" name="Slide Number Placeholder 4"/>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3993479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182A4-8FC8-45AA-B3A1-8EB9AE25E5E3}" type="datetimeFigureOut">
              <a:rPr lang="en-KE" smtClean="0"/>
              <a:t>09/08/2021</a:t>
            </a:fld>
            <a:endParaRPr lang="en-KE"/>
          </a:p>
        </p:txBody>
      </p:sp>
      <p:sp>
        <p:nvSpPr>
          <p:cNvPr id="3" name="Footer Placeholder 2"/>
          <p:cNvSpPr>
            <a:spLocks noGrp="1"/>
          </p:cNvSpPr>
          <p:nvPr>
            <p:ph type="ftr" sz="quarter" idx="11"/>
          </p:nvPr>
        </p:nvSpPr>
        <p:spPr/>
        <p:txBody>
          <a:bodyPr/>
          <a:lstStyle/>
          <a:p>
            <a:endParaRPr lang="en-KE"/>
          </a:p>
        </p:txBody>
      </p:sp>
      <p:sp>
        <p:nvSpPr>
          <p:cNvPr id="4" name="Slide Number Placeholder 3"/>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1071533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9F182A4-8FC8-45AA-B3A1-8EB9AE25E5E3}" type="datetimeFigureOut">
              <a:rPr lang="en-KE" smtClean="0"/>
              <a:t>09/08/2021</a:t>
            </a:fld>
            <a:endParaRPr lang="en-KE"/>
          </a:p>
        </p:txBody>
      </p:sp>
      <p:sp>
        <p:nvSpPr>
          <p:cNvPr id="6" name="Footer Placeholder 5"/>
          <p:cNvSpPr>
            <a:spLocks noGrp="1"/>
          </p:cNvSpPr>
          <p:nvPr>
            <p:ph type="ftr" sz="quarter" idx="11"/>
          </p:nvPr>
        </p:nvSpPr>
        <p:spPr/>
        <p:txBody>
          <a:bodyPr/>
          <a:lstStyle/>
          <a:p>
            <a:endParaRPr lang="en-KE"/>
          </a:p>
        </p:txBody>
      </p:sp>
      <p:sp>
        <p:nvSpPr>
          <p:cNvPr id="7" name="Slide Number Placeholder 6"/>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2804078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F182A4-8FC8-45AA-B3A1-8EB9AE25E5E3}" type="datetimeFigureOut">
              <a:rPr lang="en-KE" smtClean="0"/>
              <a:t>09/08/2021</a:t>
            </a:fld>
            <a:endParaRPr lang="en-KE"/>
          </a:p>
        </p:txBody>
      </p:sp>
      <p:sp>
        <p:nvSpPr>
          <p:cNvPr id="6" name="Footer Placeholder 5"/>
          <p:cNvSpPr>
            <a:spLocks noGrp="1"/>
          </p:cNvSpPr>
          <p:nvPr>
            <p:ph type="ftr" sz="quarter" idx="11"/>
          </p:nvPr>
        </p:nvSpPr>
        <p:spPr/>
        <p:txBody>
          <a:bodyPr/>
          <a:lstStyle/>
          <a:p>
            <a:endParaRPr lang="en-KE"/>
          </a:p>
        </p:txBody>
      </p:sp>
      <p:sp>
        <p:nvSpPr>
          <p:cNvPr id="7" name="Slide Number Placeholder 6"/>
          <p:cNvSpPr>
            <a:spLocks noGrp="1"/>
          </p:cNvSpPr>
          <p:nvPr>
            <p:ph type="sldNum" sz="quarter" idx="12"/>
          </p:nvPr>
        </p:nvSpPr>
        <p:spPr/>
        <p:txBody>
          <a:bodyPr/>
          <a:lstStyle/>
          <a:p>
            <a:fld id="{4AE9D66B-1F8D-4BBC-88D8-FB28261A398A}" type="slidenum">
              <a:rPr lang="en-KE" smtClean="0"/>
              <a:t>‹#›</a:t>
            </a:fld>
            <a:endParaRPr lang="en-KE"/>
          </a:p>
        </p:txBody>
      </p:sp>
    </p:spTree>
    <p:extLst>
      <p:ext uri="{BB962C8B-B14F-4D97-AF65-F5344CB8AC3E}">
        <p14:creationId xmlns:p14="http://schemas.microsoft.com/office/powerpoint/2010/main" val="1997053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9F182A4-8FC8-45AA-B3A1-8EB9AE25E5E3}" type="datetimeFigureOut">
              <a:rPr lang="en-KE" smtClean="0"/>
              <a:t>09/08/2021</a:t>
            </a:fld>
            <a:endParaRPr lang="en-K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K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AE9D66B-1F8D-4BBC-88D8-FB28261A398A}" type="slidenum">
              <a:rPr lang="en-KE" smtClean="0"/>
              <a:t>‹#›</a:t>
            </a:fld>
            <a:endParaRPr lang="en-KE"/>
          </a:p>
        </p:txBody>
      </p:sp>
    </p:spTree>
    <p:extLst>
      <p:ext uri="{BB962C8B-B14F-4D97-AF65-F5344CB8AC3E}">
        <p14:creationId xmlns:p14="http://schemas.microsoft.com/office/powerpoint/2010/main" val="40566230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B7709-C03A-4842-A89F-8DE67076B077}"/>
              </a:ext>
            </a:extLst>
          </p:cNvPr>
          <p:cNvSpPr>
            <a:spLocks noGrp="1"/>
          </p:cNvSpPr>
          <p:nvPr>
            <p:ph type="ctrTitle"/>
          </p:nvPr>
        </p:nvSpPr>
        <p:spPr/>
        <p:txBody>
          <a:bodyPr/>
          <a:lstStyle/>
          <a:p>
            <a:r>
              <a:rPr lang="en-US" sz="5400" b="1" dirty="0">
                <a:effectLst/>
                <a:latin typeface="Times New Roman" panose="02020603050405020304" pitchFamily="18" charset="0"/>
                <a:ea typeface="Calibri" panose="020F0502020204030204" pitchFamily="34" charset="0"/>
                <a:cs typeface="Times New Roman" panose="02020603050405020304" pitchFamily="18" charset="0"/>
              </a:rPr>
              <a:t>Mobile device forensic</a:t>
            </a:r>
            <a:endParaRPr lang="en-KE" dirty="0"/>
          </a:p>
        </p:txBody>
      </p:sp>
    </p:spTree>
    <p:extLst>
      <p:ext uri="{BB962C8B-B14F-4D97-AF65-F5344CB8AC3E}">
        <p14:creationId xmlns:p14="http://schemas.microsoft.com/office/powerpoint/2010/main" val="1610767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4528D-8914-4656-B754-0E0463DFCB62}"/>
              </a:ext>
            </a:extLst>
          </p:cNvPr>
          <p:cNvSpPr>
            <a:spLocks noGrp="1"/>
          </p:cNvSpPr>
          <p:nvPr>
            <p:ph type="title"/>
          </p:nvPr>
        </p:nvSpPr>
        <p:spPr/>
        <p:txBody>
          <a:bodyPr/>
          <a:lstStyle/>
          <a:p>
            <a:r>
              <a:rPr lang="en-US" dirty="0"/>
              <a:t>Mobile device forensic tools</a:t>
            </a:r>
            <a:endParaRPr lang="en-KE" dirty="0"/>
          </a:p>
        </p:txBody>
      </p:sp>
      <p:sp>
        <p:nvSpPr>
          <p:cNvPr id="3" name="Content Placeholder 2">
            <a:extLst>
              <a:ext uri="{FF2B5EF4-FFF2-40B4-BE49-F238E27FC236}">
                <a16:creationId xmlns:a16="http://schemas.microsoft.com/office/drawing/2014/main" id="{B420B687-FD4A-4648-B28C-70D1C6CEC7DB}"/>
              </a:ext>
            </a:extLst>
          </p:cNvPr>
          <p:cNvSpPr>
            <a:spLocks noGrp="1"/>
          </p:cNvSpPr>
          <p:nvPr>
            <p:ph idx="1"/>
          </p:nvPr>
        </p:nvSpPr>
        <p:spPr/>
        <p:txBody>
          <a:bodyPr/>
          <a:lstStyle/>
          <a:p>
            <a:r>
              <a:rPr lang="en-US" sz="1800" dirty="0" err="1">
                <a:effectLst/>
                <a:latin typeface="Times New Roman" panose="02020603050405020304" pitchFamily="18" charset="0"/>
                <a:ea typeface="Calibri" panose="020F0502020204030204" pitchFamily="34" charset="0"/>
              </a:rPr>
              <a:t>AccessData's</a:t>
            </a:r>
            <a:r>
              <a:rPr lang="en-US" sz="1800" dirty="0">
                <a:effectLst/>
                <a:latin typeface="Times New Roman" panose="02020603050405020304" pitchFamily="18" charset="0"/>
                <a:ea typeface="Calibri" panose="020F0502020204030204" pitchFamily="34" charset="0"/>
              </a:rPr>
              <a:t> forensic toolkit FTK </a:t>
            </a:r>
          </a:p>
          <a:p>
            <a:r>
              <a:rPr lang="en-US" sz="1800" dirty="0">
                <a:effectLst/>
                <a:latin typeface="Times New Roman" panose="02020603050405020304" pitchFamily="18" charset="0"/>
                <a:ea typeface="Calibri" panose="020F0502020204030204" pitchFamily="34" charset="0"/>
              </a:rPr>
              <a:t>Combines power, technology, speed, stability, and fast searching with standalone and advanced software for effective mobile forensic services</a:t>
            </a: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It is effective for complete extraction and recovery since it utilizes hardware resources to extract forensic evidence quickly.</a:t>
            </a:r>
            <a:endParaRPr lang="en-KE"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KE" dirty="0"/>
          </a:p>
        </p:txBody>
      </p:sp>
    </p:spTree>
    <p:extLst>
      <p:ext uri="{BB962C8B-B14F-4D97-AF65-F5344CB8AC3E}">
        <p14:creationId xmlns:p14="http://schemas.microsoft.com/office/powerpoint/2010/main" val="1027130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7C979-E849-45D8-A1AC-8F33F47FCC55}"/>
              </a:ext>
            </a:extLst>
          </p:cNvPr>
          <p:cNvSpPr>
            <a:spLocks noGrp="1"/>
          </p:cNvSpPr>
          <p:nvPr>
            <p:ph type="title"/>
          </p:nvPr>
        </p:nvSpPr>
        <p:spPr/>
        <p:txBody>
          <a:bodyPr/>
          <a:lstStyle/>
          <a:p>
            <a:r>
              <a:rPr lang="en-US" dirty="0"/>
              <a:t>Conclusion </a:t>
            </a:r>
            <a:endParaRPr lang="en-KE" dirty="0"/>
          </a:p>
        </p:txBody>
      </p:sp>
      <p:sp>
        <p:nvSpPr>
          <p:cNvPr id="3" name="Content Placeholder 2">
            <a:extLst>
              <a:ext uri="{FF2B5EF4-FFF2-40B4-BE49-F238E27FC236}">
                <a16:creationId xmlns:a16="http://schemas.microsoft.com/office/drawing/2014/main" id="{BDC95137-4E9E-4077-85F0-E71A0E113828}"/>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rPr>
              <a:t>Digital forensic is effective in discovering and deciphering electronic information with the primary goal of providing safety and managing risks associated with criminal activities conducted using electronic gadgets </a:t>
            </a:r>
          </a:p>
          <a:p>
            <a:r>
              <a:rPr lang="en-US" sz="1800" dirty="0">
                <a:effectLst/>
                <a:latin typeface="Times New Roman" panose="02020603050405020304" pitchFamily="18" charset="0"/>
                <a:ea typeface="Calibri" panose="020F0502020204030204" pitchFamily="34" charset="0"/>
              </a:rPr>
              <a:t>The primary goal of digital forensic is recovering digital evidence from a mobile device in a way in which information can be preserved as forensic evidence.</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Forensic data is extracted from a mobile device procedurally, including seizing, identifying and extracting, examining, and analyzing data to find forensic evidence. </a:t>
            </a:r>
            <a:endParaRPr lang="en-KE"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KE" dirty="0"/>
          </a:p>
        </p:txBody>
      </p:sp>
    </p:spTree>
    <p:extLst>
      <p:ext uri="{BB962C8B-B14F-4D97-AF65-F5344CB8AC3E}">
        <p14:creationId xmlns:p14="http://schemas.microsoft.com/office/powerpoint/2010/main" val="2722975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97DEC-B791-4A86-B42D-6ECED01AD1D1}"/>
              </a:ext>
            </a:extLst>
          </p:cNvPr>
          <p:cNvSpPr>
            <a:spLocks noGrp="1"/>
          </p:cNvSpPr>
          <p:nvPr>
            <p:ph type="title"/>
          </p:nvPr>
        </p:nvSpPr>
        <p:spPr/>
        <p:txBody>
          <a:bodyPr/>
          <a:lstStyle/>
          <a:p>
            <a:r>
              <a:rPr lang="en-US" b="1" dirty="0">
                <a:effectLst/>
                <a:latin typeface="Times New Roman" panose="02020603050405020304" pitchFamily="18" charset="0"/>
                <a:ea typeface="Calibri" panose="020F0502020204030204" pitchFamily="34" charset="0"/>
                <a:cs typeface="Times New Roman" panose="02020603050405020304" pitchFamily="18" charset="0"/>
              </a:rPr>
              <a:t>Mobile device forensic</a:t>
            </a:r>
            <a:br>
              <a:rPr lang="en-KE" sz="1800" dirty="0">
                <a:effectLst/>
                <a:latin typeface="Times New Roman" panose="02020603050405020304" pitchFamily="18" charset="0"/>
                <a:ea typeface="Calibri" panose="020F0502020204030204" pitchFamily="34" charset="0"/>
                <a:cs typeface="Times New Roman" panose="02020603050405020304" pitchFamily="18" charset="0"/>
              </a:rPr>
            </a:br>
            <a:endParaRPr lang="en-KE" dirty="0"/>
          </a:p>
        </p:txBody>
      </p:sp>
      <p:sp>
        <p:nvSpPr>
          <p:cNvPr id="3" name="Content Placeholder 2">
            <a:extLst>
              <a:ext uri="{FF2B5EF4-FFF2-40B4-BE49-F238E27FC236}">
                <a16:creationId xmlns:a16="http://schemas.microsoft.com/office/drawing/2014/main" id="{345B5B24-1359-4C6F-B886-C45495B0A681}"/>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rPr>
              <a:t>Mobile forensic is a type of digital forensic specifically for retrieving data from mobile devices</a:t>
            </a:r>
          </a:p>
          <a:p>
            <a:r>
              <a:rPr lang="en-US" sz="1800" dirty="0">
                <a:effectLst/>
                <a:latin typeface="Times New Roman" panose="02020603050405020304" pitchFamily="18" charset="0"/>
                <a:ea typeface="Calibri" panose="020F0502020204030204" pitchFamily="34" charset="0"/>
              </a:rPr>
              <a:t>Mobile call logs, text messages, web search history, and location can be very significant when retrieving evidence that might be necessary when handling a case </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Phone memories preserve information such as the call log, messages, location, emails, and other essential information that might be effective in digital forensic investigation</a:t>
            </a:r>
          </a:p>
          <a:p>
            <a:r>
              <a:rPr lang="en-US" sz="1800" dirty="0">
                <a:effectLst/>
                <a:latin typeface="Times New Roman" panose="02020603050405020304" pitchFamily="18" charset="0"/>
                <a:ea typeface="Calibri" panose="020F0502020204030204" pitchFamily="34" charset="0"/>
              </a:rPr>
              <a:t>The information collected in the form of forensic from phone memories is applicable in intelligent planning and operations focused on managing crime and criminal activities like terrorism and cyberattacks</a:t>
            </a:r>
            <a:endParaRPr lang="en-KE" dirty="0"/>
          </a:p>
        </p:txBody>
      </p:sp>
    </p:spTree>
    <p:extLst>
      <p:ext uri="{BB962C8B-B14F-4D97-AF65-F5344CB8AC3E}">
        <p14:creationId xmlns:p14="http://schemas.microsoft.com/office/powerpoint/2010/main" val="1218326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CDA11-FB60-486D-9BC2-FE4324F5F493}"/>
              </a:ext>
            </a:extLst>
          </p:cNvPr>
          <p:cNvSpPr>
            <a:spLocks noGrp="1"/>
          </p:cNvSpPr>
          <p:nvPr>
            <p:ph type="title"/>
          </p:nvPr>
        </p:nvSpPr>
        <p:spPr/>
        <p:txBody>
          <a:bodyPr/>
          <a:lstStyle/>
          <a:p>
            <a:r>
              <a:rPr lang="en-US" b="1" dirty="0">
                <a:effectLst/>
                <a:latin typeface="Times New Roman" panose="02020603050405020304" pitchFamily="18" charset="0"/>
                <a:ea typeface="Calibri" panose="020F0502020204030204" pitchFamily="34" charset="0"/>
                <a:cs typeface="Times New Roman" panose="02020603050405020304" pitchFamily="18" charset="0"/>
              </a:rPr>
              <a:t>Mobile device forensic</a:t>
            </a:r>
            <a:br>
              <a:rPr lang="en-KE" sz="1800" dirty="0">
                <a:effectLst/>
                <a:latin typeface="Times New Roman" panose="02020603050405020304" pitchFamily="18" charset="0"/>
                <a:ea typeface="Calibri" panose="020F0502020204030204" pitchFamily="34" charset="0"/>
                <a:cs typeface="Times New Roman" panose="02020603050405020304" pitchFamily="18" charset="0"/>
              </a:rPr>
            </a:br>
            <a:endParaRPr lang="en-KE" dirty="0"/>
          </a:p>
        </p:txBody>
      </p:sp>
      <p:sp>
        <p:nvSpPr>
          <p:cNvPr id="3" name="Content Placeholder 2">
            <a:extLst>
              <a:ext uri="{FF2B5EF4-FFF2-40B4-BE49-F238E27FC236}">
                <a16:creationId xmlns:a16="http://schemas.microsoft.com/office/drawing/2014/main" id="{538823D9-584B-4D0A-A418-8984C042252B}"/>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rPr>
              <a:t>Mobile forensic is also applicable in an organization as a strategy to manage and mitigate risks specifically associated with information handling and data management.</a:t>
            </a:r>
          </a:p>
          <a:p>
            <a:r>
              <a:rPr lang="en-US" sz="1800" dirty="0">
                <a:effectLst/>
                <a:latin typeface="Times New Roman" panose="02020603050405020304" pitchFamily="18" charset="0"/>
                <a:ea typeface="Calibri" panose="020F0502020204030204" pitchFamily="34" charset="0"/>
              </a:rPr>
              <a:t>Mobile forensic is significant in handling cases involving crimes, identity theft, homicides, computer crime, cyberbullying, and terrorism, and terrorism in court. </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This is possible through the extraction of digital information from mobile devices like personal phones, disk drives, laptops, or desktops using advanced software tools </a:t>
            </a:r>
          </a:p>
          <a:p>
            <a:r>
              <a:rPr lang="en-US" sz="1800" dirty="0">
                <a:effectLst/>
                <a:latin typeface="Times New Roman" panose="02020603050405020304" pitchFamily="18" charset="0"/>
                <a:ea typeface="Calibri" panose="020F0502020204030204" pitchFamily="34" charset="0"/>
              </a:rPr>
              <a:t>For effective retrieval and analysis of forensic data in mobile forensics, accepted practices and policies must be met</a:t>
            </a:r>
            <a:endParaRPr lang="en-KE" dirty="0"/>
          </a:p>
        </p:txBody>
      </p:sp>
    </p:spTree>
    <p:extLst>
      <p:ext uri="{BB962C8B-B14F-4D97-AF65-F5344CB8AC3E}">
        <p14:creationId xmlns:p14="http://schemas.microsoft.com/office/powerpoint/2010/main" val="2080905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D2EA5-BC1B-4038-BEA6-54DEA9668057}"/>
              </a:ext>
            </a:extLst>
          </p:cNvPr>
          <p:cNvSpPr>
            <a:spLocks noGrp="1"/>
          </p:cNvSpPr>
          <p:nvPr>
            <p:ph type="title"/>
          </p:nvPr>
        </p:nvSpPr>
        <p:spPr/>
        <p:txBody>
          <a:bodyPr>
            <a:normAutofit/>
          </a:bodyPr>
          <a:lstStyle/>
          <a:p>
            <a:r>
              <a:rPr lang="en-US" dirty="0">
                <a:effectLst/>
                <a:latin typeface="Times New Roman" panose="02020603050405020304" pitchFamily="18" charset="0"/>
                <a:ea typeface="Calibri" panose="020F0502020204030204" pitchFamily="34" charset="0"/>
              </a:rPr>
              <a:t>Mobile forensic challenges</a:t>
            </a:r>
            <a:endParaRPr lang="en-KE" dirty="0"/>
          </a:p>
        </p:txBody>
      </p:sp>
      <p:sp>
        <p:nvSpPr>
          <p:cNvPr id="3" name="Content Placeholder 2">
            <a:extLst>
              <a:ext uri="{FF2B5EF4-FFF2-40B4-BE49-F238E27FC236}">
                <a16:creationId xmlns:a16="http://schemas.microsoft.com/office/drawing/2014/main" id="{2863AF6C-6A4C-4DE4-9AC6-1AFE6FEA6984}"/>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rPr>
              <a:t>Mobile forensic, like any other risk management procedure and method, has got various challenges that impact the investigation either positively or negatively</a:t>
            </a:r>
          </a:p>
          <a:p>
            <a:r>
              <a:rPr lang="en-US" sz="1800" dirty="0">
                <a:effectLst/>
                <a:latin typeface="Times New Roman" panose="02020603050405020304" pitchFamily="18" charset="0"/>
                <a:ea typeface="Calibri" panose="020F0502020204030204" pitchFamily="34" charset="0"/>
              </a:rPr>
              <a:t>Some of the negative challenges investigators experience in a mobile forensic investigation include</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Data deletion. Mobile forensic entirely depends on data stored within the mobile devices, and in case this information is deleted or erased completely from the device memory, it becomes complex retrieving the data. </a:t>
            </a:r>
            <a:endParaRPr lang="en-KE" dirty="0"/>
          </a:p>
        </p:txBody>
      </p:sp>
    </p:spTree>
    <p:extLst>
      <p:ext uri="{BB962C8B-B14F-4D97-AF65-F5344CB8AC3E}">
        <p14:creationId xmlns:p14="http://schemas.microsoft.com/office/powerpoint/2010/main" val="3426541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AECEE-1F12-49CA-95B7-1980667A799C}"/>
              </a:ext>
            </a:extLst>
          </p:cNvPr>
          <p:cNvSpPr>
            <a:spLocks noGrp="1"/>
          </p:cNvSpPr>
          <p:nvPr>
            <p:ph type="title"/>
          </p:nvPr>
        </p:nvSpPr>
        <p:spPr/>
        <p:txBody>
          <a:bodyPr/>
          <a:lstStyle/>
          <a:p>
            <a:r>
              <a:rPr lang="en-US" sz="3600" dirty="0">
                <a:effectLst/>
                <a:latin typeface="Times New Roman" panose="02020603050405020304" pitchFamily="18" charset="0"/>
                <a:ea typeface="Calibri" panose="020F0502020204030204" pitchFamily="34" charset="0"/>
              </a:rPr>
              <a:t>Mobile forensic challenges</a:t>
            </a:r>
            <a:endParaRPr lang="en-KE" dirty="0"/>
          </a:p>
        </p:txBody>
      </p:sp>
      <p:sp>
        <p:nvSpPr>
          <p:cNvPr id="3" name="Content Placeholder 2">
            <a:extLst>
              <a:ext uri="{FF2B5EF4-FFF2-40B4-BE49-F238E27FC236}">
                <a16:creationId xmlns:a16="http://schemas.microsoft.com/office/drawing/2014/main" id="{AFA0A9B5-E7CE-47C6-9B78-9BE1CFDBD990}"/>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rPr>
              <a:t>Use of passwords and locks that consist of include biometric features like eye lenses, fingerprints, facial recognition, and even sound recognition.</a:t>
            </a:r>
          </a:p>
          <a:p>
            <a:r>
              <a:rPr lang="en-US" sz="1800" dirty="0">
                <a:effectLst/>
                <a:latin typeface="Times New Roman" panose="02020603050405020304" pitchFamily="18" charset="0"/>
                <a:ea typeface="Calibri" panose="020F0502020204030204" pitchFamily="34" charset="0"/>
              </a:rPr>
              <a:t>Breaking into these security layers to access the phone memories is a hard nut to crack. It will require special software, more time, and increased investment to retrieve and analyze information from locked mobile devices effectively</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True mobility</a:t>
            </a:r>
          </a:p>
          <a:p>
            <a:r>
              <a:rPr lang="en-US" sz="1800" dirty="0">
                <a:effectLst/>
                <a:latin typeface="Times New Roman" panose="02020603050405020304" pitchFamily="18" charset="0"/>
                <a:ea typeface="Calibri" panose="020F0502020204030204" pitchFamily="34" charset="0"/>
              </a:rPr>
              <a:t>True mobility involves various advanced technologies necessary for data sharing, retrieval, and storage. </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Under true mobility, documents can be shared over a cloud or internet storage facilities then the information shared gets deleted</a:t>
            </a:r>
            <a:endParaRPr lang="en-KE" dirty="0"/>
          </a:p>
        </p:txBody>
      </p:sp>
    </p:spTree>
    <p:extLst>
      <p:ext uri="{BB962C8B-B14F-4D97-AF65-F5344CB8AC3E}">
        <p14:creationId xmlns:p14="http://schemas.microsoft.com/office/powerpoint/2010/main" val="4070274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3D1F4-BAC4-4B67-A052-2D0F3E025433}"/>
              </a:ext>
            </a:extLst>
          </p:cNvPr>
          <p:cNvSpPr>
            <a:spLocks noGrp="1"/>
          </p:cNvSpPr>
          <p:nvPr>
            <p:ph type="title"/>
          </p:nvPr>
        </p:nvSpPr>
        <p:spPr/>
        <p:txBody>
          <a:bodyPr>
            <a:normAutofit/>
          </a:bodyPr>
          <a:lstStyle/>
          <a:p>
            <a:r>
              <a:rPr lang="en-US" b="1" dirty="0">
                <a:effectLst/>
                <a:latin typeface="Times New Roman" panose="02020603050405020304" pitchFamily="18" charset="0"/>
                <a:ea typeface="Calibri" panose="020F0502020204030204" pitchFamily="34" charset="0"/>
              </a:rPr>
              <a:t>iOS vs. Android mobile device forensic </a:t>
            </a:r>
            <a:endParaRPr lang="en-KE" dirty="0"/>
          </a:p>
        </p:txBody>
      </p:sp>
      <p:sp>
        <p:nvSpPr>
          <p:cNvPr id="3" name="Content Placeholder 2">
            <a:extLst>
              <a:ext uri="{FF2B5EF4-FFF2-40B4-BE49-F238E27FC236}">
                <a16:creationId xmlns:a16="http://schemas.microsoft.com/office/drawing/2014/main" id="{EAA76937-32C9-476E-BECE-EF4BC3EE114E}"/>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rPr>
              <a:t>Retrieving and analyzing data from the various operating systems might be different since they require different tools.</a:t>
            </a:r>
          </a:p>
          <a:p>
            <a:r>
              <a:rPr lang="en-US" sz="1800" dirty="0">
                <a:effectLst/>
                <a:latin typeface="Times New Roman" panose="02020603050405020304" pitchFamily="18" charset="0"/>
                <a:ea typeface="Calibri" panose="020F0502020204030204" pitchFamily="34" charset="0"/>
              </a:rPr>
              <a:t>These operating systems contain different security levels and data policies. </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Comparing Android and iOS or Blackberry, Android has different hardware meaning access, and analysis is also different</a:t>
            </a:r>
          </a:p>
          <a:p>
            <a:r>
              <a:rPr lang="en-US" sz="1800" dirty="0">
                <a:effectLst/>
                <a:latin typeface="Times New Roman" panose="02020603050405020304" pitchFamily="18" charset="0"/>
                <a:ea typeface="Calibri" panose="020F0502020204030204" pitchFamily="34" charset="0"/>
              </a:rPr>
              <a:t>Despite having different frameworks tools for analysis, mobile devices, regardless of the operating system, contain the same type of information as evidence in mobile forensic. </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Therefore, analysis for pieces of evidence is the same. </a:t>
            </a:r>
            <a:endParaRPr lang="en-KE" sz="1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KE" dirty="0"/>
          </a:p>
        </p:txBody>
      </p:sp>
    </p:spTree>
    <p:extLst>
      <p:ext uri="{BB962C8B-B14F-4D97-AF65-F5344CB8AC3E}">
        <p14:creationId xmlns:p14="http://schemas.microsoft.com/office/powerpoint/2010/main" val="80825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EBD26-A39A-4D34-8CCC-5222321BD6F9}"/>
              </a:ext>
            </a:extLst>
          </p:cNvPr>
          <p:cNvSpPr>
            <a:spLocks noGrp="1"/>
          </p:cNvSpPr>
          <p:nvPr>
            <p:ph type="title"/>
          </p:nvPr>
        </p:nvSpPr>
        <p:spPr/>
        <p:txBody>
          <a:bodyPr/>
          <a:lstStyle/>
          <a:p>
            <a:r>
              <a:rPr lang="en-US" dirty="0"/>
              <a:t>Mobile device forensic tools</a:t>
            </a:r>
            <a:endParaRPr lang="en-KE" dirty="0"/>
          </a:p>
        </p:txBody>
      </p:sp>
      <p:sp>
        <p:nvSpPr>
          <p:cNvPr id="3" name="Content Placeholder 2">
            <a:extLst>
              <a:ext uri="{FF2B5EF4-FFF2-40B4-BE49-F238E27FC236}">
                <a16:creationId xmlns:a16="http://schemas.microsoft.com/office/drawing/2014/main" id="{377DF393-2B9A-437F-9F9A-D2D7A780DABD}"/>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rPr>
              <a:t>Mobile devices are advancing with data being stored in the cloud, device virtualization, and advanced security, investigators, also require advanced technology to retrieve and analyze information for the mobile devices</a:t>
            </a:r>
          </a:p>
          <a:p>
            <a:r>
              <a:rPr lang="en-US" sz="1800" dirty="0">
                <a:effectLst/>
                <a:latin typeface="Times New Roman" panose="02020603050405020304" pitchFamily="18" charset="0"/>
                <a:ea typeface="Calibri" panose="020F0502020204030204" pitchFamily="34" charset="0"/>
              </a:rPr>
              <a:t>An effective tool for mobile forensic in this age must be able to prioritize, collect and decrypt information from various devices to maintain integrity and mining useful data formats for forensic investigation.</a:t>
            </a: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tools also focus on investigating, retrieving, analyzing, and preserving forensic information as evidence and handling data with care. </a:t>
            </a:r>
            <a:endParaRPr lang="en-KE" sz="18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rPr>
              <a:t>Some of the forensic tools necessary for investigating, collecting, and analyzing forensic data</a:t>
            </a:r>
            <a:endParaRPr lang="en-KE" dirty="0"/>
          </a:p>
        </p:txBody>
      </p:sp>
    </p:spTree>
    <p:extLst>
      <p:ext uri="{BB962C8B-B14F-4D97-AF65-F5344CB8AC3E}">
        <p14:creationId xmlns:p14="http://schemas.microsoft.com/office/powerpoint/2010/main" val="2671218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18612-1FF8-4312-820C-02600F73B28D}"/>
              </a:ext>
            </a:extLst>
          </p:cNvPr>
          <p:cNvSpPr>
            <a:spLocks noGrp="1"/>
          </p:cNvSpPr>
          <p:nvPr>
            <p:ph type="title"/>
          </p:nvPr>
        </p:nvSpPr>
        <p:spPr/>
        <p:txBody>
          <a:bodyPr/>
          <a:lstStyle/>
          <a:p>
            <a:r>
              <a:rPr lang="en-US" dirty="0"/>
              <a:t>Mobile device forensic tools</a:t>
            </a:r>
            <a:endParaRPr lang="en-KE" dirty="0"/>
          </a:p>
        </p:txBody>
      </p:sp>
      <p:sp>
        <p:nvSpPr>
          <p:cNvPr id="3" name="Content Placeholder 2">
            <a:extLst>
              <a:ext uri="{FF2B5EF4-FFF2-40B4-BE49-F238E27FC236}">
                <a16:creationId xmlns:a16="http://schemas.microsoft.com/office/drawing/2014/main" id="{48EFC4F6-7E85-445F-A96A-6A131E5FD3E8}"/>
              </a:ext>
            </a:extLst>
          </p:cNvPr>
          <p:cNvSpPr>
            <a:spLocks noGrp="1"/>
          </p:cNvSpPr>
          <p:nvPr>
            <p:ph idx="1"/>
          </p:nvPr>
        </p:nvSpPr>
        <p:spPr/>
        <p:txBody>
          <a:bodyPr/>
          <a:lstStyle/>
          <a:p>
            <a:r>
              <a:rPr lang="en-US" sz="1800" dirty="0" err="1">
                <a:effectLst/>
                <a:latin typeface="Times New Roman" panose="02020603050405020304" pitchFamily="18" charset="0"/>
                <a:ea typeface="Calibri" panose="020F0502020204030204" pitchFamily="34" charset="0"/>
              </a:rPr>
              <a:t>Elcomsoft</a:t>
            </a:r>
            <a:r>
              <a:rPr lang="en-US" sz="1800" dirty="0">
                <a:effectLst/>
                <a:latin typeface="Times New Roman" panose="02020603050405020304" pitchFamily="18" charset="0"/>
                <a:ea typeface="Calibri" panose="020F0502020204030204" pitchFamily="34" charset="0"/>
              </a:rPr>
              <a:t> iOS forensic toolkit that deals with iOS devices only. </a:t>
            </a:r>
          </a:p>
          <a:p>
            <a:r>
              <a:rPr lang="en-US" sz="1800" dirty="0">
                <a:effectLst/>
                <a:latin typeface="Times New Roman" panose="02020603050405020304" pitchFamily="18" charset="0"/>
                <a:ea typeface="Calibri" panose="020F0502020204030204" pitchFamily="34" charset="0"/>
              </a:rPr>
              <a:t>The tool can access highly sensitive data like location: email, social networking accounts, Wi-Fi username, and call logs</a:t>
            </a:r>
          </a:p>
          <a:p>
            <a:r>
              <a:rPr lang="en-US" sz="1800" dirty="0">
                <a:effectLst/>
                <a:latin typeface="Times New Roman" panose="02020603050405020304" pitchFamily="18" charset="0"/>
                <a:ea typeface="Calibri" panose="020F0502020204030204" pitchFamily="34" charset="0"/>
              </a:rPr>
              <a:t>UFED Ultimate</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Makes information retrieving, deleting, examining, and gathering evidence easy</a:t>
            </a:r>
          </a:p>
          <a:p>
            <a:r>
              <a:rPr lang="en-US" sz="1800" dirty="0">
                <a:effectLst/>
                <a:latin typeface="Times New Roman" panose="02020603050405020304" pitchFamily="18" charset="0"/>
                <a:ea typeface="Calibri" panose="020F0502020204030204" pitchFamily="34" charset="0"/>
              </a:rPr>
              <a:t>Performs complete information acquisition and logical extraction through bypassing the security of the encrypted mobile devices for easy information extraction and processing</a:t>
            </a:r>
            <a:endParaRPr lang="en-KE" dirty="0"/>
          </a:p>
        </p:txBody>
      </p:sp>
    </p:spTree>
    <p:extLst>
      <p:ext uri="{BB962C8B-B14F-4D97-AF65-F5344CB8AC3E}">
        <p14:creationId xmlns:p14="http://schemas.microsoft.com/office/powerpoint/2010/main" val="355381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125A9-B7B8-43E9-8B55-E868BECBD902}"/>
              </a:ext>
            </a:extLst>
          </p:cNvPr>
          <p:cNvSpPr>
            <a:spLocks noGrp="1"/>
          </p:cNvSpPr>
          <p:nvPr>
            <p:ph type="title"/>
          </p:nvPr>
        </p:nvSpPr>
        <p:spPr/>
        <p:txBody>
          <a:bodyPr/>
          <a:lstStyle/>
          <a:p>
            <a:r>
              <a:rPr lang="en-US" dirty="0"/>
              <a:t>Mobile device forensic tools</a:t>
            </a:r>
            <a:endParaRPr lang="en-KE" dirty="0"/>
          </a:p>
        </p:txBody>
      </p:sp>
      <p:sp>
        <p:nvSpPr>
          <p:cNvPr id="3" name="Content Placeholder 2">
            <a:extLst>
              <a:ext uri="{FF2B5EF4-FFF2-40B4-BE49-F238E27FC236}">
                <a16:creationId xmlns:a16="http://schemas.microsoft.com/office/drawing/2014/main" id="{555D17D0-0CD1-4523-B956-009314FDFEEF}"/>
              </a:ext>
            </a:extLst>
          </p:cNvPr>
          <p:cNvSpPr>
            <a:spLocks noGrp="1"/>
          </p:cNvSpPr>
          <p:nvPr>
            <p:ph idx="1"/>
          </p:nvPr>
        </p:nvSpPr>
        <p:spPr/>
        <p:txBody>
          <a:bodyPr/>
          <a:lstStyle/>
          <a:p>
            <a:r>
              <a:rPr lang="en-US" sz="1800" dirty="0">
                <a:effectLst/>
                <a:latin typeface="Times New Roman" panose="02020603050405020304" pitchFamily="18" charset="0"/>
                <a:ea typeface="Calibri" panose="020F0502020204030204" pitchFamily="34" charset="0"/>
              </a:rPr>
              <a:t>E3:DS software </a:t>
            </a:r>
          </a:p>
          <a:p>
            <a:r>
              <a:rPr lang="en-US" sz="1800" dirty="0">
                <a:effectLst/>
                <a:latin typeface="Times New Roman" panose="02020603050405020304" pitchFamily="18" charset="0"/>
                <a:ea typeface="Calibri" panose="020F0502020204030204" pitchFamily="34" charset="0"/>
              </a:rPr>
              <a:t>The tool automates searching and processing of evidence, support extraction, bypassing, chip dump, and cloud information retrieval, as well as automated reporting.</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Oxygen Forensic Detective</a:t>
            </a:r>
          </a:p>
          <a:p>
            <a:r>
              <a:rPr lang="en-US" sz="1800" dirty="0">
                <a:effectLst/>
                <a:latin typeface="Times New Roman" panose="02020603050405020304" pitchFamily="18" charset="0"/>
                <a:ea typeface="Calibri" panose="020F0502020204030204" pitchFamily="34" charset="0"/>
              </a:rPr>
              <a:t>It allows for data analysis, decoding, and extraction from almost every electronic device existing like android phones, iPhone, and drones</a:t>
            </a:r>
            <a:endParaRPr lang="en-US" dirty="0">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The companies that use this forensic tool are majorly services providers like Email, Facebook, Google, WhatsApp, Microsoft, Twitter, Instagram, and iCloud</a:t>
            </a:r>
            <a:endParaRPr lang="en-KE" dirty="0"/>
          </a:p>
        </p:txBody>
      </p:sp>
    </p:spTree>
    <p:extLst>
      <p:ext uri="{BB962C8B-B14F-4D97-AF65-F5344CB8AC3E}">
        <p14:creationId xmlns:p14="http://schemas.microsoft.com/office/powerpoint/2010/main" val="291749684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80</TotalTime>
  <Words>894</Words>
  <Application>Microsoft Office PowerPoint</Application>
  <PresentationFormat>Widescreen</PresentationFormat>
  <Paragraphs>52</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Times New Roman</vt:lpstr>
      <vt:lpstr>Trebuchet MS</vt:lpstr>
      <vt:lpstr>Wingdings 3</vt:lpstr>
      <vt:lpstr>Facet</vt:lpstr>
      <vt:lpstr>Mobile device forensic</vt:lpstr>
      <vt:lpstr>Mobile device forensic </vt:lpstr>
      <vt:lpstr>Mobile device forensic </vt:lpstr>
      <vt:lpstr>Mobile forensic challenges</vt:lpstr>
      <vt:lpstr>Mobile forensic challenges</vt:lpstr>
      <vt:lpstr>iOS vs. Android mobile device forensic </vt:lpstr>
      <vt:lpstr>Mobile device forensic tools</vt:lpstr>
      <vt:lpstr>Mobile device forensic tools</vt:lpstr>
      <vt:lpstr>Mobile device forensic tools</vt:lpstr>
      <vt:lpstr>Mobile device forensic tools</vt:lpstr>
      <vt:lpstr>Conclusion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device forensic</dc:title>
  <dc:creator>hp</dc:creator>
  <cp:lastModifiedBy>hp</cp:lastModifiedBy>
  <cp:revision>2</cp:revision>
  <dcterms:created xsi:type="dcterms:W3CDTF">2021-08-08T23:18:07Z</dcterms:created>
  <dcterms:modified xsi:type="dcterms:W3CDTF">2021-08-09T00:38:45Z</dcterms:modified>
</cp:coreProperties>
</file>