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2"/>
    <p:sldId id="278" r:id="rId3"/>
    <p:sldId id="330" r:id="rId4"/>
    <p:sldId id="329" r:id="rId5"/>
    <p:sldId id="328" r:id="rId6"/>
    <p:sldId id="327" r:id="rId7"/>
    <p:sldId id="326" r:id="rId8"/>
    <p:sldId id="325" r:id="rId9"/>
    <p:sldId id="322" r:id="rId10"/>
    <p:sldId id="321" r:id="rId11"/>
    <p:sldId id="331" r:id="rId12"/>
    <p:sldId id="32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85992" autoAdjust="0"/>
  </p:normalViewPr>
  <p:slideViewPr>
    <p:cSldViewPr snapToGrid="0">
      <p:cViewPr varScale="1">
        <p:scale>
          <a:sx n="79" d="100"/>
          <a:sy n="79" d="100"/>
        </p:scale>
        <p:origin x="1020" y="72"/>
      </p:cViewPr>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8E7835-FD52-4C78-927F-7D951EEFAB21}" type="datetimeFigureOut">
              <a:rPr lang="en-US" smtClean="0"/>
              <a:t>12/4/2021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EDF727-6145-4D54-8EA0-2EE296A4DA40}" type="slidenum">
              <a:rPr lang="en-US" smtClean="0"/>
              <a:t>‹#›</a:t>
            </a:fld>
            <a:endParaRPr lang="en-US" dirty="0"/>
          </a:p>
        </p:txBody>
      </p:sp>
    </p:spTree>
    <p:extLst>
      <p:ext uri="{BB962C8B-B14F-4D97-AF65-F5344CB8AC3E}">
        <p14:creationId xmlns:p14="http://schemas.microsoft.com/office/powerpoint/2010/main" val="2953956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a:lnSpc>
                <a:spcPct val="107000"/>
              </a:lnSpc>
              <a:spcBef>
                <a:spcPts val="0"/>
              </a:spcBef>
              <a:spcAft>
                <a:spcPts val="800"/>
              </a:spcAft>
            </a:pPr>
            <a:r>
              <a:rPr lang="en-US" dirty="0">
                <a:latin typeface="Times New Roman" panose="02020603050405020304" pitchFamily="18"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Record keeping guidelines offer a framework for maintaining, keeping, and catering for record disposition and what they contain. The current society relies on records to do multiple activities especially various organizations that offer various services. For instance, in schools, teachers rely on records to establish the number of students in their schools. Thus, the records should be kept effectively to ease access.  The American psychological association requires   maintenance of suitable psychological services records. The extent and nature of the records vary depending on their setting and purpose. For instance, health data may not be used in   a manufacturing industry as it would be hard to meet the required purpose. Besides, the two industries vary in the way they keep records. Psychologists should be equipped with multiple ethical and legal requirements related to record keeping. The requirements may be acquired during learning or b through training programs. Thus, for consulting practice, record keeping rules should be followed to the latter.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1EDF727-6145-4D54-8EA0-2EE296A4DA40}" type="slidenum">
              <a:rPr lang="en-US" smtClean="0"/>
              <a:t>2</a:t>
            </a:fld>
            <a:endParaRPr lang="en-US" dirty="0"/>
          </a:p>
        </p:txBody>
      </p:sp>
    </p:spTree>
    <p:extLst>
      <p:ext uri="{BB962C8B-B14F-4D97-AF65-F5344CB8AC3E}">
        <p14:creationId xmlns:p14="http://schemas.microsoft.com/office/powerpoint/2010/main" val="763486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latin typeface="Times New Roman" panose="02020603050405020304" pitchFamily="18"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Responsibility is an essential requirement in record keeping. In consulting practice, psychologists ideally have the obligation to maintain and retain their records. Thus, it means each of them should work to the psychologists’ records reflect their professional work which calls for crucial focus. The profession incorporates responsibility to empower performance and delivery of services.  The records should reflect high quality professional work. Here, the records should be presented in a way that they can effectively serve the intended purpose at ease. Client records should be made accurate and legible whenever any service is rendered to them. Enhanced responsibility facilitates accuracy to avoid errors. Thus, the records may avoid future errors that could be made as a result of errors in the records.   Only authorized persons are allowed to handle multiple records to empower responsibility. Therefore. officials are organized such that each is responsible for his roles. Hence, the situation empowers accountability where different officials are responsible for their actions. </a:t>
            </a:r>
          </a:p>
          <a:p>
            <a:r>
              <a:rPr lang="en-US"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41EDF727-6145-4D54-8EA0-2EE296A4DA40}" type="slidenum">
              <a:rPr lang="en-US" smtClean="0"/>
              <a:t>3</a:t>
            </a:fld>
            <a:endParaRPr lang="en-US" dirty="0"/>
          </a:p>
        </p:txBody>
      </p:sp>
    </p:spTree>
    <p:extLst>
      <p:ext uri="{BB962C8B-B14F-4D97-AF65-F5344CB8AC3E}">
        <p14:creationId xmlns:p14="http://schemas.microsoft.com/office/powerpoint/2010/main" val="2940016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latin typeface="Times New Roman" panose="02020603050405020304" pitchFamily="18"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Decisions about records’ content should be based on ensuring a suitable source of the data, intended and professional obligations. Records format is another crucial requirement which requires that information is presented in the right order. Any data collected from any source should be presented in the right manner for easy reference and storage. For instance, information about patients in healthcare should be presented in a way that eases its use to establish the patient’s needs and what ought to be done for his well-being.  The details of information should be put into consideration to avoid vagueness of the records. Presenting data in detail is important although it may lead to errors whenever it is not presented in the right way. The documentation of the content should be done in manner that preserves information. For instance, data should be documented effectively for future use. The records should be done in a way that responds to the needs of multiple clients.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1EDF727-6145-4D54-8EA0-2EE296A4DA40}" type="slidenum">
              <a:rPr lang="en-US" smtClean="0"/>
              <a:t>4</a:t>
            </a:fld>
            <a:endParaRPr lang="en-US" dirty="0"/>
          </a:p>
        </p:txBody>
      </p:sp>
    </p:spTree>
    <p:extLst>
      <p:ext uri="{BB962C8B-B14F-4D97-AF65-F5344CB8AC3E}">
        <p14:creationId xmlns:p14="http://schemas.microsoft.com/office/powerpoint/2010/main" val="1694625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latin typeface="Times New Roman" panose="02020603050405020304" pitchFamily="18"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Confidentiality Psychologists should take reasonable steps to maintain and determine the confidentiality of data emerging from service delivery. Confidentiality assurance is essential for the provision of multiple psychological services. The records should be handled in a way that enhances customer privacy. Here, the records should be stored in safe locations that only allowed access by the relevant personnel.  Ethics should be applied in how confidentiality is practiced. Effective procedures should be applied in empowering privacy in the records. The models include use of encryption in the computers to empower data security on the devices. Psychologists should be aware of the laws that control the release of information to ensure only relevant data is disclosed to the public. The laws are stipulated in various codes of conduct that control records. Any violation of the regulations may lead to severe punishment.  Therefore, confidentiality defines a primary requirement for any organization to facilitate decent handling of records.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1EDF727-6145-4D54-8EA0-2EE296A4DA40}" type="slidenum">
              <a:rPr lang="en-US" smtClean="0"/>
              <a:t>5</a:t>
            </a:fld>
            <a:endParaRPr lang="en-US" dirty="0"/>
          </a:p>
        </p:txBody>
      </p:sp>
    </p:spTree>
    <p:extLst>
      <p:ext uri="{BB962C8B-B14F-4D97-AF65-F5344CB8AC3E}">
        <p14:creationId xmlns:p14="http://schemas.microsoft.com/office/powerpoint/2010/main" val="3000632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latin typeface="Times New Roman" panose="02020603050405020304" pitchFamily="18"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Data security is a crucial requirement in handling records. Hence, Psychologists should take necessary procedures to guard records from illegal access, destruction, and damage. Besides, the effort facilitates mitigation of attacks in the online platforms. Ethics code requires that the rights of individuals to confidentiality and privacy should be upheld. Such rights include the freedom to guarded data. Paper records should be kept in a secure manner that is secure and in safe locations. For instance, written information may be stored in filles that can be accessed only by the relevant personnel.  Electronic records should be kept in secure software to mitigate virus attacks and other destructive programs. The software must be legit to ensure effective functioning at all times.  An analysis concerning the risk of unauthorized access should be done to enhance record safety. Here the possible threats are analyzed to ensure more care against any challenge that may be brought by the risks of unauthorized access.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1EDF727-6145-4D54-8EA0-2EE296A4DA40}" type="slidenum">
              <a:rPr lang="en-US" smtClean="0"/>
              <a:t>6</a:t>
            </a:fld>
            <a:endParaRPr lang="en-US" dirty="0"/>
          </a:p>
        </p:txBody>
      </p:sp>
    </p:spTree>
    <p:extLst>
      <p:ext uri="{BB962C8B-B14F-4D97-AF65-F5344CB8AC3E}">
        <p14:creationId xmlns:p14="http://schemas.microsoft.com/office/powerpoint/2010/main" val="3546866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latin typeface="Times New Roman" panose="02020603050405020304" pitchFamily="18"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Records belonging to multiple customers may sometimes look similar which brings errors.   Psychologists should carefully consider documentation processes when conducting group or family therapy to honor the confidentiality and privacy of all parties. Complex records from clients should be disclosed legally to enhance the safety of records for other customers. In some cases, destruction of a single client’s records may affect other customers’ information.  The release of clients’ records should be clearly stated on who is allowed to release it under any circumstance. Thus, unauthorized persons are prohibited from releasing any data to ensure confidentiality.  The records should be kept in a way that respects the client’s rights to privacy. For instance, electronic data should be kept in secure devices with proper security applications.  Also, records should be released to the relevant parties to ensure no data is accessed by the wrong party. For instance, in a healthcare environment, only the right patients should receive information since it concerns them.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1EDF727-6145-4D54-8EA0-2EE296A4DA40}" type="slidenum">
              <a:rPr lang="en-US" smtClean="0"/>
              <a:t>7</a:t>
            </a:fld>
            <a:endParaRPr lang="en-US" dirty="0"/>
          </a:p>
        </p:txBody>
      </p:sp>
    </p:spTree>
    <p:extLst>
      <p:ext uri="{BB962C8B-B14F-4D97-AF65-F5344CB8AC3E}">
        <p14:creationId xmlns:p14="http://schemas.microsoft.com/office/powerpoint/2010/main" val="3687783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latin typeface="Times New Roman" panose="02020603050405020304" pitchFamily="18"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Psychologists should plan for record transfer to ensure appropriate access and use methods that retain confidentiality and avoid recovery.  Once data is disposed, no other party should be allowed to access it unless under legit circumstances that could lead to more harms. Ethics code requires a record   transfer plan concerning disposition of any record. The code requires disposition of records in a manner that ensures their confidentiality to enable their safety. The disposition should not be done in a manner that allows future violations of confidentiality by any means.  The people responsible for record disposal should establish confidentiality agreements with psychologists to ensure they conduct a legal disposal. The agreements aid in putting the disposers responsible for any violations related to disposition. Since those with specialized expertise may access deleted data, the devices that store data should be completely destructed to ensure unnecessary access. Here, advanced applications may be used to ensure minimal wrong access.</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1EDF727-6145-4D54-8EA0-2EE296A4DA40}" type="slidenum">
              <a:rPr lang="en-US" smtClean="0"/>
              <a:t>8</a:t>
            </a:fld>
            <a:endParaRPr lang="en-US" dirty="0"/>
          </a:p>
        </p:txBody>
      </p:sp>
    </p:spTree>
    <p:extLst>
      <p:ext uri="{BB962C8B-B14F-4D97-AF65-F5344CB8AC3E}">
        <p14:creationId xmlns:p14="http://schemas.microsoft.com/office/powerpoint/2010/main" val="1400065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context of records is an essential consideration when handling them.  Psychologists should strive to be attentive on situational context where records are created while including how that context influences the record’s content. Client data should be preserved based on the context to mitigate misinterpretation or misuse which could harm the client. In some instances when data about a sick child is used in the wrong context, it may cause him stress. Such mistakes should be avoided to empower effective use of data for the right situational instances. Situational factors should be put into consideration when documenting evaluations to avoid harming client’s psychological status. Records should be kept based on the context to avoid errors during making of crucial decisions. For instance, in a case where one is to make decisions on a patient’s treatment plan. The context of records should be upheld in a way that maintains the relevance of information. Any data is relevant whenever it is used in the right instance. </a:t>
            </a:r>
          </a:p>
          <a:p>
            <a:r>
              <a:rPr lang="en-US"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41EDF727-6145-4D54-8EA0-2EE296A4DA40}" type="slidenum">
              <a:rPr lang="en-US" smtClean="0"/>
              <a:t>9</a:t>
            </a:fld>
            <a:endParaRPr lang="en-US" dirty="0"/>
          </a:p>
        </p:txBody>
      </p:sp>
    </p:spTree>
    <p:extLst>
      <p:ext uri="{BB962C8B-B14F-4D97-AF65-F5344CB8AC3E}">
        <p14:creationId xmlns:p14="http://schemas.microsoft.com/office/powerpoint/2010/main" val="2792395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latin typeface="Times New Roman" panose="02020603050405020304" pitchFamily="18"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Psychologists strive to maintain and organize records to enable their accuracy and promote their use by multiple legit personnel. Accuracy of any records is very crucial as it is used in making crucial decisions. Inaccuracy may lead to further errors. The data should be captured effectively to empower maintenance. Here, the collection of any data should be done using legit techniques that ease recording for future use. Specialists should conduct thorough check up to establish that the information gathered is correct. The checkup should be done through effective analysis to detect any mistake that could have been done. The information should be consolidated and reviewed to ensure effective analysis. The consolidation should be done in a manner that does not bring errors and any possible challenges in future.  The psychologists should act based on their knowledge of maintenance of records. There should be no using information from other sources since it may facilitate bias. </a:t>
            </a:r>
          </a:p>
          <a:p>
            <a:r>
              <a:rPr lang="en-US"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41EDF727-6145-4D54-8EA0-2EE296A4DA40}" type="slidenum">
              <a:rPr lang="en-US" smtClean="0"/>
              <a:t>10</a:t>
            </a:fld>
            <a:endParaRPr lang="en-US" dirty="0"/>
          </a:p>
        </p:txBody>
      </p:sp>
    </p:spTree>
    <p:extLst>
      <p:ext uri="{BB962C8B-B14F-4D97-AF65-F5344CB8AC3E}">
        <p14:creationId xmlns:p14="http://schemas.microsoft.com/office/powerpoint/2010/main" val="659253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latin typeface="Times New Roman" panose="02020603050405020304" pitchFamily="18"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America is one of the global nations that require adherence to the laws that guard record keeping. Thus, the state requires all institutions to limit access to critical client information to empower confidentiality at all levels. Any person who is not allowed to access any records should be prohibited to do since it could lead to further misuse. Also, all records are to be labelled to avoid mistakes like   wrong use in multiple instances. Organizations should secure client data by using multiple techniques like encryptions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sym typeface="+mn-ea"/>
              </a:rPr>
              <a:t>Chettri, n.d)</a:t>
            </a:r>
            <a:r>
              <a:rPr lang="en-US" sz="1800" dirty="0">
                <a:effectLst/>
                <a:latin typeface="Calibri" panose="020F0502020204030204" pitchFamily="34" charset="0"/>
                <a:ea typeface="Calibri" panose="020F0502020204030204" pitchFamily="34" charset="0"/>
                <a:cs typeface="Times New Roman" panose="02020603050405020304" pitchFamily="18" charset="0"/>
              </a:rPr>
              <a:t>. Multiple officials in organizations should be held responsible for any violation of the regulations that pertain record keeping. Thus, multiple organizations are required to regulate their employees on the handling of any records and put each staff member under his own department to uphold accountability. Institutions should adhere to the regulations concerning the content of records such as ensuring the source of the data is legit. Illegal sources are considered illegal and they are punishable by the law.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1EDF727-6145-4D54-8EA0-2EE296A4DA40}" type="slidenum">
              <a:rPr lang="en-US" smtClean="0"/>
              <a:t>11</a:t>
            </a:fld>
            <a:endParaRPr lang="en-US" dirty="0"/>
          </a:p>
        </p:txBody>
      </p:sp>
    </p:spTree>
    <p:extLst>
      <p:ext uri="{BB962C8B-B14F-4D97-AF65-F5344CB8AC3E}">
        <p14:creationId xmlns:p14="http://schemas.microsoft.com/office/powerpoint/2010/main" val="1561581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41EDF727-6145-4D54-8EA0-2EE296A4DA40}" type="slidenum">
              <a:rPr lang="en-US" smtClean="0"/>
              <a:t>12</a:t>
            </a:fld>
            <a:endParaRPr lang="en-US" dirty="0"/>
          </a:p>
        </p:txBody>
      </p:sp>
    </p:spTree>
    <p:extLst>
      <p:ext uri="{BB962C8B-B14F-4D97-AF65-F5344CB8AC3E}">
        <p14:creationId xmlns:p14="http://schemas.microsoft.com/office/powerpoint/2010/main" val="24289663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92908780-D780-4B18-ADB9-AC402DA27A02}" type="datetimeFigureOut">
              <a:rPr lang="en-US" smtClean="0"/>
              <a:t>12/4/2021</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en-US" dirty="0"/>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26D99DA2-E546-4C65-8021-F8736C59A67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908780-D780-4B18-ADB9-AC402DA27A02}" type="datetimeFigureOut">
              <a:rPr lang="en-US" smtClean="0"/>
              <a:t>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D99DA2-E546-4C65-8021-F8736C59A67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908780-D780-4B18-ADB9-AC402DA27A02}" type="datetimeFigureOut">
              <a:rPr lang="en-US" smtClean="0"/>
              <a:t>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6D99DA2-E546-4C65-8021-F8736C59A67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2908780-D780-4B18-ADB9-AC402DA27A02}" type="datetimeFigureOut">
              <a:rPr lang="en-US" smtClean="0"/>
              <a:t>12/4/2021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6D99DA2-E546-4C65-8021-F8736C59A67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2908780-D780-4B18-ADB9-AC402DA27A02}" type="datetimeFigureOut">
              <a:rPr lang="en-US" smtClean="0"/>
              <a:t>12/4/2021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6D99DA2-E546-4C65-8021-F8736C59A67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2908780-D780-4B18-ADB9-AC402DA27A02}" type="datetimeFigureOut">
              <a:rPr lang="en-US" smtClean="0"/>
              <a:t>12/4/2021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6D99DA2-E546-4C65-8021-F8736C59A67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08780-D780-4B18-ADB9-AC402DA27A02}" type="datetimeFigureOut">
              <a:rPr lang="en-US" smtClean="0"/>
              <a:t>12/4/2021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26D99DA2-E546-4C65-8021-F8736C59A67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908780-D780-4B18-ADB9-AC402DA27A02}" type="datetimeFigureOut">
              <a:rPr lang="en-US" smtClean="0"/>
              <a:t>12/4/2021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6D99DA2-E546-4C65-8021-F8736C59A67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908780-D780-4B18-ADB9-AC402DA27A02}" type="datetimeFigureOut">
              <a:rPr lang="en-US" smtClean="0"/>
              <a:t>12/4/2021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6D99DA2-E546-4C65-8021-F8736C59A67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908780-D780-4B18-ADB9-AC402DA27A02}" type="datetimeFigureOut">
              <a:rPr lang="en-US" smtClean="0"/>
              <a:t>12/4/2021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6D99DA2-E546-4C65-8021-F8736C59A67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92908780-D780-4B18-ADB9-AC402DA27A02}" type="datetimeFigureOut">
              <a:rPr lang="en-US" smtClean="0"/>
              <a:t>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6D99DA2-E546-4C65-8021-F8736C59A67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panose="020B0604020202020204"/>
                <a:cs typeface="Arial" panose="020B0604020202020204"/>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panose="020B0604020202020204"/>
                <a:cs typeface="Arial" panose="020B0604020202020204"/>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92908780-D780-4B18-ADB9-AC402DA27A02}" type="datetimeFigureOut">
              <a:rPr lang="en-US" smtClean="0"/>
              <a:t>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6D99DA2-E546-4C65-8021-F8736C59A67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908780-D780-4B18-ADB9-AC402DA27A02}" type="datetimeFigureOut">
              <a:rPr lang="en-US" smtClean="0"/>
              <a:t>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6D99DA2-E546-4C65-8021-F8736C59A67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2908780-D780-4B18-ADB9-AC402DA27A02}" type="datetimeFigureOut">
              <a:rPr lang="en-US" smtClean="0"/>
              <a:t>12/4/2021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6D99DA2-E546-4C65-8021-F8736C59A67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2908780-D780-4B18-ADB9-AC402DA27A02}" type="datetimeFigureOut">
              <a:rPr lang="en-US" smtClean="0"/>
              <a:t>12/4/2021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6D99DA2-E546-4C65-8021-F8736C59A67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908780-D780-4B18-ADB9-AC402DA27A02}" type="datetimeFigureOut">
              <a:rPr lang="en-US" smtClean="0"/>
              <a:t>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D99DA2-E546-4C65-8021-F8736C59A67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908780-D780-4B18-ADB9-AC402DA27A02}" type="datetimeFigureOut">
              <a:rPr lang="en-US" smtClean="0"/>
              <a:t>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6D99DA2-E546-4C65-8021-F8736C59A678}"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2908780-D780-4B18-ADB9-AC402DA27A02}" type="datetimeFigureOut">
              <a:rPr lang="en-US" smtClean="0"/>
              <a:t>12/4/2021</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26D99DA2-E546-4C65-8021-F8736C59A678}"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mc:AlternateContent xmlns:mc="http://schemas.openxmlformats.org/markup-compatibility/2006" xmlns:p14="http://schemas.microsoft.com/office/powerpoint/2010/main">
    <mc:Choice Requires="p14">
      <p:transition>
        <p:random/>
      </p:transition>
    </mc:Choice>
    <mc:Fallback xmlns="">
      <p:transition>
        <p:random/>
      </p:transition>
    </mc:Fallback>
  </mc:AlternateConten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724980"/>
            <a:ext cx="8825658" cy="943270"/>
          </a:xfrm>
        </p:spPr>
        <p:txBody>
          <a:bodyPr/>
          <a:lstStyle/>
          <a:p>
            <a:pPr algn="ctr"/>
            <a:r>
              <a:rPr lang="en-US" dirty="0">
                <a:latin typeface="Times New Roman" panose="02020603050405020304" pitchFamily="18" charset="0"/>
                <a:cs typeface="Times New Roman" panose="02020603050405020304" pitchFamily="18" charset="0"/>
              </a:rPr>
              <a:t>Record keeping guidelines </a:t>
            </a:r>
          </a:p>
        </p:txBody>
      </p:sp>
      <p:sp>
        <p:nvSpPr>
          <p:cNvPr id="3" name="Subtitle 2"/>
          <p:cNvSpPr>
            <a:spLocks noGrp="1"/>
          </p:cNvSpPr>
          <p:nvPr>
            <p:ph type="subTitle" idx="1"/>
          </p:nvPr>
        </p:nvSpPr>
        <p:spPr>
          <a:xfrm>
            <a:off x="1154955" y="3162925"/>
            <a:ext cx="8825658" cy="2475875"/>
          </a:xfrm>
        </p:spPr>
        <p:txBody>
          <a:bodyPr>
            <a:normAutofit/>
          </a:bodyPr>
          <a:lstStyle/>
          <a:p>
            <a:pPr algn="ctr"/>
            <a:r>
              <a:rPr lang="en-US" sz="2000" dirty="0">
                <a:latin typeface="Times New Roman" panose="02020603050405020304" pitchFamily="18" charset="0"/>
                <a:cs typeface="Times New Roman" panose="02020603050405020304" pitchFamily="18" charset="0"/>
              </a:rPr>
              <a:t>Student’s Name</a:t>
            </a:r>
          </a:p>
          <a:p>
            <a:pPr algn="ctr"/>
            <a:r>
              <a:rPr lang="en-US" sz="2000" dirty="0">
                <a:latin typeface="Times New Roman" panose="02020603050405020304" pitchFamily="18" charset="0"/>
                <a:cs typeface="Times New Roman" panose="02020603050405020304" pitchFamily="18" charset="0"/>
              </a:rPr>
              <a:t>Institutional Affiliation</a:t>
            </a:r>
          </a:p>
          <a:p>
            <a:pPr algn="ctr"/>
            <a:r>
              <a:rPr lang="en-US" sz="2000" dirty="0">
                <a:latin typeface="Times New Roman" panose="02020603050405020304" pitchFamily="18" charset="0"/>
                <a:cs typeface="Times New Roman" panose="02020603050405020304" pitchFamily="18" charset="0"/>
              </a:rPr>
              <a:t>Date</a:t>
            </a:r>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040" y="1005977"/>
            <a:ext cx="8761413" cy="728480"/>
          </a:xfrm>
        </p:spPr>
        <p:txBody>
          <a:bodyPr/>
          <a:lstStyle/>
          <a:p>
            <a:pPr algn="ctr"/>
            <a:r>
              <a:rPr lang="en-US" sz="5400" dirty="0">
                <a:latin typeface="Times New Roman" panose="02020603050405020304" pitchFamily="18" charset="0"/>
                <a:cs typeface="Times New Roman" panose="02020603050405020304" pitchFamily="18" charset="0"/>
              </a:rPr>
              <a:t>Introduction </a:t>
            </a:r>
          </a:p>
        </p:txBody>
      </p:sp>
      <p:sp>
        <p:nvSpPr>
          <p:cNvPr id="3" name="Content Placeholder 2"/>
          <p:cNvSpPr>
            <a:spLocks noGrp="1"/>
          </p:cNvSpPr>
          <p:nvPr>
            <p:ph idx="1"/>
          </p:nvPr>
        </p:nvSpPr>
        <p:spPr>
          <a:xfrm>
            <a:off x="0" y="2603500"/>
            <a:ext cx="12192000" cy="4254500"/>
          </a:xfrm>
        </p:spPr>
        <p:txBody>
          <a:bodyPr>
            <a:normAutofit/>
          </a:bodyPr>
          <a:lstStyle/>
          <a:p>
            <a:r>
              <a:rPr lang="en-US" sz="2000" dirty="0">
                <a:latin typeface="Times New Roman" panose="02020603050405020304" pitchFamily="18" charset="0"/>
                <a:cs typeface="Times New Roman" panose="02020603050405020304" pitchFamily="18" charset="0"/>
              </a:rPr>
              <a:t>Record keeping guidelines  offer a framework  for maintaining, keeping, and catering for  record disposition and what they contain. </a:t>
            </a:r>
          </a:p>
          <a:p>
            <a:r>
              <a:rPr lang="en-US" sz="2000" dirty="0">
                <a:latin typeface="Times New Roman" panose="02020603050405020304" pitchFamily="18" charset="0"/>
                <a:cs typeface="Times New Roman" panose="02020603050405020304" pitchFamily="18" charset="0"/>
              </a:rPr>
              <a:t>The  American  psychological association requires   maintenance of suitable psychological  services records. </a:t>
            </a:r>
          </a:p>
          <a:p>
            <a:r>
              <a:rPr lang="en-US" sz="2000" dirty="0">
                <a:latin typeface="Times New Roman" panose="02020603050405020304" pitchFamily="18" charset="0"/>
                <a:cs typeface="Times New Roman" panose="02020603050405020304" pitchFamily="18" charset="0"/>
              </a:rPr>
              <a:t>The extent and  nature  of the records vary depending on  their  setting and purpose. </a:t>
            </a:r>
          </a:p>
          <a:p>
            <a:r>
              <a:rPr lang="en-US" sz="2000" dirty="0">
                <a:latin typeface="Times New Roman" panose="02020603050405020304" pitchFamily="18" charset="0"/>
                <a:cs typeface="Times New Roman" panose="02020603050405020304" pitchFamily="18" charset="0"/>
              </a:rPr>
              <a:t>Psychologists should be  equipped with  multiple ethical and legal requirements related to record  keeping. </a:t>
            </a:r>
          </a:p>
          <a:p>
            <a:r>
              <a:rPr lang="en-US" sz="2000" dirty="0">
                <a:latin typeface="Times New Roman" panose="02020603050405020304" pitchFamily="18" charset="0"/>
                <a:cs typeface="Times New Roman" panose="02020603050405020304" pitchFamily="18" charset="0"/>
              </a:rPr>
              <a:t>Thus, for consulting practice, record keeping rules should be followed to the latter. </a:t>
            </a:r>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040" y="1005977"/>
            <a:ext cx="8761413" cy="728480"/>
          </a:xfrm>
        </p:spPr>
        <p:txBody>
          <a:bodyPr/>
          <a:lstStyle/>
          <a:p>
            <a:pPr algn="ctr"/>
            <a:r>
              <a:rPr lang="en-US" sz="5400" dirty="0">
                <a:latin typeface="Times New Roman" panose="02020603050405020304" pitchFamily="18" charset="0"/>
                <a:cs typeface="Times New Roman" panose="02020603050405020304" pitchFamily="18" charset="0"/>
              </a:rPr>
              <a:t>Responsibility for records</a:t>
            </a:r>
          </a:p>
        </p:txBody>
      </p:sp>
      <p:sp>
        <p:nvSpPr>
          <p:cNvPr id="3" name="Content Placeholder 2"/>
          <p:cNvSpPr>
            <a:spLocks noGrp="1"/>
          </p:cNvSpPr>
          <p:nvPr>
            <p:ph idx="1"/>
          </p:nvPr>
        </p:nvSpPr>
        <p:spPr>
          <a:xfrm>
            <a:off x="0" y="2603500"/>
            <a:ext cx="12192000" cy="4254500"/>
          </a:xfrm>
        </p:spPr>
        <p:txBody>
          <a:bodyPr>
            <a:normAutofit/>
          </a:bodyPr>
          <a:lstStyle/>
          <a:p>
            <a:r>
              <a:rPr lang="en-US" sz="2000" dirty="0">
                <a:latin typeface="Times New Roman" panose="02020603050405020304" pitchFamily="18" charset="0"/>
                <a:cs typeface="Times New Roman" panose="02020603050405020304" pitchFamily="18" charset="0"/>
              </a:rPr>
              <a:t>In consulting practice,  psychologists  ideally have  the obligation to  maintain and  retain their records. </a:t>
            </a:r>
          </a:p>
          <a:p>
            <a:r>
              <a:rPr lang="en-US" sz="2000" dirty="0">
                <a:latin typeface="Times New Roman" panose="02020603050405020304" pitchFamily="18" charset="0"/>
                <a:cs typeface="Times New Roman" panose="02020603050405020304" pitchFamily="18" charset="0"/>
              </a:rPr>
              <a:t>The psychologists’  records reflect  their professional work which calls for  crucial focus. </a:t>
            </a:r>
          </a:p>
          <a:p>
            <a:r>
              <a:rPr lang="en-US" sz="2000" dirty="0">
                <a:latin typeface="Times New Roman" panose="02020603050405020304" pitchFamily="18" charset="0"/>
                <a:cs typeface="Times New Roman" panose="02020603050405020304" pitchFamily="18" charset="0"/>
              </a:rPr>
              <a:t>The records should reflect high quality  professional work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READING, 2016)</a:t>
            </a:r>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Client records should be made accurate  and legible whenever any service is rendered to them.</a:t>
            </a:r>
          </a:p>
          <a:p>
            <a:r>
              <a:rPr lang="en-US" sz="2000" dirty="0">
                <a:latin typeface="Times New Roman" panose="02020603050405020304" pitchFamily="18" charset="0"/>
                <a:cs typeface="Times New Roman" panose="02020603050405020304" pitchFamily="18" charset="0"/>
              </a:rPr>
              <a:t>Only authorized persons are allowed to handle multiple records  to empower responsibility. </a:t>
            </a:r>
          </a:p>
          <a:p>
            <a:pPr marL="0" indent="0">
              <a:buNone/>
            </a:pPr>
            <a:endParaRPr lang="en-US" sz="20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71944" y="4730750"/>
            <a:ext cx="3547242" cy="2017986"/>
          </a:xfrm>
          <a:prstGeom prst="rect">
            <a:avLst/>
          </a:prstGeom>
        </p:spPr>
      </p:pic>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040" y="1005977"/>
            <a:ext cx="8761413" cy="728480"/>
          </a:xfrm>
        </p:spPr>
        <p:txBody>
          <a:bodyPr/>
          <a:lstStyle/>
          <a:p>
            <a:pPr algn="ctr"/>
            <a:r>
              <a:rPr lang="en-US" sz="5400" dirty="0">
                <a:latin typeface="Times New Roman" panose="02020603050405020304" pitchFamily="18" charset="0"/>
                <a:cs typeface="Times New Roman" panose="02020603050405020304" pitchFamily="18" charset="0"/>
              </a:rPr>
              <a:t>Content of records</a:t>
            </a:r>
          </a:p>
        </p:txBody>
      </p:sp>
      <p:sp>
        <p:nvSpPr>
          <p:cNvPr id="3" name="Content Placeholder 2"/>
          <p:cNvSpPr>
            <a:spLocks noGrp="1"/>
          </p:cNvSpPr>
          <p:nvPr>
            <p:ph idx="1"/>
          </p:nvPr>
        </p:nvSpPr>
        <p:spPr>
          <a:xfrm>
            <a:off x="0" y="2603500"/>
            <a:ext cx="12192000" cy="4254500"/>
          </a:xfrm>
        </p:spPr>
        <p:txBody>
          <a:bodyPr>
            <a:normAutofit/>
          </a:bodyPr>
          <a:lstStyle/>
          <a:p>
            <a:r>
              <a:rPr lang="en-US" sz="2000" dirty="0">
                <a:latin typeface="Times New Roman" panose="02020603050405020304" pitchFamily="18" charset="0"/>
                <a:cs typeface="Times New Roman" panose="02020603050405020304" pitchFamily="18" charset="0"/>
              </a:rPr>
              <a:t>Decisions about  records’  content should be based on ensuring a suitable source of  the data, intended and professional obligations. </a:t>
            </a:r>
          </a:p>
          <a:p>
            <a:r>
              <a:rPr lang="en-US" sz="2000" dirty="0">
                <a:latin typeface="Times New Roman" panose="02020603050405020304" pitchFamily="18" charset="0"/>
                <a:cs typeface="Times New Roman" panose="02020603050405020304" pitchFamily="18" charset="0"/>
              </a:rPr>
              <a:t>Records format  is another crucial requirement which should requires that information is presented in the right order.</a:t>
            </a:r>
          </a:p>
          <a:p>
            <a:r>
              <a:rPr lang="en-US" sz="2000" dirty="0">
                <a:latin typeface="Times New Roman" panose="02020603050405020304" pitchFamily="18" charset="0"/>
                <a:cs typeface="Times New Roman" panose="02020603050405020304" pitchFamily="18" charset="0"/>
              </a:rPr>
              <a:t>The details of information should be put into consideration to avoid vagueness of the records. </a:t>
            </a:r>
          </a:p>
          <a:p>
            <a:r>
              <a:rPr lang="en-US" sz="2000" dirty="0">
                <a:latin typeface="Times New Roman" panose="02020603050405020304" pitchFamily="18" charset="0"/>
                <a:cs typeface="Times New Roman" panose="02020603050405020304" pitchFamily="18" charset="0"/>
              </a:rPr>
              <a:t>The documentation  of the content should be done in manner that preserves information.</a:t>
            </a:r>
          </a:p>
          <a:p>
            <a:r>
              <a:rPr lang="en-US" sz="2000" dirty="0">
                <a:latin typeface="Times New Roman" panose="02020603050405020304" pitchFamily="18" charset="0"/>
                <a:cs typeface="Times New Roman" panose="02020603050405020304" pitchFamily="18" charset="0"/>
              </a:rPr>
              <a:t>The records should be done in a way  that responds to the needs  of multiple clients. </a:t>
            </a:r>
          </a:p>
          <a:p>
            <a:endParaRPr lang="en-US" sz="20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83518" y="5249917"/>
            <a:ext cx="1994233" cy="1417951"/>
          </a:xfrm>
          <a:prstGeom prst="rect">
            <a:avLst/>
          </a:prstGeom>
        </p:spPr>
      </p:pic>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040" y="1005977"/>
            <a:ext cx="8761413" cy="728480"/>
          </a:xfrm>
        </p:spPr>
        <p:txBody>
          <a:bodyPr/>
          <a:lstStyle/>
          <a:p>
            <a:pPr algn="ctr"/>
            <a:r>
              <a:rPr lang="en-US" sz="5400" dirty="0">
                <a:latin typeface="Times New Roman" panose="02020603050405020304" pitchFamily="18" charset="0"/>
                <a:cs typeface="Times New Roman" panose="02020603050405020304" pitchFamily="18" charset="0"/>
              </a:rPr>
              <a:t>Confidentiality of records</a:t>
            </a:r>
          </a:p>
        </p:txBody>
      </p:sp>
      <p:sp>
        <p:nvSpPr>
          <p:cNvPr id="3" name="Content Placeholder 2"/>
          <p:cNvSpPr>
            <a:spLocks noGrp="1"/>
          </p:cNvSpPr>
          <p:nvPr>
            <p:ph idx="1"/>
          </p:nvPr>
        </p:nvSpPr>
        <p:spPr>
          <a:xfrm>
            <a:off x="0" y="2603500"/>
            <a:ext cx="12192000" cy="4254500"/>
          </a:xfrm>
        </p:spPr>
        <p:txBody>
          <a:bodyPr>
            <a:normAutofit/>
          </a:bodyPr>
          <a:lstStyle/>
          <a:p>
            <a:r>
              <a:rPr lang="en-US" sz="2000" dirty="0">
                <a:latin typeface="Times New Roman" panose="02020603050405020304" pitchFamily="18" charset="0"/>
                <a:cs typeface="Times New Roman" panose="02020603050405020304" pitchFamily="18" charset="0"/>
              </a:rPr>
              <a:t>Psychologists should take reasonable steps to maintain and determine the confidentiality  of data emerging from service delivery. </a:t>
            </a:r>
          </a:p>
          <a:p>
            <a:r>
              <a:rPr lang="en-US" sz="2000" dirty="0">
                <a:latin typeface="Times New Roman" panose="02020603050405020304" pitchFamily="18" charset="0"/>
                <a:cs typeface="Times New Roman" panose="02020603050405020304" pitchFamily="18" charset="0"/>
              </a:rPr>
              <a:t>Confidentiality assurance is essential for the provision  of multiple psychological services.</a:t>
            </a:r>
          </a:p>
          <a:p>
            <a:r>
              <a:rPr lang="en-US" sz="2000" dirty="0">
                <a:latin typeface="Times New Roman" panose="02020603050405020304" pitchFamily="18" charset="0"/>
                <a:cs typeface="Times New Roman" panose="02020603050405020304" pitchFamily="18" charset="0"/>
              </a:rPr>
              <a:t>The records should be handled  in a way that  enhances customer privacy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Penn &amp; Pennix, 2017)</a:t>
            </a:r>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Effective procedures should be applied  in empowering privacy in the records. </a:t>
            </a:r>
          </a:p>
          <a:p>
            <a:r>
              <a:rPr lang="en-US" sz="2000" dirty="0">
                <a:latin typeface="Times New Roman" panose="02020603050405020304" pitchFamily="18" charset="0"/>
                <a:cs typeface="Times New Roman" panose="02020603050405020304" pitchFamily="18" charset="0"/>
              </a:rPr>
              <a:t>Psychologists should be ware of the laws  that control the release of information to ensure only relevant data is disclosed to the public.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7450" y="5029200"/>
            <a:ext cx="3804535" cy="1674160"/>
          </a:xfrm>
          <a:prstGeom prst="rect">
            <a:avLst/>
          </a:prstGeom>
        </p:spPr>
      </p:pic>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040" y="1005977"/>
            <a:ext cx="8761413" cy="728480"/>
          </a:xfrm>
        </p:spPr>
        <p:txBody>
          <a:bodyPr/>
          <a:lstStyle/>
          <a:p>
            <a:pPr algn="ctr"/>
            <a:r>
              <a:rPr lang="en-US" sz="5400" dirty="0">
                <a:latin typeface="Times New Roman" panose="02020603050405020304" pitchFamily="18" charset="0"/>
                <a:cs typeface="Times New Roman" panose="02020603050405020304" pitchFamily="18" charset="0"/>
              </a:rPr>
              <a:t>Security of records</a:t>
            </a:r>
          </a:p>
        </p:txBody>
      </p:sp>
      <p:sp>
        <p:nvSpPr>
          <p:cNvPr id="3" name="Content Placeholder 2"/>
          <p:cNvSpPr>
            <a:spLocks noGrp="1"/>
          </p:cNvSpPr>
          <p:nvPr>
            <p:ph idx="1"/>
          </p:nvPr>
        </p:nvSpPr>
        <p:spPr>
          <a:xfrm>
            <a:off x="0" y="2603500"/>
            <a:ext cx="12192000" cy="4254500"/>
          </a:xfrm>
        </p:spPr>
        <p:txBody>
          <a:bodyPr>
            <a:normAutofit/>
          </a:bodyPr>
          <a:lstStyle/>
          <a:p>
            <a:r>
              <a:rPr lang="en-US" sz="2000" dirty="0">
                <a:latin typeface="Times New Roman" panose="02020603050405020304" pitchFamily="18" charset="0"/>
                <a:cs typeface="Times New Roman" panose="02020603050405020304" pitchFamily="18" charset="0"/>
              </a:rPr>
              <a:t>Psychologists take necessary  procedures to guard  records from illegal access, destruction, and damage. </a:t>
            </a:r>
          </a:p>
          <a:p>
            <a:r>
              <a:rPr lang="en-US" sz="2000" dirty="0">
                <a:latin typeface="Times New Roman" panose="02020603050405020304" pitchFamily="18" charset="0"/>
                <a:cs typeface="Times New Roman" panose="02020603050405020304" pitchFamily="18" charset="0"/>
              </a:rPr>
              <a:t>Ethics code  requires that  the rights  of  individuals to confidentiality and privacy should be upheld. </a:t>
            </a:r>
          </a:p>
          <a:p>
            <a:r>
              <a:rPr lang="en-US" sz="2000" dirty="0">
                <a:latin typeface="Times New Roman" panose="02020603050405020304" pitchFamily="18" charset="0"/>
                <a:cs typeface="Times New Roman" panose="02020603050405020304" pitchFamily="18" charset="0"/>
              </a:rPr>
              <a:t>Paper records should be kept in a secure manner that is secure and in safe locations. </a:t>
            </a:r>
          </a:p>
          <a:p>
            <a:r>
              <a:rPr lang="en-US" sz="2000" dirty="0">
                <a:latin typeface="Times New Roman" panose="02020603050405020304" pitchFamily="18" charset="0"/>
                <a:cs typeface="Times New Roman" panose="02020603050405020304" pitchFamily="18" charset="0"/>
              </a:rPr>
              <a:t>Electronic records should be kept in secure software to mitigate virus attacks and other destructive programs.  </a:t>
            </a:r>
          </a:p>
          <a:p>
            <a:r>
              <a:rPr lang="en-US" sz="2000" dirty="0">
                <a:latin typeface="Times New Roman" panose="02020603050405020304" pitchFamily="18" charset="0"/>
                <a:cs typeface="Times New Roman" panose="02020603050405020304" pitchFamily="18" charset="0"/>
              </a:rPr>
              <a:t>An analysis concerning the risk of  unauthorized access should be done to enhance record safety. </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2532" y="4745421"/>
            <a:ext cx="2655220" cy="1891862"/>
          </a:xfrm>
          <a:prstGeom prst="rect">
            <a:avLst/>
          </a:prstGeom>
        </p:spPr>
      </p:pic>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040" y="1005977"/>
            <a:ext cx="8761413" cy="728480"/>
          </a:xfrm>
        </p:spPr>
        <p:txBody>
          <a:bodyPr/>
          <a:lstStyle/>
          <a:p>
            <a:pPr algn="ctr"/>
            <a:r>
              <a:rPr lang="en-US" sz="5400" dirty="0">
                <a:latin typeface="Times New Roman" panose="02020603050405020304" pitchFamily="18" charset="0"/>
                <a:cs typeface="Times New Roman" panose="02020603050405020304" pitchFamily="18" charset="0"/>
              </a:rPr>
              <a:t>Multiple client records </a:t>
            </a:r>
          </a:p>
        </p:txBody>
      </p:sp>
      <p:sp>
        <p:nvSpPr>
          <p:cNvPr id="3" name="Content Placeholder 2"/>
          <p:cNvSpPr>
            <a:spLocks noGrp="1"/>
          </p:cNvSpPr>
          <p:nvPr>
            <p:ph idx="1"/>
          </p:nvPr>
        </p:nvSpPr>
        <p:spPr>
          <a:xfrm>
            <a:off x="0" y="2603500"/>
            <a:ext cx="12192000" cy="4254500"/>
          </a:xfrm>
        </p:spPr>
        <p:txBody>
          <a:bodyPr>
            <a:normAutofit/>
          </a:bodyPr>
          <a:lstStyle/>
          <a:p>
            <a:r>
              <a:rPr lang="en-US" sz="2000" dirty="0">
                <a:latin typeface="Times New Roman" panose="02020603050405020304" pitchFamily="18" charset="0"/>
                <a:cs typeface="Times New Roman" panose="02020603050405020304" pitchFamily="18" charset="0"/>
              </a:rPr>
              <a:t>Psychologists should carefully consider documentation processes  when conducting  group or family therapy to  honor the confidentiality and privacy of all parties. </a:t>
            </a:r>
          </a:p>
          <a:p>
            <a:r>
              <a:rPr lang="en-US" sz="2000" dirty="0">
                <a:latin typeface="Times New Roman" panose="02020603050405020304" pitchFamily="18" charset="0"/>
                <a:cs typeface="Times New Roman" panose="02020603050405020304" pitchFamily="18" charset="0"/>
              </a:rPr>
              <a:t>Complex records from clients should be disclosed legally to enhance the safety of records for other customers.</a:t>
            </a:r>
          </a:p>
          <a:p>
            <a:r>
              <a:rPr lang="en-US" sz="2000" dirty="0">
                <a:latin typeface="Times New Roman" panose="02020603050405020304" pitchFamily="18" charset="0"/>
                <a:cs typeface="Times New Roman" panose="02020603050405020304" pitchFamily="18" charset="0"/>
              </a:rPr>
              <a:t> The release of  clients’ records should be clearly stated on who is allowed to release it under any  circumstance. </a:t>
            </a:r>
          </a:p>
          <a:p>
            <a:r>
              <a:rPr lang="en-US" sz="2000" dirty="0">
                <a:latin typeface="Times New Roman" panose="02020603050405020304" pitchFamily="18" charset="0"/>
                <a:cs typeface="Times New Roman" panose="02020603050405020304" pitchFamily="18" charset="0"/>
              </a:rPr>
              <a:t>The  records should be kept in  a way that respects the client’s  rights to privacy.  </a:t>
            </a:r>
          </a:p>
          <a:p>
            <a:r>
              <a:rPr lang="en-US" sz="2000" dirty="0">
                <a:latin typeface="Times New Roman" panose="02020603050405020304" pitchFamily="18" charset="0"/>
                <a:cs typeface="Times New Roman" panose="02020603050405020304" pitchFamily="18" charset="0"/>
              </a:rPr>
              <a:t>Also, records should be released to the relevant parties to ensure no data is accessed by  the wrong party.  </a:t>
            </a:r>
          </a:p>
          <a:p>
            <a:endParaRPr lang="en-US" sz="20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040" y="1005977"/>
            <a:ext cx="8761413" cy="728480"/>
          </a:xfrm>
        </p:spPr>
        <p:txBody>
          <a:bodyPr/>
          <a:lstStyle/>
          <a:p>
            <a:pPr algn="ctr"/>
            <a:r>
              <a:rPr lang="en-US" sz="5400" dirty="0">
                <a:latin typeface="Times New Roman" panose="02020603050405020304" pitchFamily="18" charset="0"/>
                <a:cs typeface="Times New Roman" panose="02020603050405020304" pitchFamily="18" charset="0"/>
              </a:rPr>
              <a:t>Disposition of records</a:t>
            </a:r>
          </a:p>
        </p:txBody>
      </p:sp>
      <p:sp>
        <p:nvSpPr>
          <p:cNvPr id="3" name="Content Placeholder 2"/>
          <p:cNvSpPr>
            <a:spLocks noGrp="1"/>
          </p:cNvSpPr>
          <p:nvPr>
            <p:ph idx="1"/>
          </p:nvPr>
        </p:nvSpPr>
        <p:spPr>
          <a:xfrm>
            <a:off x="0" y="2603500"/>
            <a:ext cx="12192000" cy="4254500"/>
          </a:xfrm>
        </p:spPr>
        <p:txBody>
          <a:bodyPr>
            <a:normAutofit/>
          </a:bodyPr>
          <a:lstStyle/>
          <a:p>
            <a:r>
              <a:rPr lang="en-US" sz="2000" dirty="0">
                <a:latin typeface="Times New Roman" panose="02020603050405020304" pitchFamily="18" charset="0"/>
                <a:cs typeface="Times New Roman" panose="02020603050405020304" pitchFamily="18" charset="0"/>
              </a:rPr>
              <a:t>Psychologists  should plan for  record transfer to ensure appropriate  access  and use methods that retain confidentiality and  avoid recovery.  </a:t>
            </a:r>
          </a:p>
          <a:p>
            <a:r>
              <a:rPr lang="en-US" sz="2000" dirty="0">
                <a:latin typeface="Times New Roman" panose="02020603050405020304" pitchFamily="18" charset="0"/>
                <a:cs typeface="Times New Roman" panose="02020603050405020304" pitchFamily="18" charset="0"/>
              </a:rPr>
              <a:t>Ethics code requires  a  record   transfer plan  concerning  disposition of any record. </a:t>
            </a:r>
          </a:p>
          <a:p>
            <a:r>
              <a:rPr lang="en-US" sz="2000" dirty="0">
                <a:latin typeface="Times New Roman" panose="02020603050405020304" pitchFamily="18" charset="0"/>
                <a:cs typeface="Times New Roman" panose="02020603050405020304" pitchFamily="18" charset="0"/>
              </a:rPr>
              <a:t>The code requires disposition of records in a manner that  ensures their  confidentiality to enable their  safety. </a:t>
            </a:r>
          </a:p>
          <a:p>
            <a:r>
              <a:rPr lang="en-US" sz="2000" dirty="0">
                <a:latin typeface="Times New Roman" panose="02020603050405020304" pitchFamily="18" charset="0"/>
                <a:cs typeface="Times New Roman" panose="02020603050405020304" pitchFamily="18" charset="0"/>
              </a:rPr>
              <a:t>The people responsible for  record disposal should establish confidentiality agreements with  psychologists to ensure they conduct a legal disposal. </a:t>
            </a:r>
          </a:p>
          <a:p>
            <a:r>
              <a:rPr lang="en-US" sz="2000" dirty="0">
                <a:latin typeface="Times New Roman" panose="02020603050405020304" pitchFamily="18" charset="0"/>
                <a:cs typeface="Times New Roman" panose="02020603050405020304" pitchFamily="18" charset="0"/>
              </a:rPr>
              <a:t>Since those with specialized expertise may  access deleted data, the devices that store data should be completely destructed  to ensure unnecessary access. </a:t>
            </a:r>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040" y="1005977"/>
            <a:ext cx="8761413" cy="728480"/>
          </a:xfrm>
        </p:spPr>
        <p:txBody>
          <a:bodyPr/>
          <a:lstStyle/>
          <a:p>
            <a:pPr algn="ctr"/>
            <a:r>
              <a:rPr lang="en-US" sz="5400" dirty="0">
                <a:latin typeface="Times New Roman" panose="02020603050405020304" pitchFamily="18" charset="0"/>
                <a:cs typeface="Times New Roman" panose="02020603050405020304" pitchFamily="18" charset="0"/>
              </a:rPr>
              <a:t>Context of records</a:t>
            </a:r>
          </a:p>
        </p:txBody>
      </p:sp>
      <p:sp>
        <p:nvSpPr>
          <p:cNvPr id="3" name="Content Placeholder 2"/>
          <p:cNvSpPr>
            <a:spLocks noGrp="1"/>
          </p:cNvSpPr>
          <p:nvPr>
            <p:ph idx="1"/>
          </p:nvPr>
        </p:nvSpPr>
        <p:spPr>
          <a:xfrm>
            <a:off x="0" y="2603500"/>
            <a:ext cx="12192000" cy="4254500"/>
          </a:xfrm>
        </p:spPr>
        <p:txBody>
          <a:bodyPr>
            <a:normAutofit/>
          </a:bodyPr>
          <a:lstStyle/>
          <a:p>
            <a:r>
              <a:rPr lang="en-US" sz="2000" dirty="0">
                <a:latin typeface="Times New Roman" panose="02020603050405020304" pitchFamily="18" charset="0"/>
                <a:cs typeface="Times New Roman" panose="02020603050405020304" pitchFamily="18" charset="0"/>
              </a:rPr>
              <a:t>Psychologists  should  strive to be attentive on situational context where  records are created while including how that context  influences  the record’s  content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Cook, Teixeira, Heale, Cimino, &amp; Del Fiol, 2017)</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Client data should be preserved based on the context to mitigate misinterpretation or misuse  which could harm the client. </a:t>
            </a:r>
          </a:p>
          <a:p>
            <a:r>
              <a:rPr lang="en-US" sz="2000" dirty="0">
                <a:latin typeface="Times New Roman" panose="02020603050405020304" pitchFamily="18" charset="0"/>
                <a:cs typeface="Times New Roman" panose="02020603050405020304" pitchFamily="18" charset="0"/>
              </a:rPr>
              <a:t>Situational factors should be put into consideration when  documenting evaluations  to avoid  harming client’s psychological status. </a:t>
            </a:r>
          </a:p>
          <a:p>
            <a:r>
              <a:rPr lang="en-US" sz="2000" dirty="0">
                <a:latin typeface="Times New Roman" panose="02020603050405020304" pitchFamily="18" charset="0"/>
                <a:cs typeface="Times New Roman" panose="02020603050405020304" pitchFamily="18" charset="0"/>
              </a:rPr>
              <a:t>Records should be kept based on  the context to avoid errors during making of crucial decisions.  </a:t>
            </a:r>
          </a:p>
          <a:p>
            <a:r>
              <a:rPr lang="en-US" sz="2000" dirty="0">
                <a:latin typeface="Times New Roman" panose="02020603050405020304" pitchFamily="18" charset="0"/>
                <a:cs typeface="Times New Roman" panose="02020603050405020304" pitchFamily="18" charset="0"/>
              </a:rPr>
              <a:t>The context of records should be upheld in a way that maintains the relevance of information. </a:t>
            </a:r>
          </a:p>
          <a:p>
            <a:endParaRPr lang="en-US" sz="20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040" y="1005977"/>
            <a:ext cx="8761413" cy="728480"/>
          </a:xfrm>
        </p:spPr>
        <p:txBody>
          <a:bodyPr/>
          <a:lstStyle/>
          <a:p>
            <a:pPr algn="ctr"/>
            <a:r>
              <a:rPr lang="en-US" sz="5400" dirty="0">
                <a:latin typeface="Times New Roman" panose="02020603050405020304" pitchFamily="18" charset="0"/>
                <a:cs typeface="Times New Roman" panose="02020603050405020304" pitchFamily="18" charset="0"/>
              </a:rPr>
              <a:t>Maintenance of records </a:t>
            </a:r>
          </a:p>
        </p:txBody>
      </p:sp>
      <p:sp>
        <p:nvSpPr>
          <p:cNvPr id="3" name="Content Placeholder 2"/>
          <p:cNvSpPr>
            <a:spLocks noGrp="1"/>
          </p:cNvSpPr>
          <p:nvPr>
            <p:ph idx="1"/>
          </p:nvPr>
        </p:nvSpPr>
        <p:spPr>
          <a:xfrm>
            <a:off x="0" y="2603500"/>
            <a:ext cx="12192000" cy="4254500"/>
          </a:xfrm>
        </p:spPr>
        <p:txBody>
          <a:bodyPr>
            <a:normAutofit/>
          </a:bodyPr>
          <a:lstStyle/>
          <a:p>
            <a:r>
              <a:rPr lang="en-US" sz="2000" dirty="0">
                <a:latin typeface="Times New Roman" panose="02020603050405020304" pitchFamily="18" charset="0"/>
                <a:cs typeface="Times New Roman" panose="02020603050405020304" pitchFamily="18" charset="0"/>
              </a:rPr>
              <a:t>Psychologists  strive to maintain  and organize records to  enable their accuracy and promote their use by  multiple  legit personnel. </a:t>
            </a:r>
          </a:p>
          <a:p>
            <a:r>
              <a:rPr lang="en-US" sz="2000" dirty="0">
                <a:latin typeface="Times New Roman" panose="02020603050405020304" pitchFamily="18" charset="0"/>
                <a:cs typeface="Times New Roman" panose="02020603050405020304" pitchFamily="18" charset="0"/>
              </a:rPr>
              <a:t>The data should be captured effectively to empower maintenance (Allegrezza, 2020). </a:t>
            </a:r>
          </a:p>
          <a:p>
            <a:r>
              <a:rPr lang="en-US" sz="2000" dirty="0">
                <a:latin typeface="Times New Roman" panose="02020603050405020304" pitchFamily="18" charset="0"/>
                <a:cs typeface="Times New Roman" panose="02020603050405020304" pitchFamily="18" charset="0"/>
              </a:rPr>
              <a:t>Specialists should conduct thorough check up to establish  that the information gathered  is correct. </a:t>
            </a:r>
          </a:p>
          <a:p>
            <a:r>
              <a:rPr lang="en-US" sz="2000" dirty="0">
                <a:latin typeface="Times New Roman" panose="02020603050405020304" pitchFamily="18" charset="0"/>
                <a:cs typeface="Times New Roman" panose="02020603050405020304" pitchFamily="18" charset="0"/>
              </a:rPr>
              <a:t>The information  should be consolidated and reviewed to ensure effective analysis. </a:t>
            </a:r>
          </a:p>
          <a:p>
            <a:r>
              <a:rPr lang="en-US" sz="2000" dirty="0">
                <a:latin typeface="Times New Roman" panose="02020603050405020304" pitchFamily="18" charset="0"/>
                <a:cs typeface="Times New Roman" panose="02020603050405020304" pitchFamily="18" charset="0"/>
              </a:rPr>
              <a:t>The psychologists should act based on their knowledge of maintenance of records</a:t>
            </a:r>
          </a:p>
          <a:p>
            <a:endParaRPr lang="en-US" sz="20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040" y="1005977"/>
            <a:ext cx="8761413" cy="728480"/>
          </a:xfrm>
        </p:spPr>
        <p:txBody>
          <a:bodyPr/>
          <a:lstStyle/>
          <a:p>
            <a:pPr algn="ctr"/>
            <a:r>
              <a:rPr lang="en-US" sz="5400" dirty="0">
                <a:latin typeface="Times New Roman" panose="02020603050405020304" pitchFamily="18" charset="0"/>
                <a:cs typeface="Times New Roman" panose="02020603050405020304" pitchFamily="18" charset="0"/>
              </a:rPr>
              <a:t>America’s regulations on record keeping </a:t>
            </a:r>
          </a:p>
        </p:txBody>
      </p:sp>
      <p:sp>
        <p:nvSpPr>
          <p:cNvPr id="3" name="Content Placeholder 2"/>
          <p:cNvSpPr>
            <a:spLocks noGrp="1"/>
          </p:cNvSpPr>
          <p:nvPr>
            <p:ph idx="1"/>
          </p:nvPr>
        </p:nvSpPr>
        <p:spPr>
          <a:xfrm>
            <a:off x="0" y="2603500"/>
            <a:ext cx="12192000" cy="4254500"/>
          </a:xfrm>
        </p:spPr>
        <p:txBody>
          <a:bodyPr>
            <a:normAutofit/>
          </a:bodyPr>
          <a:lstStyle/>
          <a:p>
            <a:r>
              <a:rPr lang="en-US" sz="2000" dirty="0">
                <a:latin typeface="Times New Roman" panose="02020603050405020304" pitchFamily="18" charset="0"/>
                <a:cs typeface="Times New Roman" panose="02020603050405020304" pitchFamily="18" charset="0"/>
              </a:rPr>
              <a:t>America comprises multiple rules  on how to keep records.  </a:t>
            </a:r>
          </a:p>
          <a:p>
            <a:r>
              <a:rPr lang="en-US" sz="2000" dirty="0">
                <a:latin typeface="Times New Roman" panose="02020603050405020304" pitchFamily="18" charset="0"/>
                <a:cs typeface="Times New Roman" panose="02020603050405020304" pitchFamily="18" charset="0"/>
              </a:rPr>
              <a:t>Institutions are required to limit access to critical client information  to empower confidentiality at all levels. </a:t>
            </a:r>
          </a:p>
          <a:p>
            <a:r>
              <a:rPr lang="en-US" sz="2000" dirty="0">
                <a:latin typeface="Times New Roman" panose="02020603050405020304" pitchFamily="18" charset="0"/>
                <a:cs typeface="Times New Roman" panose="02020603050405020304" pitchFamily="18" charset="0"/>
              </a:rPr>
              <a:t>Also all records are to be labelled to avoid mistakes like   wrong use in  multiple instances. </a:t>
            </a:r>
          </a:p>
          <a:p>
            <a:r>
              <a:rPr lang="en-US" sz="2000" dirty="0">
                <a:latin typeface="Times New Roman" panose="02020603050405020304" pitchFamily="18" charset="0"/>
                <a:cs typeface="Times New Roman" panose="02020603050405020304" pitchFamily="18" charset="0"/>
              </a:rPr>
              <a:t>Organizations should secure  client data by using multiple techniques like encryptions. </a:t>
            </a:r>
          </a:p>
          <a:p>
            <a:r>
              <a:rPr lang="en-US" sz="2000" dirty="0">
                <a:latin typeface="Times New Roman" panose="02020603050405020304" pitchFamily="18" charset="0"/>
                <a:cs typeface="Times New Roman" panose="02020603050405020304" pitchFamily="18" charset="0"/>
              </a:rPr>
              <a:t>Multiple officials in organizations should be held responsible for  any violation of the regulations that pertain  record keeping. </a:t>
            </a:r>
          </a:p>
          <a:p>
            <a:r>
              <a:rPr lang="en-US" sz="2000" dirty="0">
                <a:latin typeface="Times New Roman" panose="02020603050405020304" pitchFamily="18" charset="0"/>
                <a:cs typeface="Times New Roman" panose="02020603050405020304" pitchFamily="18" charset="0"/>
              </a:rPr>
              <a:t>Companies should adhere to the regulations concerning the content of records such as ensuring the source of the data is legit. </a:t>
            </a:r>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040" y="1005977"/>
            <a:ext cx="8761413" cy="728480"/>
          </a:xfrm>
        </p:spPr>
        <p:txBody>
          <a:bodyPr/>
          <a:lstStyle/>
          <a:p>
            <a:pPr algn="ctr"/>
            <a:endParaRPr lang="en-US" sz="5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2603500"/>
            <a:ext cx="12192000" cy="4254500"/>
          </a:xfrm>
        </p:spPr>
        <p:txBody>
          <a:bodyPr>
            <a:normAutofit/>
          </a:bodyPr>
          <a:lstStyle/>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0</TotalTime>
  <Words>2675</Words>
  <Application>Microsoft Office PowerPoint</Application>
  <PresentationFormat>Widescreen</PresentationFormat>
  <Paragraphs>91</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Times New Roman</vt:lpstr>
      <vt:lpstr>Wingdings 3</vt:lpstr>
      <vt:lpstr>Ion Boardroom</vt:lpstr>
      <vt:lpstr>Record keeping guidelines </vt:lpstr>
      <vt:lpstr>Introduction </vt:lpstr>
      <vt:lpstr>Responsibility for records</vt:lpstr>
      <vt:lpstr>Content of records</vt:lpstr>
      <vt:lpstr>Confidentiality of records</vt:lpstr>
      <vt:lpstr>Security of records</vt:lpstr>
      <vt:lpstr>Multiple client records </vt:lpstr>
      <vt:lpstr>Disposition of records</vt:lpstr>
      <vt:lpstr>Context of records</vt:lpstr>
      <vt:lpstr>Maintenance of records </vt:lpstr>
      <vt:lpstr>America’s regulations on record keeping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ushere</dc:creator>
  <cp:lastModifiedBy>Hitesh</cp:lastModifiedBy>
  <cp:revision>180</cp:revision>
  <dcterms:created xsi:type="dcterms:W3CDTF">2020-11-21T20:58:00Z</dcterms:created>
  <dcterms:modified xsi:type="dcterms:W3CDTF">2021-12-04T18:57:18Z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2057-11.2.0.9926</vt:lpwstr>
  </property>
</Properties>
</file>