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65" r:id="rId4"/>
    <p:sldId id="266" r:id="rId5"/>
    <p:sldId id="264" r:id="rId6"/>
    <p:sldId id="263" r:id="rId7"/>
    <p:sldId id="262" r:id="rId8"/>
    <p:sldId id="258" r:id="rId9"/>
    <p:sldId id="261" r:id="rId10"/>
    <p:sldId id="25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4369" autoAdjust="0"/>
  </p:normalViewPr>
  <p:slideViewPr>
    <p:cSldViewPr snapToGrid="0">
      <p:cViewPr>
        <p:scale>
          <a:sx n="59" d="100"/>
          <a:sy n="59" d="100"/>
        </p:scale>
        <p:origin x="964" y="-3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0282FE-FDB6-472F-B66B-AA5A379AF2D0}" type="datetimeFigureOut">
              <a:rPr lang="en-US" smtClean="0"/>
              <a:t>8/10/2021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98D210-FFCD-4A6F-965B-BA8A4ED34CD5}" type="slidenum">
              <a:rPr lang="en-US" smtClean="0"/>
              <a:t>‹#›</a:t>
            </a:fld>
            <a:endParaRPr lang="en-US"/>
          </a:p>
        </p:txBody>
      </p:sp>
    </p:spTree>
    <p:extLst>
      <p:ext uri="{BB962C8B-B14F-4D97-AF65-F5344CB8AC3E}">
        <p14:creationId xmlns:p14="http://schemas.microsoft.com/office/powerpoint/2010/main" val="28424871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organizational issue that we plan to address using a collaborative interdisciplinary team approach is care fragmentation. The term care fragmentation in this context refers to the lack of coordination and the systemic misalignment of incentives. Care fragmentation is a critical issue that needs to be addressed as fast as possible due to its potential impacts on patients. It is an issue that we should care about and work towards solving because its impacts on the facility can have huge consequences. The organization has had care fragmentation issues leading to other problems including medical errors, bad patient outcomes, and poor quality care. Therefore, its adverse impacts on patients and the organization make it an urgent matter. It can cause harm to patients and affect resource allocation. It affects the quality and cost of healthcare as well as patient outcomes.</a:t>
            </a:r>
          </a:p>
          <a:p>
            <a:endParaRPr lang="en-US" dirty="0"/>
          </a:p>
        </p:txBody>
      </p:sp>
      <p:sp>
        <p:nvSpPr>
          <p:cNvPr id="4" name="Slide Number Placeholder 3"/>
          <p:cNvSpPr>
            <a:spLocks noGrp="1"/>
          </p:cNvSpPr>
          <p:nvPr>
            <p:ph type="sldNum" sz="quarter" idx="5"/>
          </p:nvPr>
        </p:nvSpPr>
        <p:spPr/>
        <p:txBody>
          <a:bodyPr/>
          <a:lstStyle/>
          <a:p>
            <a:fld id="{8698D210-FFCD-4A6F-965B-BA8A4ED34CD5}" type="slidenum">
              <a:rPr lang="en-US" smtClean="0"/>
              <a:t>2</a:t>
            </a:fld>
            <a:endParaRPr lang="en-US"/>
          </a:p>
        </p:txBody>
      </p:sp>
    </p:spTree>
    <p:extLst>
      <p:ext uri="{BB962C8B-B14F-4D97-AF65-F5344CB8AC3E}">
        <p14:creationId xmlns:p14="http://schemas.microsoft.com/office/powerpoint/2010/main" val="3489382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interdisciplinary team approach is critical in solving the problem at hand. The interdisciplinary team approach that we have suggested and plan to use is the introduction of care plans and embracing techniques to facilitate the effective sharing of patient data. The care fragmentation issue discussed earlier requires an interdisciplinary team approach for two reasons. First, this is an interdisciplinary problem. It occurs when healthcare providers fail to work well together. It results from a lack of coordination and collaboration. Secondly, it is only through getting the teams to work together that the plan will be a success. Fragmented care symbolizes a failure on the part of the healthcare providers and they must be ready to work together to ensure patient safety in order to solve the issue. As such, an interdisciplinary team is relevant to solving this problem since all parties must be willing to cooperate and coordinate.</a:t>
            </a:r>
          </a:p>
          <a:p>
            <a:endParaRPr lang="en-US" dirty="0"/>
          </a:p>
        </p:txBody>
      </p:sp>
      <p:sp>
        <p:nvSpPr>
          <p:cNvPr id="4" name="Slide Number Placeholder 3"/>
          <p:cNvSpPr>
            <a:spLocks noGrp="1"/>
          </p:cNvSpPr>
          <p:nvPr>
            <p:ph type="sldNum" sz="quarter" idx="5"/>
          </p:nvPr>
        </p:nvSpPr>
        <p:spPr/>
        <p:txBody>
          <a:bodyPr/>
          <a:lstStyle/>
          <a:p>
            <a:fld id="{8698D210-FFCD-4A6F-965B-BA8A4ED34CD5}" type="slidenum">
              <a:rPr lang="en-US" smtClean="0"/>
              <a:t>3</a:t>
            </a:fld>
            <a:endParaRPr lang="en-US"/>
          </a:p>
        </p:txBody>
      </p:sp>
    </p:spTree>
    <p:extLst>
      <p:ext uri="{BB962C8B-B14F-4D97-AF65-F5344CB8AC3E}">
        <p14:creationId xmlns:p14="http://schemas.microsoft.com/office/powerpoint/2010/main" val="2734257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explained in the previous slide, the appropriate interdisciplinary team approach for the problem of care fragmentation in the organization involves embracing the use of care plans and sharing patient history. Aside from the reasons discussed on the importance of using the interdisciplinary team approach, it is also essential to use this approach as it will play a critical role in the achievement of goals and improve patient outcomes. The approach will help in the improvement of patient outcomes in several ways, particularly through facilitating coordination. In regards to sharing patient history information, the approach will allow healthcare professionals to have relevant data available to them. This data will help them avoid medical errors such as misdiagnosis and offer better care to patients. On the other hand, care plans will help facilitate coordination, open communication, positive interactions, and better patient outcomes.</a:t>
            </a:r>
          </a:p>
          <a:p>
            <a:endParaRPr lang="en-US" dirty="0"/>
          </a:p>
        </p:txBody>
      </p:sp>
      <p:sp>
        <p:nvSpPr>
          <p:cNvPr id="4" name="Slide Number Placeholder 3"/>
          <p:cNvSpPr>
            <a:spLocks noGrp="1"/>
          </p:cNvSpPr>
          <p:nvPr>
            <p:ph type="sldNum" sz="quarter" idx="5"/>
          </p:nvPr>
        </p:nvSpPr>
        <p:spPr/>
        <p:txBody>
          <a:bodyPr/>
          <a:lstStyle/>
          <a:p>
            <a:fld id="{8698D210-FFCD-4A6F-965B-BA8A4ED34CD5}" type="slidenum">
              <a:rPr lang="en-US" smtClean="0"/>
              <a:t>4</a:t>
            </a:fld>
            <a:endParaRPr lang="en-US"/>
          </a:p>
        </p:txBody>
      </p:sp>
    </p:spTree>
    <p:extLst>
      <p:ext uri="{BB962C8B-B14F-4D97-AF65-F5344CB8AC3E}">
        <p14:creationId xmlns:p14="http://schemas.microsoft.com/office/powerpoint/2010/main" val="3583741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interdisciplinary plan, as already explained, aims at solving the most critical issue at the facility, care fragmentation by getting the healthcare teams in the facility to work well together. The plan seeks to achieve this by promoting effective patient information sharing and the use of interdisciplinary care plans. The success of the plan is dependent on its implementation. If we are able to implement the interdisciplinary plan accurately and effectively, then the likelihood of its success is higher. This will increase the chances that it works in the intended ways. The plan is to offer training on the use of care plans to the interdisciplinary teams and support them in putting the care plans into practice. As per the Plan-Do-Study-Act cycle, leaders will evaluate the effectiveness of the plan and make any necessary changes.</a:t>
            </a:r>
          </a:p>
          <a:p>
            <a:endParaRPr lang="en-US" dirty="0"/>
          </a:p>
        </p:txBody>
      </p:sp>
      <p:sp>
        <p:nvSpPr>
          <p:cNvPr id="4" name="Slide Number Placeholder 3"/>
          <p:cNvSpPr>
            <a:spLocks noGrp="1"/>
          </p:cNvSpPr>
          <p:nvPr>
            <p:ph type="sldNum" sz="quarter" idx="5"/>
          </p:nvPr>
        </p:nvSpPr>
        <p:spPr/>
        <p:txBody>
          <a:bodyPr/>
          <a:lstStyle/>
          <a:p>
            <a:fld id="{8698D210-FFCD-4A6F-965B-BA8A4ED34CD5}" type="slidenum">
              <a:rPr lang="en-US" smtClean="0"/>
              <a:t>5</a:t>
            </a:fld>
            <a:endParaRPr lang="en-US"/>
          </a:p>
        </p:txBody>
      </p:sp>
    </p:spTree>
    <p:extLst>
      <p:ext uri="{BB962C8B-B14F-4D97-AF65-F5344CB8AC3E}">
        <p14:creationId xmlns:p14="http://schemas.microsoft.com/office/powerpoint/2010/main" val="4195422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implementation of the plan will take place in phases beginning with the planning, training, creation of care plans, the actual implementation of the plans, and the analysis of areas of improvement. While implementing the plans, it is vital to ensure that the available resources are effectively used and do not go to waste. As such certain measures must be implemented to ensure the effective use of resources. The measure to be implemented in this case is the use of a systematic approach. This will involve setting a baseline, benchmarking performance, creating an action strategy, fixing responsibilities, and reviewing performance. The focus is on planning. Through effective planning, it will be possible to ensure the effective use of resources.</a:t>
            </a:r>
          </a:p>
          <a:p>
            <a:endParaRPr lang="en-US" dirty="0"/>
          </a:p>
        </p:txBody>
      </p:sp>
      <p:sp>
        <p:nvSpPr>
          <p:cNvPr id="4" name="Slide Number Placeholder 3"/>
          <p:cNvSpPr>
            <a:spLocks noGrp="1"/>
          </p:cNvSpPr>
          <p:nvPr>
            <p:ph type="sldNum" sz="quarter" idx="5"/>
          </p:nvPr>
        </p:nvSpPr>
        <p:spPr/>
        <p:txBody>
          <a:bodyPr/>
          <a:lstStyle/>
          <a:p>
            <a:fld id="{8698D210-FFCD-4A6F-965B-BA8A4ED34CD5}" type="slidenum">
              <a:rPr lang="en-US" smtClean="0"/>
              <a:t>6</a:t>
            </a:fld>
            <a:endParaRPr lang="en-US"/>
          </a:p>
        </p:txBody>
      </p:sp>
    </p:spTree>
    <p:extLst>
      <p:ext uri="{BB962C8B-B14F-4D97-AF65-F5344CB8AC3E}">
        <p14:creationId xmlns:p14="http://schemas.microsoft.com/office/powerpoint/2010/main" val="1785364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Resource management takes different forms. Aside from effective resource allocation and ensuring that resources are used effectively, another way of ensuring the effective use of resources is reducing wastage. Some ways to reduce wastage during the implementation of the plan include effective budgeting and clearly defined responsibilities. To reduce the wastage of essential resources, we will focus on budgeting. Failure to use a budget can easily result in the wasteful use of resources. It makes it easy to spend large amounts on unimportant things unnecessarily. A budget promotes responsibility for the allocation and use of resources. Aside from using a budget, another effective way to manage resources is through a clear definition of roles and responsibilities. This helps reduce wastage by promoting accountability. It is vital to note that this plan is not extensive and does not require a large budget, thus the resource expenditure. As such, the teams will have to work with the set budget. </a:t>
            </a:r>
            <a:endParaRPr lang="en-US" dirty="0"/>
          </a:p>
        </p:txBody>
      </p:sp>
      <p:sp>
        <p:nvSpPr>
          <p:cNvPr id="4" name="Slide Number Placeholder 3"/>
          <p:cNvSpPr>
            <a:spLocks noGrp="1"/>
          </p:cNvSpPr>
          <p:nvPr>
            <p:ph type="sldNum" sz="quarter" idx="5"/>
          </p:nvPr>
        </p:nvSpPr>
        <p:spPr/>
        <p:txBody>
          <a:bodyPr/>
          <a:lstStyle/>
          <a:p>
            <a:fld id="{8698D210-FFCD-4A6F-965B-BA8A4ED34CD5}" type="slidenum">
              <a:rPr lang="en-US" smtClean="0"/>
              <a:t>7</a:t>
            </a:fld>
            <a:endParaRPr lang="en-US"/>
          </a:p>
        </p:txBody>
      </p:sp>
    </p:spTree>
    <p:extLst>
      <p:ext uri="{BB962C8B-B14F-4D97-AF65-F5344CB8AC3E}">
        <p14:creationId xmlns:p14="http://schemas.microsoft.com/office/powerpoint/2010/main" val="42081982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The successful outcome of this project is essential. Its failure will mean wasted resources. Aside from money, time is also a vital resource in healthcare and its wastage will affect the teams, patients, as well as the facility. As such, it is vital to ensure its success. The successful outcome of the project will take the form of collaborated patient care in the facility. The key problem is fragmented care. The expected outcome is care collaboration. one projected outcome is the use of an interdisciplinary care plan for patients that need the care of interdisciplinary teams. Having an interdisciplinary care plan will help coordinate better with the understanding of patient needs. It will ensure teams work together and facilitate patient-centered care. A successful outcome will also be evident in effective communication, information flow, and patient data sharing. Essentially, the success of this project will facilitate better patient care and improved patient </a:t>
            </a:r>
            <a:r>
              <a:rPr lang="en-US" sz="1200" dirty="0" err="1">
                <a:latin typeface="Arial" panose="020B0604020202020204" pitchFamily="34" charset="0"/>
                <a:cs typeface="Arial" panose="020B0604020202020204" pitchFamily="34" charset="0"/>
              </a:rPr>
              <a:t>outcomes.A</a:t>
            </a:r>
            <a:r>
              <a:rPr lang="en-US" sz="1200" dirty="0">
                <a:latin typeface="Arial" panose="020B0604020202020204" pitchFamily="34" charset="0"/>
                <a:cs typeface="Arial" panose="020B0604020202020204" pitchFamily="34" charset="0"/>
              </a:rPr>
              <a:t> successful outcome will also constitute effective communication, information flow and patient data sharing among interdisciplinary teams.</a:t>
            </a:r>
          </a:p>
          <a:p>
            <a:endParaRPr lang="en-US" dirty="0"/>
          </a:p>
        </p:txBody>
      </p:sp>
      <p:sp>
        <p:nvSpPr>
          <p:cNvPr id="4" name="Slide Number Placeholder 3"/>
          <p:cNvSpPr>
            <a:spLocks noGrp="1"/>
          </p:cNvSpPr>
          <p:nvPr>
            <p:ph type="sldNum" sz="quarter" idx="5"/>
          </p:nvPr>
        </p:nvSpPr>
        <p:spPr/>
        <p:txBody>
          <a:bodyPr/>
          <a:lstStyle/>
          <a:p>
            <a:fld id="{8698D210-FFCD-4A6F-965B-BA8A4ED34CD5}" type="slidenum">
              <a:rPr lang="en-US" smtClean="0"/>
              <a:t>8</a:t>
            </a:fld>
            <a:endParaRPr lang="en-US"/>
          </a:p>
        </p:txBody>
      </p:sp>
    </p:spTree>
    <p:extLst>
      <p:ext uri="{BB962C8B-B14F-4D97-AF65-F5344CB8AC3E}">
        <p14:creationId xmlns:p14="http://schemas.microsoft.com/office/powerpoint/2010/main" val="2206234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Evaluation of success is essential.  One can employ different methods in measuring success. The criteria for measuring success, in this case, are the patient outcomes and the level of care coordination. Fragmented care affects the quality of care and patient outcomes. This implies that the level of coordination at the facility will impact patient outcomes. The patient outcome will, therefore, determine the level of success of the project. If patient outcomes improve, then the project will have been effective. Coordinated care will be determined by the ability of interdisciplinary teams to care for a single patient at the same time and prioritize that patient’s needs. Essentially, the patients’ experiences and outcomes at the facility, including the ability to care for a patient that needs the care of professionals from different departments will determine success. </a:t>
            </a:r>
          </a:p>
        </p:txBody>
      </p:sp>
      <p:sp>
        <p:nvSpPr>
          <p:cNvPr id="4" name="Slide Number Placeholder 3"/>
          <p:cNvSpPr>
            <a:spLocks noGrp="1"/>
          </p:cNvSpPr>
          <p:nvPr>
            <p:ph type="sldNum" sz="quarter" idx="5"/>
          </p:nvPr>
        </p:nvSpPr>
        <p:spPr/>
        <p:txBody>
          <a:bodyPr/>
          <a:lstStyle/>
          <a:p>
            <a:fld id="{8698D210-FFCD-4A6F-965B-BA8A4ED34CD5}" type="slidenum">
              <a:rPr lang="en-US" smtClean="0"/>
              <a:t>9</a:t>
            </a:fld>
            <a:endParaRPr lang="en-US"/>
          </a:p>
        </p:txBody>
      </p:sp>
    </p:spTree>
    <p:extLst>
      <p:ext uri="{BB962C8B-B14F-4D97-AF65-F5344CB8AC3E}">
        <p14:creationId xmlns:p14="http://schemas.microsoft.com/office/powerpoint/2010/main" val="1660192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25742950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82332A4-6521-48B9-B570-8D60A69DB150}"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1886185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525224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2194328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26366842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9473653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388664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37816765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1794845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1311729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1346307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2332A4-6521-48B9-B570-8D60A69DB150}"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3801891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2332A4-6521-48B9-B570-8D60A69DB150}" type="datetimeFigureOut">
              <a:rPr lang="en-US" smtClean="0"/>
              <a:t>8/10/2021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26238023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1041902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4321727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82332A4-6521-48B9-B570-8D60A69DB150}" type="datetimeFigureOut">
              <a:rPr lang="en-US" smtClean="0"/>
              <a:t>8/10/2021</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1675839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82332A4-6521-48B9-B570-8D60A69DB150}" type="datetimeFigureOut">
              <a:rPr lang="en-US" smtClean="0"/>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15F38BC-C0F7-48D6-91CE-C4CC7D996CD7}" type="slidenum">
              <a:rPr lang="en-US" smtClean="0"/>
              <a:t>‹#›</a:t>
            </a:fld>
            <a:endParaRPr lang="en-US"/>
          </a:p>
        </p:txBody>
      </p:sp>
    </p:spTree>
    <p:extLst>
      <p:ext uri="{BB962C8B-B14F-4D97-AF65-F5344CB8AC3E}">
        <p14:creationId xmlns:p14="http://schemas.microsoft.com/office/powerpoint/2010/main" val="213711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82332A4-6521-48B9-B570-8D60A69DB150}" type="datetimeFigureOut">
              <a:rPr lang="en-US" smtClean="0"/>
              <a:t>8/10/2021</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115F38BC-C0F7-48D6-91CE-C4CC7D996CD7}" type="slidenum">
              <a:rPr lang="en-US" smtClean="0"/>
              <a:t>‹#›</a:t>
            </a:fld>
            <a:endParaRPr lang="en-US"/>
          </a:p>
        </p:txBody>
      </p:sp>
    </p:spTree>
    <p:extLst>
      <p:ext uri="{BB962C8B-B14F-4D97-AF65-F5344CB8AC3E}">
        <p14:creationId xmlns:p14="http://schemas.microsoft.com/office/powerpoint/2010/main" val="428824012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45F62-5583-4B85-BF6E-B7B93DA65F87}"/>
              </a:ext>
            </a:extLst>
          </p:cNvPr>
          <p:cNvSpPr>
            <a:spLocks noGrp="1"/>
          </p:cNvSpPr>
          <p:nvPr>
            <p:ph type="ctrTitle"/>
          </p:nvPr>
        </p:nvSpPr>
        <p:spPr>
          <a:xfrm>
            <a:off x="1154955" y="1447801"/>
            <a:ext cx="8825658" cy="1521642"/>
          </a:xfrm>
        </p:spPr>
        <p:txBody>
          <a:bodyPr/>
          <a:lstStyle/>
          <a:p>
            <a:pPr algn="ctr"/>
            <a:r>
              <a:rPr lang="en-US" sz="4400" dirty="0">
                <a:latin typeface="Arial" panose="020B0604020202020204" pitchFamily="34" charset="0"/>
                <a:cs typeface="Arial" panose="020B0604020202020204" pitchFamily="34" charset="0"/>
              </a:rPr>
              <a:t>Interdisciplinary collaboration</a:t>
            </a:r>
          </a:p>
        </p:txBody>
      </p:sp>
      <p:sp>
        <p:nvSpPr>
          <p:cNvPr id="3" name="Subtitle 2">
            <a:extLst>
              <a:ext uri="{FF2B5EF4-FFF2-40B4-BE49-F238E27FC236}">
                <a16:creationId xmlns:a16="http://schemas.microsoft.com/office/drawing/2014/main" id="{4BA51DD3-B8C7-4738-903B-C256E3E636A7}"/>
              </a:ext>
            </a:extLst>
          </p:cNvPr>
          <p:cNvSpPr>
            <a:spLocks noGrp="1"/>
          </p:cNvSpPr>
          <p:nvPr>
            <p:ph type="subTitle" idx="1"/>
          </p:nvPr>
        </p:nvSpPr>
        <p:spPr>
          <a:xfrm>
            <a:off x="1154955" y="3044858"/>
            <a:ext cx="8825658" cy="2593942"/>
          </a:xfrm>
        </p:spPr>
        <p:txBody>
          <a:bodyPr>
            <a:normAutofit/>
          </a:bodyPr>
          <a:lstStyle/>
          <a:p>
            <a:r>
              <a:rPr lang="en-US" sz="2400" dirty="0">
                <a:solidFill>
                  <a:schemeClr val="tx1"/>
                </a:solidFill>
                <a:latin typeface="Arial" panose="020B0604020202020204" pitchFamily="34" charset="0"/>
                <a:cs typeface="Arial" panose="020B0604020202020204" pitchFamily="34" charset="0"/>
              </a:rPr>
              <a:t>Student name:</a:t>
            </a:r>
          </a:p>
          <a:p>
            <a:r>
              <a:rPr lang="en-US" sz="2400" dirty="0">
                <a:solidFill>
                  <a:schemeClr val="tx1"/>
                </a:solidFill>
                <a:latin typeface="Arial" panose="020B0604020202020204" pitchFamily="34" charset="0"/>
                <a:cs typeface="Arial" panose="020B0604020202020204" pitchFamily="34" charset="0"/>
              </a:rPr>
              <a:t>Professor name:</a:t>
            </a:r>
          </a:p>
          <a:p>
            <a:r>
              <a:rPr lang="en-US" sz="2400" dirty="0">
                <a:solidFill>
                  <a:schemeClr val="tx1"/>
                </a:solidFill>
                <a:latin typeface="Arial" panose="020B0604020202020204" pitchFamily="34" charset="0"/>
                <a:cs typeface="Arial" panose="020B0604020202020204" pitchFamily="34" charset="0"/>
              </a:rPr>
              <a:t>Course:</a:t>
            </a:r>
          </a:p>
          <a:p>
            <a:r>
              <a:rPr lang="en-US" sz="2400" dirty="0">
                <a:solidFill>
                  <a:schemeClr val="tx1"/>
                </a:solidFill>
                <a:latin typeface="Arial" panose="020B0604020202020204" pitchFamily="34" charset="0"/>
                <a:cs typeface="Arial" panose="020B0604020202020204" pitchFamily="34" charset="0"/>
              </a:rPr>
              <a:t>Date:</a:t>
            </a:r>
          </a:p>
        </p:txBody>
      </p:sp>
    </p:spTree>
    <p:extLst>
      <p:ext uri="{BB962C8B-B14F-4D97-AF65-F5344CB8AC3E}">
        <p14:creationId xmlns:p14="http://schemas.microsoft.com/office/powerpoint/2010/main" val="88521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424437"/>
            <a:ext cx="9404723" cy="876461"/>
          </a:xfrm>
        </p:spPr>
        <p:txBody>
          <a:bodyPr/>
          <a:lstStyle/>
          <a:p>
            <a:pPr algn="r"/>
            <a:r>
              <a:rPr lang="en-US" dirty="0">
                <a:latin typeface="Arial" panose="020B0604020202020204" pitchFamily="34" charset="0"/>
                <a:cs typeface="Arial" panose="020B0604020202020204" pitchFamily="34" charset="0"/>
              </a:rPr>
              <a:t>References</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404723" cy="4195481"/>
          </a:xfrm>
        </p:spPr>
        <p:txBody>
          <a:bodyPr>
            <a:normAutofit lnSpcReduction="10000"/>
          </a:bodyPr>
          <a:lstStyle/>
          <a:p>
            <a:pPr indent="-457200"/>
            <a:r>
              <a:rPr lang="en-US" sz="2400" dirty="0" err="1">
                <a:latin typeface="Arial" panose="020B0604020202020204" pitchFamily="34" charset="0"/>
                <a:cs typeface="Arial" panose="020B0604020202020204" pitchFamily="34" charset="0"/>
              </a:rPr>
              <a:t>Dongen</a:t>
            </a:r>
            <a:r>
              <a:rPr lang="en-US" sz="2400" dirty="0">
                <a:latin typeface="Arial" panose="020B0604020202020204" pitchFamily="34" charset="0"/>
                <a:cs typeface="Arial" panose="020B0604020202020204" pitchFamily="34" charset="0"/>
              </a:rPr>
              <a:t>, J. J., </a:t>
            </a:r>
            <a:r>
              <a:rPr lang="en-US" sz="2400" dirty="0" err="1">
                <a:latin typeface="Arial" panose="020B0604020202020204" pitchFamily="34" charset="0"/>
                <a:cs typeface="Arial" panose="020B0604020202020204" pitchFamily="34" charset="0"/>
              </a:rPr>
              <a:t>Lenzen</a:t>
            </a:r>
            <a:r>
              <a:rPr lang="en-US" sz="2400" dirty="0">
                <a:latin typeface="Arial" panose="020B0604020202020204" pitchFamily="34" charset="0"/>
                <a:cs typeface="Arial" panose="020B0604020202020204" pitchFamily="34" charset="0"/>
              </a:rPr>
              <a:t>, S., </a:t>
            </a:r>
            <a:r>
              <a:rPr lang="en-US" sz="2400" dirty="0" err="1">
                <a:latin typeface="Arial" panose="020B0604020202020204" pitchFamily="34" charset="0"/>
                <a:cs typeface="Arial" panose="020B0604020202020204" pitchFamily="34" charset="0"/>
              </a:rPr>
              <a:t>Bokhoven</a:t>
            </a:r>
            <a:r>
              <a:rPr lang="en-US" sz="2400" dirty="0">
                <a:latin typeface="Arial" panose="020B0604020202020204" pitchFamily="34" charset="0"/>
                <a:cs typeface="Arial" panose="020B0604020202020204" pitchFamily="34" charset="0"/>
              </a:rPr>
              <a:t>, M., </a:t>
            </a:r>
            <a:r>
              <a:rPr lang="en-US" sz="2400" dirty="0" err="1">
                <a:latin typeface="Arial" panose="020B0604020202020204" pitchFamily="34" charset="0"/>
                <a:cs typeface="Arial" panose="020B0604020202020204" pitchFamily="34" charset="0"/>
              </a:rPr>
              <a:t>Daniëls</a:t>
            </a:r>
            <a:r>
              <a:rPr lang="en-US" sz="2400" dirty="0">
                <a:latin typeface="Arial" panose="020B0604020202020204" pitchFamily="34" charset="0"/>
                <a:cs typeface="Arial" panose="020B0604020202020204" pitchFamily="34" charset="0"/>
              </a:rPr>
              <a:t>, R., </a:t>
            </a:r>
            <a:r>
              <a:rPr lang="en-US" sz="2400" dirty="0" err="1">
                <a:latin typeface="Arial" panose="020B0604020202020204" pitchFamily="34" charset="0"/>
                <a:cs typeface="Arial" panose="020B0604020202020204" pitchFamily="34" charset="0"/>
              </a:rPr>
              <a:t>Weijden</a:t>
            </a:r>
            <a:r>
              <a:rPr lang="en-US" sz="2400" dirty="0">
                <a:latin typeface="Arial" panose="020B0604020202020204" pitchFamily="34" charset="0"/>
                <a:cs typeface="Arial" panose="020B0604020202020204" pitchFamily="34" charset="0"/>
              </a:rPr>
              <a:t>, T., &amp; </a:t>
            </a:r>
            <a:r>
              <a:rPr lang="en-US" sz="2400" dirty="0" err="1">
                <a:latin typeface="Arial" panose="020B0604020202020204" pitchFamily="34" charset="0"/>
                <a:cs typeface="Arial" panose="020B0604020202020204" pitchFamily="34" charset="0"/>
              </a:rPr>
              <a:t>Beurskens</a:t>
            </a:r>
            <a:r>
              <a:rPr lang="en-US" sz="2400" dirty="0">
                <a:latin typeface="Arial" panose="020B0604020202020204" pitchFamily="34" charset="0"/>
                <a:cs typeface="Arial" panose="020B0604020202020204" pitchFamily="34" charset="0"/>
              </a:rPr>
              <a:t>, A. (2016). Interprofessional collaboration regarding patients’ care plans in primary care: a focus group study into influential factors. </a:t>
            </a:r>
            <a:r>
              <a:rPr lang="en-US" sz="2400" i="1" dirty="0">
                <a:latin typeface="Arial" panose="020B0604020202020204" pitchFamily="34" charset="0"/>
                <a:cs typeface="Arial" panose="020B0604020202020204" pitchFamily="34" charset="0"/>
              </a:rPr>
              <a:t>BMC Family Practice</a:t>
            </a:r>
            <a:r>
              <a:rPr lang="en-US" sz="2400" dirty="0">
                <a:latin typeface="Arial" panose="020B0604020202020204" pitchFamily="34" charset="0"/>
                <a:cs typeface="Arial" panose="020B0604020202020204" pitchFamily="34" charset="0"/>
              </a:rPr>
              <a:t>, 17(58), 1.</a:t>
            </a:r>
          </a:p>
          <a:p>
            <a:pPr indent="-457200"/>
            <a:r>
              <a:rPr lang="en-US" sz="2400" dirty="0" err="1">
                <a:latin typeface="Arial" panose="020B0604020202020204" pitchFamily="34" charset="0"/>
                <a:cs typeface="Arial" panose="020B0604020202020204" pitchFamily="34" charset="0"/>
              </a:rPr>
              <a:t>Eyibio</a:t>
            </a:r>
            <a:r>
              <a:rPr lang="en-US" sz="2400" dirty="0">
                <a:latin typeface="Arial" panose="020B0604020202020204" pitchFamily="34" charset="0"/>
                <a:cs typeface="Arial" panose="020B0604020202020204" pitchFamily="34" charset="0"/>
              </a:rPr>
              <a:t>, O. N., &amp; </a:t>
            </a:r>
            <a:r>
              <a:rPr lang="en-US" sz="2400" dirty="0" err="1">
                <a:latin typeface="Arial" panose="020B0604020202020204" pitchFamily="34" charset="0"/>
                <a:cs typeface="Arial" panose="020B0604020202020204" pitchFamily="34" charset="0"/>
              </a:rPr>
              <a:t>Eyibio</a:t>
            </a:r>
            <a:r>
              <a:rPr lang="en-US" sz="2400" dirty="0">
                <a:latin typeface="Arial" panose="020B0604020202020204" pitchFamily="34" charset="0"/>
                <a:cs typeface="Arial" panose="020B0604020202020204" pitchFamily="34" charset="0"/>
              </a:rPr>
              <a:t>, O. (2020). Effective Resource Budgeting as a Tool for Project Management. </a:t>
            </a:r>
            <a:r>
              <a:rPr lang="en-US" sz="2400" i="1" dirty="0">
                <a:latin typeface="Arial" panose="020B0604020202020204" pitchFamily="34" charset="0"/>
                <a:cs typeface="Arial" panose="020B0604020202020204" pitchFamily="34" charset="0"/>
              </a:rPr>
              <a:t>Asian Journal of Business and Management</a:t>
            </a:r>
            <a:r>
              <a:rPr lang="en-US" sz="2400" dirty="0">
                <a:latin typeface="Arial" panose="020B0604020202020204" pitchFamily="34" charset="0"/>
                <a:cs typeface="Arial" panose="020B0604020202020204" pitchFamily="34" charset="0"/>
              </a:rPr>
              <a:t>, 8(2), 15-20.</a:t>
            </a:r>
          </a:p>
          <a:p>
            <a:pPr indent="-457200"/>
            <a:r>
              <a:rPr lang="en-US" sz="2400" dirty="0" err="1">
                <a:latin typeface="Arial" panose="020B0604020202020204" pitchFamily="34" charset="0"/>
                <a:cs typeface="Arial" panose="020B0604020202020204" pitchFamily="34" charset="0"/>
              </a:rPr>
              <a:t>Schot</a:t>
            </a:r>
            <a:r>
              <a:rPr lang="en-US" sz="2400" dirty="0">
                <a:latin typeface="Arial" panose="020B0604020202020204" pitchFamily="34" charset="0"/>
                <a:cs typeface="Arial" panose="020B0604020202020204" pitchFamily="34" charset="0"/>
              </a:rPr>
              <a:t>, E., </a:t>
            </a:r>
            <a:r>
              <a:rPr lang="en-US" sz="2400" dirty="0" err="1">
                <a:latin typeface="Arial" panose="020B0604020202020204" pitchFamily="34" charset="0"/>
                <a:cs typeface="Arial" panose="020B0604020202020204" pitchFamily="34" charset="0"/>
              </a:rPr>
              <a:t>Tummers</a:t>
            </a:r>
            <a:r>
              <a:rPr lang="en-US" sz="2400" dirty="0">
                <a:latin typeface="Arial" panose="020B0604020202020204" pitchFamily="34" charset="0"/>
                <a:cs typeface="Arial" panose="020B0604020202020204" pitchFamily="34" charset="0"/>
              </a:rPr>
              <a:t>, L., &amp; </a:t>
            </a:r>
            <a:r>
              <a:rPr lang="en-US" sz="2400" dirty="0" err="1">
                <a:latin typeface="Arial" panose="020B0604020202020204" pitchFamily="34" charset="0"/>
                <a:cs typeface="Arial" panose="020B0604020202020204" pitchFamily="34" charset="0"/>
              </a:rPr>
              <a:t>Noordegraaf</a:t>
            </a:r>
            <a:r>
              <a:rPr lang="en-US" sz="2400" dirty="0">
                <a:latin typeface="Arial" panose="020B0604020202020204" pitchFamily="34" charset="0"/>
                <a:cs typeface="Arial" panose="020B0604020202020204" pitchFamily="34" charset="0"/>
              </a:rPr>
              <a:t>, M. (2020). Working on working together. A systematic review on how healthcare professionals contribute to interprofessional collaboration. </a:t>
            </a:r>
            <a:r>
              <a:rPr lang="en-US" sz="2400" i="1" dirty="0">
                <a:latin typeface="Arial" panose="020B0604020202020204" pitchFamily="34" charset="0"/>
                <a:cs typeface="Arial" panose="020B0604020202020204" pitchFamily="34" charset="0"/>
              </a:rPr>
              <a:t>Journal of Interprofessional Care</a:t>
            </a:r>
            <a:r>
              <a:rPr lang="en-US" sz="2400" dirty="0">
                <a:latin typeface="Arial" panose="020B0604020202020204" pitchFamily="34" charset="0"/>
                <a:cs typeface="Arial" panose="020B0604020202020204" pitchFamily="34" charset="0"/>
              </a:rPr>
              <a:t>, 34(3), 332-342.</a:t>
            </a:r>
          </a:p>
          <a:p>
            <a:endParaRPr lang="en-US" dirty="0"/>
          </a:p>
        </p:txBody>
      </p:sp>
    </p:spTree>
    <p:extLst>
      <p:ext uri="{BB962C8B-B14F-4D97-AF65-F5344CB8AC3E}">
        <p14:creationId xmlns:p14="http://schemas.microsoft.com/office/powerpoint/2010/main" val="1303324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424437"/>
            <a:ext cx="9404723" cy="876461"/>
          </a:xfrm>
        </p:spPr>
        <p:txBody>
          <a:bodyPr/>
          <a:lstStyle/>
          <a:p>
            <a:pPr algn="r"/>
            <a:r>
              <a:rPr lang="en-US" dirty="0">
                <a:latin typeface="Arial" panose="020B0604020202020204" pitchFamily="34" charset="0"/>
                <a:cs typeface="Arial" panose="020B0604020202020204" pitchFamily="34" charset="0"/>
              </a:rPr>
              <a:t>Interdisciplinary issue</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404723" cy="4195481"/>
          </a:xfrm>
        </p:spPr>
        <p:txBody>
          <a:bodyPr>
            <a:normAutofit/>
          </a:bodyPr>
          <a:lstStyle/>
          <a:p>
            <a:r>
              <a:rPr lang="en-US" sz="2400" dirty="0">
                <a:latin typeface="Arial" panose="020B0604020202020204" pitchFamily="34" charset="0"/>
                <a:cs typeface="Arial" panose="020B0604020202020204" pitchFamily="34" charset="0"/>
              </a:rPr>
              <a:t>The organizational issue that requires a collaborative interdisciplinary team approach is care fragmentation.</a:t>
            </a:r>
          </a:p>
          <a:p>
            <a:r>
              <a:rPr lang="en-US" sz="2400" dirty="0">
                <a:latin typeface="Arial" panose="020B0604020202020204" pitchFamily="34" charset="0"/>
                <a:cs typeface="Arial" panose="020B0604020202020204" pitchFamily="34" charset="0"/>
              </a:rPr>
              <a:t>Care fragmentation refers to the lack of coordination.</a:t>
            </a:r>
          </a:p>
          <a:p>
            <a:r>
              <a:rPr lang="en-US" sz="2400" dirty="0">
                <a:latin typeface="Arial" panose="020B0604020202020204" pitchFamily="34" charset="0"/>
                <a:cs typeface="Arial" panose="020B0604020202020204" pitchFamily="34" charset="0"/>
              </a:rPr>
              <a:t>This is a critical issue that the facility needs to address particularly since it has adverse impacts on the organization and patients.</a:t>
            </a:r>
          </a:p>
          <a:p>
            <a:r>
              <a:rPr lang="en-US" sz="2400" dirty="0">
                <a:latin typeface="Arial" panose="020B0604020202020204" pitchFamily="34" charset="0"/>
                <a:cs typeface="Arial" panose="020B0604020202020204" pitchFamily="34" charset="0"/>
              </a:rPr>
              <a:t>It can cause harm to patients and affect resource allocation.</a:t>
            </a:r>
          </a:p>
          <a:p>
            <a:r>
              <a:rPr lang="en-US" sz="2400" dirty="0">
                <a:latin typeface="Arial" panose="020B0604020202020204" pitchFamily="34" charset="0"/>
                <a:cs typeface="Arial" panose="020B0604020202020204" pitchFamily="34" charset="0"/>
              </a:rPr>
              <a:t>It impacts the quality and cost of healthcare as well as patient outcomes.</a:t>
            </a:r>
          </a:p>
        </p:txBody>
      </p:sp>
    </p:spTree>
    <p:extLst>
      <p:ext uri="{BB962C8B-B14F-4D97-AF65-F5344CB8AC3E}">
        <p14:creationId xmlns:p14="http://schemas.microsoft.com/office/powerpoint/2010/main" val="20717113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386730"/>
            <a:ext cx="9404723" cy="876461"/>
          </a:xfrm>
        </p:spPr>
        <p:txBody>
          <a:bodyPr/>
          <a:lstStyle/>
          <a:p>
            <a:pPr algn="r"/>
            <a:r>
              <a:rPr lang="en-US" dirty="0">
                <a:latin typeface="Arial" panose="020B0604020202020204" pitchFamily="34" charset="0"/>
                <a:cs typeface="Arial" panose="020B0604020202020204" pitchFamily="34" charset="0"/>
              </a:rPr>
              <a:t>Interdisciplinary Team Approach</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404723" cy="4195481"/>
          </a:xfrm>
        </p:spPr>
        <p:txBody>
          <a:bodyPr>
            <a:noAutofit/>
          </a:bodyPr>
          <a:lstStyle/>
          <a:p>
            <a:r>
              <a:rPr lang="en-US" sz="2400" dirty="0">
                <a:latin typeface="Arial" panose="020B0604020202020204" pitchFamily="34" charset="0"/>
                <a:cs typeface="Arial" panose="020B0604020202020204" pitchFamily="34" charset="0"/>
              </a:rPr>
              <a:t>An interdisciplinary team approach is critical in this case.</a:t>
            </a:r>
          </a:p>
          <a:p>
            <a:r>
              <a:rPr lang="en-US" sz="2400" dirty="0">
                <a:latin typeface="Arial" panose="020B0604020202020204" pitchFamily="34" charset="0"/>
                <a:cs typeface="Arial" panose="020B0604020202020204" pitchFamily="34" charset="0"/>
              </a:rPr>
              <a:t>Care fragmentation occurs when healthcare providers fail to work well together. </a:t>
            </a:r>
          </a:p>
          <a:p>
            <a:r>
              <a:rPr lang="en-US" sz="2400" dirty="0">
                <a:latin typeface="Arial" panose="020B0604020202020204" pitchFamily="34" charset="0"/>
                <a:cs typeface="Arial" panose="020B0604020202020204" pitchFamily="34" charset="0"/>
              </a:rPr>
              <a:t>It results from a lack of coordination and collaboration.</a:t>
            </a:r>
          </a:p>
          <a:p>
            <a:r>
              <a:rPr lang="en-US" sz="2400" dirty="0">
                <a:latin typeface="Arial" panose="020B0604020202020204" pitchFamily="34" charset="0"/>
                <a:cs typeface="Arial" panose="020B0604020202020204" pitchFamily="34" charset="0"/>
              </a:rPr>
              <a:t>When care is fragmented, it symbolizes a failure on the part of the healthcare providers. </a:t>
            </a:r>
          </a:p>
          <a:p>
            <a:r>
              <a:rPr lang="en-US" sz="2400" dirty="0">
                <a:latin typeface="Arial" panose="020B0604020202020204" pitchFamily="34" charset="0"/>
                <a:cs typeface="Arial" panose="020B0604020202020204" pitchFamily="34" charset="0"/>
              </a:rPr>
              <a:t>To solve the issue, they must be ready to work together to ensure patient safety.</a:t>
            </a:r>
          </a:p>
          <a:p>
            <a:r>
              <a:rPr lang="en-US" sz="2400" dirty="0">
                <a:latin typeface="Arial" panose="020B0604020202020204" pitchFamily="34" charset="0"/>
                <a:cs typeface="Arial" panose="020B0604020202020204" pitchFamily="34" charset="0"/>
              </a:rPr>
              <a:t>An interdisciplinary team is relevant to solving this problem as they are all needed to participate to coordinate care (</a:t>
            </a:r>
            <a:r>
              <a:rPr lang="en-US" sz="2400" dirty="0" err="1">
                <a:latin typeface="Arial" panose="020B0604020202020204" pitchFamily="34" charset="0"/>
                <a:cs typeface="Arial" panose="020B0604020202020204" pitchFamily="34" charset="0"/>
              </a:rPr>
              <a:t>Schot</a:t>
            </a:r>
            <a:r>
              <a:rPr lang="en-US" sz="2400" dirty="0">
                <a:latin typeface="Arial" panose="020B0604020202020204" pitchFamily="34" charset="0"/>
                <a:cs typeface="Arial" panose="020B0604020202020204" pitchFamily="34" charset="0"/>
              </a:rPr>
              <a:t>, et al., 2020).</a:t>
            </a:r>
          </a:p>
        </p:txBody>
      </p:sp>
    </p:spTree>
    <p:extLst>
      <p:ext uri="{BB962C8B-B14F-4D97-AF65-F5344CB8AC3E}">
        <p14:creationId xmlns:p14="http://schemas.microsoft.com/office/powerpoint/2010/main" val="10493481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386730"/>
            <a:ext cx="9404723" cy="876461"/>
          </a:xfrm>
        </p:spPr>
        <p:txBody>
          <a:bodyPr/>
          <a:lstStyle/>
          <a:p>
            <a:pPr algn="r"/>
            <a:r>
              <a:rPr lang="en-US" dirty="0">
                <a:latin typeface="Arial" panose="020B0604020202020204" pitchFamily="34" charset="0"/>
                <a:cs typeface="Arial" panose="020B0604020202020204" pitchFamily="34" charset="0"/>
              </a:rPr>
              <a:t>Interdisciplinary Team Approach</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674556" cy="4195481"/>
          </a:xfrm>
        </p:spPr>
        <p:txBody>
          <a:bodyPr>
            <a:normAutofit lnSpcReduction="10000"/>
          </a:bodyPr>
          <a:lstStyle/>
          <a:p>
            <a:r>
              <a:rPr lang="en-US" sz="2400" dirty="0">
                <a:latin typeface="Arial" panose="020B0604020202020204" pitchFamily="34" charset="0"/>
                <a:cs typeface="Arial" panose="020B0604020202020204" pitchFamily="34" charset="0"/>
              </a:rPr>
              <a:t>The appropriate interdisciplinary team approach involves embracing the use of care plans and sharing patient history.</a:t>
            </a:r>
          </a:p>
          <a:p>
            <a:r>
              <a:rPr lang="en-US" sz="2400" dirty="0">
                <a:latin typeface="Arial" panose="020B0604020202020204" pitchFamily="34" charset="0"/>
                <a:cs typeface="Arial" panose="020B0604020202020204" pitchFamily="34" charset="0"/>
              </a:rPr>
              <a:t>The interdisciplinary team approach will play a critical role in the achievement of goals and improve patient outcomes.</a:t>
            </a:r>
          </a:p>
          <a:p>
            <a:r>
              <a:rPr lang="en-US" sz="2400" dirty="0">
                <a:latin typeface="Arial" panose="020B0604020202020204" pitchFamily="34" charset="0"/>
                <a:cs typeface="Arial" panose="020B0604020202020204" pitchFamily="34" charset="0"/>
              </a:rPr>
              <a:t>This approach will help improve outcomes by allowing coordination.</a:t>
            </a:r>
          </a:p>
          <a:p>
            <a:r>
              <a:rPr lang="en-US" sz="2400" dirty="0">
                <a:latin typeface="Arial" panose="020B0604020202020204" pitchFamily="34" charset="0"/>
                <a:cs typeface="Arial" panose="020B0604020202020204" pitchFamily="34" charset="0"/>
              </a:rPr>
              <a:t>Healthcare professionals will have relevant data available to them to help them avoid medical errors and offer better care to patients.</a:t>
            </a:r>
          </a:p>
          <a:p>
            <a:r>
              <a:rPr lang="en-US" sz="2400" dirty="0">
                <a:latin typeface="Arial" panose="020B0604020202020204" pitchFamily="34" charset="0"/>
                <a:cs typeface="Arial" panose="020B0604020202020204" pitchFamily="34" charset="0"/>
              </a:rPr>
              <a:t>Care plans will help facilitate coordination, open communication, positive interactions, and better patient outcomes (</a:t>
            </a:r>
            <a:r>
              <a:rPr lang="en-US" sz="2400" dirty="0" err="1">
                <a:latin typeface="Arial" panose="020B0604020202020204" pitchFamily="34" charset="0"/>
                <a:cs typeface="Arial" panose="020B0604020202020204" pitchFamily="34" charset="0"/>
              </a:rPr>
              <a:t>Dongen</a:t>
            </a:r>
            <a:r>
              <a:rPr lang="en-US" sz="2400" dirty="0">
                <a:latin typeface="Arial" panose="020B0604020202020204" pitchFamily="34" charset="0"/>
                <a:cs typeface="Arial" panose="020B0604020202020204" pitchFamily="34" charset="0"/>
              </a:rPr>
              <a:t>, et al., 2016).</a:t>
            </a:r>
          </a:p>
        </p:txBody>
      </p:sp>
    </p:spTree>
    <p:extLst>
      <p:ext uri="{BB962C8B-B14F-4D97-AF65-F5344CB8AC3E}">
        <p14:creationId xmlns:p14="http://schemas.microsoft.com/office/powerpoint/2010/main" val="2749360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424437"/>
            <a:ext cx="9404723" cy="876461"/>
          </a:xfrm>
        </p:spPr>
        <p:txBody>
          <a:bodyPr/>
          <a:lstStyle/>
          <a:p>
            <a:pPr algn="r"/>
            <a:r>
              <a:rPr lang="en-US" dirty="0">
                <a:latin typeface="Arial" panose="020B0604020202020204" pitchFamily="34" charset="0"/>
                <a:cs typeface="Arial" panose="020B0604020202020204" pitchFamily="34" charset="0"/>
              </a:rPr>
              <a:t>Interdisciplinary Plan Summary</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404723" cy="4195481"/>
          </a:xfrm>
        </p:spPr>
        <p:txBody>
          <a:bodyPr>
            <a:normAutofit lnSpcReduction="10000"/>
          </a:bodyPr>
          <a:lstStyle/>
          <a:p>
            <a:r>
              <a:rPr lang="en-US" sz="2400" dirty="0">
                <a:latin typeface="Arial" panose="020B0604020202020204" pitchFamily="34" charset="0"/>
                <a:cs typeface="Arial" panose="020B0604020202020204" pitchFamily="34" charset="0"/>
              </a:rPr>
              <a:t>The interdisciplinary plan, in this case, involves getting the healthcare teams in the facility to work well together.</a:t>
            </a:r>
          </a:p>
          <a:p>
            <a:r>
              <a:rPr lang="en-US" sz="2400" dirty="0">
                <a:latin typeface="Arial" panose="020B0604020202020204" pitchFamily="34" charset="0"/>
                <a:cs typeface="Arial" panose="020B0604020202020204" pitchFamily="34" charset="0"/>
              </a:rPr>
              <a:t>The plan is to achieve this through promoting effective patient information sharing and the use of interdisciplinary care plans.</a:t>
            </a:r>
          </a:p>
          <a:p>
            <a:r>
              <a:rPr lang="en-US" sz="2400" dirty="0">
                <a:latin typeface="Arial" panose="020B0604020202020204" pitchFamily="34" charset="0"/>
                <a:cs typeface="Arial" panose="020B0604020202020204" pitchFamily="34" charset="0"/>
              </a:rPr>
              <a:t>If accurately implemented, there is a high likelihood that this plan will be effective and work as intended.</a:t>
            </a:r>
          </a:p>
          <a:p>
            <a:r>
              <a:rPr lang="en-US" sz="2400" dirty="0">
                <a:latin typeface="Arial" panose="020B0604020202020204" pitchFamily="34" charset="0"/>
                <a:cs typeface="Arial" panose="020B0604020202020204" pitchFamily="34" charset="0"/>
              </a:rPr>
              <a:t>The interdisciplinary team will receive training on the use of care plans and put the plan into practice. </a:t>
            </a:r>
          </a:p>
          <a:p>
            <a:r>
              <a:rPr lang="en-US" sz="2400" dirty="0">
                <a:latin typeface="Arial" panose="020B0604020202020204" pitchFamily="34" charset="0"/>
                <a:cs typeface="Arial" panose="020B0604020202020204" pitchFamily="34" charset="0"/>
              </a:rPr>
              <a:t>The leaders will evaluate its effectiveness and make any necessary changes.</a:t>
            </a:r>
          </a:p>
        </p:txBody>
      </p:sp>
    </p:spTree>
    <p:extLst>
      <p:ext uri="{BB962C8B-B14F-4D97-AF65-F5344CB8AC3E}">
        <p14:creationId xmlns:p14="http://schemas.microsoft.com/office/powerpoint/2010/main" val="2048195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424437"/>
            <a:ext cx="9404723" cy="876461"/>
          </a:xfrm>
        </p:spPr>
        <p:txBody>
          <a:bodyPr/>
          <a:lstStyle/>
          <a:p>
            <a:pPr algn="r"/>
            <a:r>
              <a:rPr lang="en-US" dirty="0">
                <a:latin typeface="Arial" panose="020B0604020202020204" pitchFamily="34" charset="0"/>
                <a:cs typeface="Arial" panose="020B0604020202020204" pitchFamily="34" charset="0"/>
              </a:rPr>
              <a:t>Implementation</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500384" cy="4195481"/>
          </a:xfrm>
        </p:spPr>
        <p:txBody>
          <a:bodyPr>
            <a:noAutofit/>
          </a:bodyPr>
          <a:lstStyle/>
          <a:p>
            <a:r>
              <a:rPr lang="en-US" sz="2400" dirty="0">
                <a:latin typeface="Arial" panose="020B0604020202020204" pitchFamily="34" charset="0"/>
                <a:cs typeface="Arial" panose="020B0604020202020204" pitchFamily="34" charset="0"/>
              </a:rPr>
              <a:t>It is critical to ensure that the available resources are effectively used and do not go to waste.</a:t>
            </a:r>
          </a:p>
          <a:p>
            <a:r>
              <a:rPr lang="en-US" sz="2400" dirty="0">
                <a:latin typeface="Arial" panose="020B0604020202020204" pitchFamily="34" charset="0"/>
                <a:cs typeface="Arial" panose="020B0604020202020204" pitchFamily="34" charset="0"/>
              </a:rPr>
              <a:t>A systematic approach will be used to ensure the effective use of resources.</a:t>
            </a:r>
          </a:p>
          <a:p>
            <a:r>
              <a:rPr lang="en-US" sz="2400" dirty="0">
                <a:latin typeface="Arial" panose="020B0604020202020204" pitchFamily="34" charset="0"/>
                <a:cs typeface="Arial" panose="020B0604020202020204" pitchFamily="34" charset="0"/>
              </a:rPr>
              <a:t>This will involve setting a baseline, benchmarking performance, creating an action strategy, fixing responsibilities, and reviewing performance.</a:t>
            </a:r>
          </a:p>
          <a:p>
            <a:r>
              <a:rPr lang="en-US" sz="2400" dirty="0">
                <a:latin typeface="Arial" panose="020B0604020202020204" pitchFamily="34" charset="0"/>
                <a:cs typeface="Arial" panose="020B0604020202020204" pitchFamily="34" charset="0"/>
              </a:rPr>
              <a:t>Essentially, the team will plan on the usage of the available resources.</a:t>
            </a:r>
          </a:p>
          <a:p>
            <a:r>
              <a:rPr lang="en-US" sz="2400" dirty="0">
                <a:latin typeface="Arial" panose="020B0604020202020204" pitchFamily="34" charset="0"/>
                <a:cs typeface="Arial" panose="020B0604020202020204" pitchFamily="34" charset="0"/>
              </a:rPr>
              <a:t>Effective planning and resource allocation will ensure the effective use of resources.</a:t>
            </a:r>
          </a:p>
        </p:txBody>
      </p:sp>
    </p:spTree>
    <p:extLst>
      <p:ext uri="{BB962C8B-B14F-4D97-AF65-F5344CB8AC3E}">
        <p14:creationId xmlns:p14="http://schemas.microsoft.com/office/powerpoint/2010/main" val="1292982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424437"/>
            <a:ext cx="9404723" cy="876461"/>
          </a:xfrm>
        </p:spPr>
        <p:txBody>
          <a:bodyPr/>
          <a:lstStyle/>
          <a:p>
            <a:pPr algn="r"/>
            <a:r>
              <a:rPr lang="en-US" dirty="0">
                <a:latin typeface="Arial" panose="020B0604020202020204" pitchFamily="34" charset="0"/>
                <a:cs typeface="Arial" panose="020B0604020202020204" pitchFamily="34" charset="0"/>
              </a:rPr>
              <a:t>Resource Management</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404723" cy="4195481"/>
          </a:xfrm>
        </p:spPr>
        <p:txBody>
          <a:bodyPr>
            <a:normAutofit lnSpcReduction="10000"/>
          </a:bodyPr>
          <a:lstStyle/>
          <a:p>
            <a:r>
              <a:rPr lang="en-US" sz="2400" dirty="0">
                <a:latin typeface="Arial" panose="020B0604020202020204" pitchFamily="34" charset="0"/>
                <a:cs typeface="Arial" panose="020B0604020202020204" pitchFamily="34" charset="0"/>
              </a:rPr>
              <a:t>One key factor in ensuring the effective use of resources is reducing wastage.</a:t>
            </a:r>
          </a:p>
          <a:p>
            <a:r>
              <a:rPr lang="en-US" sz="2400" dirty="0">
                <a:latin typeface="Arial" panose="020B0604020202020204" pitchFamily="34" charset="0"/>
                <a:cs typeface="Arial" panose="020B0604020202020204" pitchFamily="34" charset="0"/>
              </a:rPr>
              <a:t>One way to reduce wastage is to use a budget (</a:t>
            </a:r>
            <a:r>
              <a:rPr lang="en-US" sz="2400" dirty="0" err="1">
                <a:latin typeface="Arial" panose="020B0604020202020204" pitchFamily="34" charset="0"/>
                <a:cs typeface="Arial" panose="020B0604020202020204" pitchFamily="34" charset="0"/>
              </a:rPr>
              <a:t>Eyibio</a:t>
            </a:r>
            <a:r>
              <a:rPr lang="en-US" sz="2400" dirty="0">
                <a:latin typeface="Arial" panose="020B0604020202020204" pitchFamily="34" charset="0"/>
                <a:cs typeface="Arial" panose="020B0604020202020204" pitchFamily="34" charset="0"/>
              </a:rPr>
              <a:t> &amp; </a:t>
            </a:r>
            <a:r>
              <a:rPr lang="en-US" sz="2400" dirty="0" err="1">
                <a:latin typeface="Arial" panose="020B0604020202020204" pitchFamily="34" charset="0"/>
                <a:cs typeface="Arial" panose="020B0604020202020204" pitchFamily="34" charset="0"/>
              </a:rPr>
              <a:t>Eyibio</a:t>
            </a:r>
            <a:r>
              <a:rPr lang="en-US" sz="2400" dirty="0">
                <a:latin typeface="Arial" panose="020B0604020202020204" pitchFamily="34" charset="0"/>
                <a:cs typeface="Arial" panose="020B0604020202020204" pitchFamily="34" charset="0"/>
              </a:rPr>
              <a:t>, 2020).</a:t>
            </a:r>
          </a:p>
          <a:p>
            <a:r>
              <a:rPr lang="en-US" sz="2400" dirty="0">
                <a:latin typeface="Arial" panose="020B0604020202020204" pitchFamily="34" charset="0"/>
                <a:cs typeface="Arial" panose="020B0604020202020204" pitchFamily="34" charset="0"/>
              </a:rPr>
              <a:t>Without a budget, it is easy to waste resources on unnecessary things.</a:t>
            </a:r>
          </a:p>
          <a:p>
            <a:r>
              <a:rPr lang="en-US" sz="2400" dirty="0">
                <a:latin typeface="Arial" panose="020B0604020202020204" pitchFamily="34" charset="0"/>
                <a:cs typeface="Arial" panose="020B0604020202020204" pitchFamily="34" charset="0"/>
              </a:rPr>
              <a:t> A budget helps to allocate the resources responsibly.</a:t>
            </a:r>
          </a:p>
          <a:p>
            <a:r>
              <a:rPr lang="en-US" sz="2400" dirty="0">
                <a:latin typeface="Arial" panose="020B0604020202020204" pitchFamily="34" charset="0"/>
                <a:cs typeface="Arial" panose="020B0604020202020204" pitchFamily="34" charset="0"/>
              </a:rPr>
              <a:t> Clearly defined roles will also increase accountability.</a:t>
            </a:r>
          </a:p>
          <a:p>
            <a:r>
              <a:rPr lang="en-US" sz="2400" dirty="0">
                <a:latin typeface="Arial" panose="020B0604020202020204" pitchFamily="34" charset="0"/>
                <a:cs typeface="Arial" panose="020B0604020202020204" pitchFamily="34" charset="0"/>
              </a:rPr>
              <a:t>This plan is not extensive and does not require a large budget thus the resource expenditure. </a:t>
            </a:r>
          </a:p>
          <a:p>
            <a:endParaRPr lang="en-US" sz="2400" dirty="0">
              <a:latin typeface="Arial" panose="020B060402020202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13541554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424437"/>
            <a:ext cx="9404723" cy="876461"/>
          </a:xfrm>
        </p:spPr>
        <p:txBody>
          <a:bodyPr/>
          <a:lstStyle/>
          <a:p>
            <a:pPr algn="r"/>
            <a:r>
              <a:rPr lang="en-US" dirty="0">
                <a:latin typeface="Arial" panose="020B0604020202020204" pitchFamily="34" charset="0"/>
                <a:cs typeface="Arial" panose="020B0604020202020204" pitchFamily="34" charset="0"/>
              </a:rPr>
              <a:t>Successful outcome</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404723" cy="4195481"/>
          </a:xfrm>
        </p:spPr>
        <p:txBody>
          <a:bodyPr>
            <a:normAutofit/>
          </a:bodyPr>
          <a:lstStyle/>
          <a:p>
            <a:r>
              <a:rPr lang="en-US" sz="2400" dirty="0">
                <a:latin typeface="Arial" panose="020B0604020202020204" pitchFamily="34" charset="0"/>
                <a:cs typeface="Arial" panose="020B0604020202020204" pitchFamily="34" charset="0"/>
              </a:rPr>
              <a:t>The successful outcome of this project is essential.</a:t>
            </a:r>
          </a:p>
          <a:p>
            <a:r>
              <a:rPr lang="en-US" sz="2400" dirty="0">
                <a:latin typeface="Arial" panose="020B0604020202020204" pitchFamily="34" charset="0"/>
                <a:cs typeface="Arial" panose="020B0604020202020204" pitchFamily="34" charset="0"/>
              </a:rPr>
              <a:t>A successful outcome will take the form of collaborated patient care in the facility.</a:t>
            </a:r>
          </a:p>
          <a:p>
            <a:r>
              <a:rPr lang="en-US" sz="2400" dirty="0">
                <a:latin typeface="Arial" panose="020B0604020202020204" pitchFamily="34" charset="0"/>
                <a:cs typeface="Arial" panose="020B0604020202020204" pitchFamily="34" charset="0"/>
              </a:rPr>
              <a:t>It will constitute the use of an interdisciplinary care plan for patients that need the care of interdisciplinary teams.</a:t>
            </a:r>
          </a:p>
          <a:p>
            <a:r>
              <a:rPr lang="en-US" sz="2400" dirty="0">
                <a:latin typeface="Arial" panose="020B0604020202020204" pitchFamily="34" charset="0"/>
                <a:cs typeface="Arial" panose="020B0604020202020204" pitchFamily="34" charset="0"/>
              </a:rPr>
              <a:t>It will also involve effective communication, information flow, and patient data sharing.</a:t>
            </a:r>
          </a:p>
          <a:p>
            <a:r>
              <a:rPr lang="en-US" sz="2400" dirty="0">
                <a:latin typeface="Arial" panose="020B0604020202020204" pitchFamily="34" charset="0"/>
                <a:cs typeface="Arial" panose="020B0604020202020204" pitchFamily="34" charset="0"/>
              </a:rPr>
              <a:t>Essentially, the success of this project will facilitate better patient care and improved patient outcomes.</a:t>
            </a:r>
          </a:p>
        </p:txBody>
      </p:sp>
    </p:spTree>
    <p:extLst>
      <p:ext uri="{BB962C8B-B14F-4D97-AF65-F5344CB8AC3E}">
        <p14:creationId xmlns:p14="http://schemas.microsoft.com/office/powerpoint/2010/main" val="1456469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2D222D-E537-478A-8B65-260EA5E12428}"/>
              </a:ext>
            </a:extLst>
          </p:cNvPr>
          <p:cNvSpPr>
            <a:spLocks noGrp="1"/>
          </p:cNvSpPr>
          <p:nvPr>
            <p:ph type="title"/>
          </p:nvPr>
        </p:nvSpPr>
        <p:spPr>
          <a:xfrm>
            <a:off x="1004330" y="424437"/>
            <a:ext cx="9404723" cy="876461"/>
          </a:xfrm>
        </p:spPr>
        <p:txBody>
          <a:bodyPr/>
          <a:lstStyle/>
          <a:p>
            <a:pPr algn="r"/>
            <a:r>
              <a:rPr lang="en-US" dirty="0">
                <a:latin typeface="Arial" panose="020B0604020202020204" pitchFamily="34" charset="0"/>
                <a:cs typeface="Arial" panose="020B0604020202020204" pitchFamily="34" charset="0"/>
              </a:rPr>
              <a:t>Evaluation</a:t>
            </a:r>
          </a:p>
        </p:txBody>
      </p:sp>
      <p:sp>
        <p:nvSpPr>
          <p:cNvPr id="3" name="Content Placeholder 2">
            <a:extLst>
              <a:ext uri="{FF2B5EF4-FFF2-40B4-BE49-F238E27FC236}">
                <a16:creationId xmlns:a16="http://schemas.microsoft.com/office/drawing/2014/main" id="{E478A78D-8C7E-41E6-9AEF-665EBA03BAC5}"/>
              </a:ext>
            </a:extLst>
          </p:cNvPr>
          <p:cNvSpPr>
            <a:spLocks noGrp="1"/>
          </p:cNvSpPr>
          <p:nvPr>
            <p:ph idx="1"/>
          </p:nvPr>
        </p:nvSpPr>
        <p:spPr>
          <a:xfrm>
            <a:off x="1004330" y="1581578"/>
            <a:ext cx="9404723" cy="4195481"/>
          </a:xfrm>
        </p:spPr>
        <p:txBody>
          <a:bodyPr>
            <a:normAutofit lnSpcReduction="10000"/>
          </a:bodyPr>
          <a:lstStyle/>
          <a:p>
            <a:r>
              <a:rPr lang="en-US" sz="2400" dirty="0">
                <a:latin typeface="Arial" panose="020B0604020202020204" pitchFamily="34" charset="0"/>
                <a:cs typeface="Arial" panose="020B0604020202020204" pitchFamily="34" charset="0"/>
              </a:rPr>
              <a:t>Evaluation of success is essential. </a:t>
            </a:r>
          </a:p>
          <a:p>
            <a:r>
              <a:rPr lang="en-US" sz="2400" dirty="0">
                <a:latin typeface="Arial" panose="020B0604020202020204" pitchFamily="34" charset="0"/>
                <a:cs typeface="Arial" panose="020B0604020202020204" pitchFamily="34" charset="0"/>
              </a:rPr>
              <a:t>The criteria for measuring success, in this case, are the patient outcomes and the level of care coordination.</a:t>
            </a:r>
          </a:p>
          <a:p>
            <a:r>
              <a:rPr lang="en-US" sz="2400" dirty="0">
                <a:latin typeface="Arial" panose="020B0604020202020204" pitchFamily="34" charset="0"/>
                <a:cs typeface="Arial" panose="020B0604020202020204" pitchFamily="34" charset="0"/>
              </a:rPr>
              <a:t>Fragmented care affects the quality of care and patient outcomes.</a:t>
            </a:r>
          </a:p>
          <a:p>
            <a:r>
              <a:rPr lang="en-US" sz="2400" dirty="0">
                <a:latin typeface="Arial" panose="020B0604020202020204" pitchFamily="34" charset="0"/>
                <a:cs typeface="Arial" panose="020B0604020202020204" pitchFamily="34" charset="0"/>
              </a:rPr>
              <a:t>If patient outcomes improve, then the plan will have been effective and successful.</a:t>
            </a:r>
          </a:p>
          <a:p>
            <a:r>
              <a:rPr lang="en-US" sz="2400" dirty="0">
                <a:latin typeface="Arial" panose="020B0604020202020204" pitchFamily="34" charset="0"/>
                <a:cs typeface="Arial" panose="020B0604020202020204" pitchFamily="34" charset="0"/>
              </a:rPr>
              <a:t>Coordinated care will be determined by the ability of interdisciplinary teams to care for a single patient.</a:t>
            </a:r>
          </a:p>
          <a:p>
            <a:r>
              <a:rPr lang="en-US" sz="2400" dirty="0">
                <a:latin typeface="Arial" panose="020B0604020202020204" pitchFamily="34" charset="0"/>
                <a:cs typeface="Arial" panose="020B0604020202020204" pitchFamily="34" charset="0"/>
              </a:rPr>
              <a:t>The patients’ experiences and outcomes at the facility will determine success. </a:t>
            </a:r>
          </a:p>
        </p:txBody>
      </p:sp>
    </p:spTree>
    <p:extLst>
      <p:ext uri="{BB962C8B-B14F-4D97-AF65-F5344CB8AC3E}">
        <p14:creationId xmlns:p14="http://schemas.microsoft.com/office/powerpoint/2010/main" val="173297405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309</TotalTime>
  <Words>2107</Words>
  <Application>Microsoft Office PowerPoint</Application>
  <PresentationFormat>Widescreen</PresentationFormat>
  <Paragraphs>76</Paragraphs>
  <Slides>10</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Century Gothic</vt:lpstr>
      <vt:lpstr>Wingdings 3</vt:lpstr>
      <vt:lpstr>Ion</vt:lpstr>
      <vt:lpstr>Interdisciplinary collaboration</vt:lpstr>
      <vt:lpstr>Interdisciplinary issue</vt:lpstr>
      <vt:lpstr>Interdisciplinary Team Approach</vt:lpstr>
      <vt:lpstr>Interdisciplinary Team Approach</vt:lpstr>
      <vt:lpstr>Interdisciplinary Plan Summary</vt:lpstr>
      <vt:lpstr>Implementation</vt:lpstr>
      <vt:lpstr>Resource Management</vt:lpstr>
      <vt:lpstr>Successful outcome</vt:lpstr>
      <vt:lpstr>Evaluation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Interdisciplinary collaboration</dc:title>
  <dc:creator>ThiNk</dc:creator>
  <cp:lastModifiedBy>ThiNk</cp:lastModifiedBy>
  <cp:revision>25</cp:revision>
  <dcterms:created xsi:type="dcterms:W3CDTF">2021-08-10T12:12:46Z</dcterms:created>
  <dcterms:modified xsi:type="dcterms:W3CDTF">2021-08-10T17:21:53Z</dcterms:modified>
</cp:coreProperties>
</file>