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72" r:id="rId4"/>
    <p:sldId id="268" r:id="rId5"/>
    <p:sldId id="271" r:id="rId6"/>
    <p:sldId id="270" r:id="rId7"/>
    <p:sldId id="269" r:id="rId8"/>
    <p:sldId id="258" r:id="rId9"/>
    <p:sldId id="266" r:id="rId10"/>
    <p:sldId id="267" r:id="rId11"/>
    <p:sldId id="265" r:id="rId12"/>
    <p:sldId id="264" r:id="rId13"/>
    <p:sldId id="263" r:id="rId14"/>
    <p:sldId id="262" r:id="rId15"/>
    <p:sldId id="261" r:id="rId16"/>
    <p:sldId id="260" r:id="rId17"/>
    <p:sldId id="25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651" autoAdjust="0"/>
  </p:normalViewPr>
  <p:slideViewPr>
    <p:cSldViewPr>
      <p:cViewPr>
        <p:scale>
          <a:sx n="103" d="100"/>
          <a:sy n="103" d="100"/>
        </p:scale>
        <p:origin x="-121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0A1DA8-0F7F-4156-8128-7310EFF448C8}" type="datetimeFigureOut">
              <a:rPr lang="en-US" smtClean="0"/>
              <a:t>8/7/2021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8B1D8-F7A4-45AC-BECF-09117CFD65E2}" type="slidenum">
              <a:rPr lang="en-US" smtClean="0"/>
              <a:t>‹#›</a:t>
            </a:fld>
            <a:endParaRPr lang="en-US" dirty="0"/>
          </a:p>
        </p:txBody>
      </p:sp>
    </p:spTree>
    <p:extLst>
      <p:ext uri="{BB962C8B-B14F-4D97-AF65-F5344CB8AC3E}">
        <p14:creationId xmlns:p14="http://schemas.microsoft.com/office/powerpoint/2010/main" val="3172888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Coca-Cola’s vision is to create brands and choice of drinks that people love, to refresh them in body and spirit.</a:t>
            </a:r>
            <a:r>
              <a:rPr lang="en-US" sz="1200" kern="1200" baseline="0" dirty="0" smtClean="0">
                <a:solidFill>
                  <a:schemeClr val="tx1"/>
                </a:solidFill>
                <a:latin typeface="+mn-lt"/>
                <a:ea typeface="+mn-ea"/>
                <a:cs typeface="+mn-cs"/>
              </a:rPr>
              <a:t> It remains alive to this vision through extensive brand and product portfolio that meets varying consumer tastes and preferences </a:t>
            </a:r>
            <a:r>
              <a:rPr lang="en-US" sz="1200" kern="1200" dirty="0" smtClean="0">
                <a:solidFill>
                  <a:schemeClr val="tx1"/>
                </a:solidFill>
                <a:latin typeface="+mn-lt"/>
                <a:ea typeface="+mn-ea"/>
                <a:cs typeface="+mn-cs"/>
              </a:rPr>
              <a:t>(The Coca-Cola Company, n.d. a)</a:t>
            </a:r>
            <a:r>
              <a:rPr lang="en-US" sz="1200" kern="1200" baseline="0" dirty="0" smtClean="0">
                <a:solidFill>
                  <a:schemeClr val="tx1"/>
                </a:solidFill>
                <a:latin typeface="+mn-lt"/>
                <a:ea typeface="+mn-ea"/>
                <a:cs typeface="+mn-cs"/>
              </a:rPr>
              <a:t>. It</a:t>
            </a:r>
            <a:r>
              <a:rPr lang="en-US" sz="1200" kern="1200" dirty="0" smtClean="0">
                <a:solidFill>
                  <a:schemeClr val="tx1"/>
                </a:solidFill>
                <a:latin typeface="+mn-lt"/>
                <a:ea typeface="+mn-ea"/>
                <a:cs typeface="+mn-cs"/>
              </a:rPr>
              <a:t>s mission is to refresh the world in mind, body, and spirit, to inspire moments of optimism and happiness through its brands and actions, and to create value and make difference (The Coca-Cola Company, n.d. a). Its</a:t>
            </a:r>
            <a:r>
              <a:rPr lang="en-US" sz="1200" kern="1200" baseline="0" dirty="0" smtClean="0">
                <a:solidFill>
                  <a:schemeClr val="tx1"/>
                </a:solidFill>
                <a:latin typeface="+mn-lt"/>
                <a:ea typeface="+mn-ea"/>
                <a:cs typeface="+mn-cs"/>
              </a:rPr>
              <a:t> mission amplifies its commitment to build a legacy at every point in its operations. Through environmental and community initiatives such as water conservation, promotion of education of the vulnerable and creation of employment, it lives to its mission and builds its legacy. </a:t>
            </a:r>
          </a:p>
        </p:txBody>
      </p:sp>
      <p:sp>
        <p:nvSpPr>
          <p:cNvPr id="4" name="Slide Number Placeholder 3"/>
          <p:cNvSpPr>
            <a:spLocks noGrp="1"/>
          </p:cNvSpPr>
          <p:nvPr>
            <p:ph type="sldNum" sz="quarter" idx="10"/>
          </p:nvPr>
        </p:nvSpPr>
        <p:spPr/>
        <p:txBody>
          <a:bodyPr/>
          <a:lstStyle/>
          <a:p>
            <a:fld id="{A838B1D8-F7A4-45AC-BECF-09117CFD65E2}" type="slidenum">
              <a:rPr lang="en-US" smtClean="0"/>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a:t>
            </a:r>
            <a:r>
              <a:rPr lang="en-US" baseline="0" dirty="0" smtClean="0"/>
              <a:t> examples of Coca-Cola's independent bottlers include Liberty Coca-Cola Beverages-a new bottler which started its operations in New York, the metro Philadelphia area and New Jersey (</a:t>
            </a:r>
            <a:r>
              <a:rPr lang="en-US" dirty="0" smtClean="0"/>
              <a:t>Liberty Coca-Cola Beverages,</a:t>
            </a:r>
            <a:r>
              <a:rPr lang="en-US" baseline="0" dirty="0" smtClean="0"/>
              <a:t> </a:t>
            </a:r>
            <a:r>
              <a:rPr lang="en-US" dirty="0" smtClean="0"/>
              <a:t>n.d</a:t>
            </a:r>
            <a:r>
              <a:rPr lang="en-US" baseline="0" dirty="0" smtClean="0"/>
              <a:t>); and Reyes Coca-Cola Bottling which opened new bottling operations in California and Nevada (</a:t>
            </a:r>
            <a:r>
              <a:rPr lang="es-ES" dirty="0" smtClean="0"/>
              <a:t>Reyes Coca-Cola,</a:t>
            </a:r>
            <a:r>
              <a:rPr lang="es-ES" baseline="0" dirty="0" smtClean="0"/>
              <a:t> </a:t>
            </a:r>
            <a:r>
              <a:rPr lang="es-ES" dirty="0" smtClean="0"/>
              <a:t>n.d.</a:t>
            </a:r>
            <a:r>
              <a:rPr lang="en-US" baseline="0" dirty="0" smtClean="0"/>
              <a:t>). Each of these bottlers is franchised by Coca-Cola to allow it to use Coca-Cola's trademarks in associated products. Secondly, Coca-Cola's media promotions are generally ran by the main company across the markets on behalf all bottlers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Thirdly, it distributes unfinished products or ingredients on behalf of its bottlers across global regions such as North America and Africa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As such, its service scope encompasses franchising, promotion and distribution services. Lastly, its business conditions are made conducive by the independence of business the company allows its franchisees. </a:t>
            </a:r>
          </a:p>
          <a:p>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Employees</a:t>
            </a:r>
            <a:r>
              <a:rPr lang="en-US" baseline="0" dirty="0" smtClean="0"/>
              <a:t> at different organizational levels play different roles in the delivery of Coca-Cola services. At the top level is the senior leadership which involves the executive management. The executive management oversees either global or regional operations. Also importantly, employees at this level are responsible for development of business strategic plans and offer direction to the company. </a:t>
            </a:r>
            <a:r>
              <a:rPr lang="en-US" sz="1200" b="0" i="0" kern="1200" dirty="0" smtClean="0">
                <a:solidFill>
                  <a:schemeClr val="tx1"/>
                </a:solidFill>
                <a:latin typeface="+mn-lt"/>
                <a:ea typeface="+mn-ea"/>
                <a:cs typeface="+mn-cs"/>
              </a:rPr>
              <a:t>Manuel Arroyo</a:t>
            </a:r>
            <a:r>
              <a:rPr lang="en-US" baseline="0" dirty="0" smtClean="0"/>
              <a:t>, for instance, is the </a:t>
            </a:r>
            <a:r>
              <a:rPr lang="en-US" sz="1200" b="0" i="0" kern="1200" dirty="0" smtClean="0">
                <a:solidFill>
                  <a:schemeClr val="tx1"/>
                </a:solidFill>
                <a:latin typeface="+mn-lt"/>
                <a:ea typeface="+mn-ea"/>
                <a:cs typeface="+mn-cs"/>
              </a:rPr>
              <a:t>Global Chief Marketing Officer</a:t>
            </a:r>
            <a:r>
              <a:rPr lang="en-US" baseline="0" dirty="0" smtClean="0"/>
              <a:t> overseeing </a:t>
            </a:r>
            <a:r>
              <a:rPr lang="en-US" sz="1200" b="0" i="0" kern="1200" dirty="0" smtClean="0">
                <a:solidFill>
                  <a:schemeClr val="tx1"/>
                </a:solidFill>
                <a:latin typeface="+mn-lt"/>
                <a:ea typeface="+mn-ea"/>
                <a:cs typeface="+mn-cs"/>
              </a:rPr>
              <a:t>global marketing, which includes teams for the five beverage categories, Human Insights, Integrated Marketing Experience (IMX) and so on (</a:t>
            </a:r>
            <a:r>
              <a:rPr lang="en-US" dirty="0" smtClean="0"/>
              <a:t>The Coca-Cola Company,</a:t>
            </a:r>
            <a:r>
              <a:rPr lang="en-US" baseline="0" dirty="0" smtClean="0"/>
              <a:t> </a:t>
            </a:r>
            <a:r>
              <a:rPr lang="en-US" dirty="0" smtClean="0"/>
              <a:t>n.d. c</a:t>
            </a:r>
            <a:r>
              <a:rPr lang="en-US" sz="1200" b="0" i="0" kern="1200" dirty="0" smtClean="0">
                <a:solidFill>
                  <a:schemeClr val="tx1"/>
                </a:solidFill>
                <a:latin typeface="+mn-lt"/>
                <a:ea typeface="+mn-ea"/>
                <a:cs typeface="+mn-cs"/>
              </a:rPr>
              <a:t>). The</a:t>
            </a:r>
            <a:r>
              <a:rPr lang="en-US" sz="1200" b="0" i="0" kern="1200" baseline="0" dirty="0" smtClean="0">
                <a:solidFill>
                  <a:schemeClr val="tx1"/>
                </a:solidFill>
                <a:latin typeface="+mn-lt"/>
                <a:ea typeface="+mn-ea"/>
                <a:cs typeface="+mn-cs"/>
              </a:rPr>
              <a:t> management, on the other hand, executes and manages strategies regarding service operations while junior employees are hands on in the service delivery.</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a:t>
            </a:r>
            <a:r>
              <a:rPr lang="en-US" baseline="0" dirty="0" smtClean="0"/>
              <a:t> geographically segments its markets into emerging, developing and developed markets. Emerging markets are mainly composed of third world economies where low income consumers comprise the highest percentage (</a:t>
            </a:r>
            <a:r>
              <a:rPr lang="en-US" dirty="0" smtClean="0"/>
              <a:t>Muruganantham</a:t>
            </a:r>
            <a:r>
              <a:rPr lang="en-US" baseline="0" dirty="0" smtClean="0"/>
              <a:t> </a:t>
            </a:r>
            <a:r>
              <a:rPr lang="en-US" dirty="0" smtClean="0"/>
              <a:t>&amp; Bhakat, 2013</a:t>
            </a:r>
            <a:r>
              <a:rPr lang="en-US" baseline="0" dirty="0" smtClean="0"/>
              <a:t>). Due to the characteristic of price sensitivity in such markets the company focuses on attaining profitability by  maximizing sales volume through competitive pricing. In such case, the pricing objective is to attain maximum sales and hence sales oriented. On the contrary, in developed markets, due to higher household income, the company concentrates on small and premium packages to generate higher mark up and margins (</a:t>
            </a:r>
            <a:r>
              <a:rPr lang="en-US" dirty="0" smtClean="0"/>
              <a:t>Muruganantham</a:t>
            </a:r>
            <a:r>
              <a:rPr lang="en-US" baseline="0" dirty="0" smtClean="0"/>
              <a:t> </a:t>
            </a:r>
            <a:r>
              <a:rPr lang="en-US" dirty="0" smtClean="0"/>
              <a:t>&amp; Bhakat, 2013</a:t>
            </a:r>
            <a:r>
              <a:rPr lang="en-US" baseline="0" dirty="0" smtClean="0"/>
              <a:t>). In such markets therefore, premium pricing is for attaining higher profitability and hence profit oriented.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Competitive</a:t>
            </a:r>
            <a:r>
              <a:rPr lang="en-US" baseline="0" dirty="0" smtClean="0"/>
              <a:t> pricing is setting prices with regard to competition charges. Coca-Cola's main competitor is PepsiCo (</a:t>
            </a:r>
            <a:r>
              <a:rPr lang="en-US" sz="1200" b="0" i="0" kern="1200" dirty="0" smtClean="0">
                <a:solidFill>
                  <a:schemeClr val="tx1"/>
                </a:solidFill>
                <a:latin typeface="+mn-lt"/>
                <a:ea typeface="+mn-ea"/>
                <a:cs typeface="+mn-cs"/>
              </a:rPr>
              <a:t>Kayabas et al., 2018</a:t>
            </a:r>
            <a:r>
              <a:rPr lang="en-US" baseline="0" dirty="0" smtClean="0"/>
              <a:t>). Given the stiffness of their competition, Coca-Cola uses, for instance, varying soda sizes. Small sizes or low capacity sodas such as 200ml sell at the lowest size while high capacity sodas such as 2L sell at higher prices (</a:t>
            </a:r>
            <a:r>
              <a:rPr lang="en-US" sz="1200" b="0" i="0" kern="1200" dirty="0" smtClean="0">
                <a:solidFill>
                  <a:schemeClr val="tx1"/>
                </a:solidFill>
                <a:latin typeface="+mn-lt"/>
                <a:ea typeface="+mn-ea"/>
                <a:cs typeface="+mn-cs"/>
              </a:rPr>
              <a:t>Kayabas et al., 2018</a:t>
            </a:r>
            <a:r>
              <a:rPr lang="en-US" baseline="0" dirty="0" smtClean="0"/>
              <a:t>).  It designs small sizes in order to ensure that it meets the ability to buy of the most price sensitive consumer in the market.  On the other hand PepsiCo sells higher capacity at a lower price (</a:t>
            </a:r>
            <a:r>
              <a:rPr lang="en-US" sz="1200" b="0" i="0" kern="1200" dirty="0" smtClean="0">
                <a:solidFill>
                  <a:schemeClr val="tx1"/>
                </a:solidFill>
                <a:latin typeface="+mn-lt"/>
                <a:ea typeface="+mn-ea"/>
                <a:cs typeface="+mn-cs"/>
              </a:rPr>
              <a:t>Kayabas et al., 2018</a:t>
            </a:r>
            <a:r>
              <a:rPr lang="en-US" baseline="0" dirty="0" smtClean="0"/>
              <a:t>). For instance its 350ml soda sells at a comparable price to 300ml Coca-Cola soda. The competition necessitates its competitive pricing strategy.</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a:t>
            </a:r>
            <a:r>
              <a:rPr lang="en-US" baseline="0" dirty="0" smtClean="0"/>
              <a:t> has rewards for people who drink its products. It rewards them by allowing them to redeem codes on their packaging for participation in their offers. An example of such initiatives include My Code Rewards where consumers accumulate points to redeem for product offers (</a:t>
            </a:r>
            <a:r>
              <a:rPr lang="en-US" dirty="0" smtClean="0"/>
              <a:t>The Coca-Cola Company,</a:t>
            </a:r>
            <a:r>
              <a:rPr lang="en-US" baseline="0" dirty="0" smtClean="0"/>
              <a:t> </a:t>
            </a:r>
            <a:r>
              <a:rPr lang="en-US" dirty="0" smtClean="0"/>
              <a:t>n.d d</a:t>
            </a:r>
            <a:r>
              <a:rPr lang="en-US" baseline="0" dirty="0" smtClean="0"/>
              <a:t>). In another program, consumers are not necessarily required to build up points to receive product discounts, instead, the consumer  takes advantage of offers by redeeming codes (</a:t>
            </a:r>
            <a:r>
              <a:rPr lang="en-US" dirty="0" smtClean="0"/>
              <a:t>The Coca-Cola Company,</a:t>
            </a:r>
            <a:r>
              <a:rPr lang="en-US" baseline="0" dirty="0" smtClean="0"/>
              <a:t> </a:t>
            </a:r>
            <a:r>
              <a:rPr lang="en-US" dirty="0" smtClean="0"/>
              <a:t>n.d d</a:t>
            </a:r>
            <a:r>
              <a:rPr lang="en-US" baseline="0" dirty="0" smtClean="0"/>
              <a:t>). In this case, the consumer may only be required to enter two codes and receive free drinks at a participating store. Discounted </a:t>
            </a:r>
            <a:r>
              <a:rPr lang="en-US" baseline="0" smtClean="0"/>
              <a:t>products </a:t>
            </a:r>
            <a:r>
              <a:rPr lang="en-US" baseline="0" smtClean="0"/>
              <a:t>stimulate </a:t>
            </a:r>
            <a:r>
              <a:rPr lang="en-US" baseline="0" dirty="0" smtClean="0"/>
              <a:t>demand by triggering the consumer desire to consume before the prices rise.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Coca-Cola's</a:t>
            </a:r>
            <a:r>
              <a:rPr lang="en-US" baseline="0" dirty="0" smtClean="0"/>
              <a:t> vision is based on making products that people love. First for products to be loved by people that must meet their diverse needs. To meet the diverse needs of consumers, the company employs a diverse product mix. However, this is not enough, it must go ahead and craft strategies that stimulate market demand. One of its strategies therefore is competitive pricing which on one hand achieves high sales volume. The other strategy is premium pricing which aims at maximizing profitability. Commitment of its personnel at various organizational levels is also in strategy implementation. Its understanding of consumer behaviour is reflected by its diverse brand and product portfolio that meet their varying tastes and preferences. Other than this, its business model also includes services such as franchising, distribution and marketing which enahnce its business and support its profitability and dominance objectives.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Coca-Cola's marketing objectives include diversifying its business profitably through wide product and brand range and acquisitions, and dominating the global market by expanding geographically and across market segments. The company has over 500 products in its product portfolio and over 200 products in its brand portfolio </a:t>
            </a:r>
            <a:r>
              <a:rPr lang="en-US" sz="1200" kern="1200" dirty="0" smtClean="0">
                <a:solidFill>
                  <a:schemeClr val="tx1"/>
                </a:solidFill>
                <a:latin typeface="+mn-lt"/>
                <a:ea typeface="+mn-ea"/>
                <a:cs typeface="+mn-cs"/>
              </a:rPr>
              <a:t>(The Coca-Cola Company, n.d. a)</a:t>
            </a:r>
            <a:r>
              <a:rPr lang="en-US" sz="1200" kern="1200" baseline="0" dirty="0" smtClean="0">
                <a:solidFill>
                  <a:schemeClr val="tx1"/>
                </a:solidFill>
                <a:latin typeface="+mn-lt"/>
                <a:ea typeface="+mn-ea"/>
                <a:cs typeface="+mn-cs"/>
              </a:rPr>
              <a:t>. It has a presence in over 200 countries </a:t>
            </a:r>
            <a:r>
              <a:rPr lang="en-US" sz="1200" kern="1200" dirty="0" smtClean="0">
                <a:solidFill>
                  <a:schemeClr val="tx1"/>
                </a:solidFill>
                <a:latin typeface="+mn-lt"/>
                <a:ea typeface="+mn-ea"/>
                <a:cs typeface="+mn-cs"/>
              </a:rPr>
              <a:t>(The Coca-Cola Company, n.d. a)</a:t>
            </a:r>
            <a:r>
              <a:rPr lang="en-US" sz="1200" kern="1200" baseline="0" dirty="0" smtClean="0">
                <a:solidFill>
                  <a:schemeClr val="tx1"/>
                </a:solidFill>
                <a:latin typeface="+mn-lt"/>
                <a:ea typeface="+mn-ea"/>
                <a:cs typeface="+mn-cs"/>
              </a:rPr>
              <a:t>. Therefore, diversification is core to Coca-Cola’s profitability. By envisioning creating refreshing products with a variety of choices, the company is able to align its strategy with consumer needs and meet its marketing objectives. </a:t>
            </a:r>
          </a:p>
          <a:p>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Coca-Cola's market</a:t>
            </a:r>
            <a:r>
              <a:rPr lang="en-US" baseline="0" dirty="0" smtClean="0"/>
              <a:t> segmentation based on common needs is reflected by the extensiveness of its product portfolio. Different products address unique consumer tastes and preferences. Some of its product categories include sparkling and non sparkling drinks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While sparkling drinks such as Sprite meets the needs of those consumers who prefer carbonated drinks, non-sparkling drinks which include tea and dairy products address the needs of consumers who prefer otherwise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In terms of geographical segmentation, the company operates in various regions, including North America, Europe, Asia and Africa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Most regional markets have common characteristics. For instance, Europe is a developed market where the company capitalizes on premium product packaging and pricing due to high household income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With regard to its target market, its products are consumed across ages and population groups.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a:t>
            </a:r>
            <a:r>
              <a:rPr lang="en-US" baseline="0" dirty="0" smtClean="0"/>
              <a:t>h regard to geographical and income-based market targeting, different regional markets exhibit diverse consumer characteristics. Africa is one of its target markets which it classifies as an emerging market. This classification characterizes a market dominated by low income households which, in turn, translates to many price sensitive consumers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In this market Coca-Cola focuses on selling volumes at competitive prices. On the other hand, in its behavioral market targeting,  Coca-Cola is concerned with consumer tastes and lifestyles. In this case, there are consumers who prefer sweet tasting  drinks and those who prefer healthy or sugar free drinks. Sprite and Diet Coke meets these diverse market characteristics respectively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Concerning product differentiation, different Coca-Cola products have unique features. In its main product category, sparkling drinks, the unique characteristic is carbonation  (The Coca-Cola Company, 2020). In the non-sparkling category, the unique characteristic is non-carbonation (The Coca-Cola Company, 2020). The uniqueness of these products extends to the respective categories. For instance, in the sparkling category, there are sugary and zero sugar drinks. A product such as Fanta is sugary, while a product like Diet Coke is sugarless(The Coca-Cola Company, 2020). The purpose is to meet different consumer needs. In terms of attributes, the company does not compromise on product quality due to its long production experience spanning over 100 years (The Coca-Cola Company, n.d. b). The pricing of Coca-Cola products varies based on consumer characteristics. For instance, its sodas are of different sizes, with small sodas, 300ml, selling at the least price, and large-sized sodas 2L, selling at the highest price (The Coca-Cola Company, 2020). Different consumers prefer different prices and sizes. In terms of positioning, Coca-Cola has focused on producing and marketing soft drinks for many years, indicating its commitment to maintaining such positioning in the market (The Coca-Cola Company, 2020).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Hawkins Stern's impulse buying model is based on the assertion that consumer rationality does not always drive purchases. The model emphasizes impulse buying as one of the drivers of purchases, pointing out scenarios where a consumer may walk into a store and start picking products without having necessarily planned (Muruganantham &amp; Bhakat, 2013). More particularly, it can be a reminder purchase where they buy the product on coming across it through in-store setups or promotional offers (Muruganantham &amp; Bhakat, 2013). Coca-Cola products can be classified in this category because they are fast-moving consumer goods, which are strongly associated with impulse purchasing consumer behavior.</a:t>
            </a:r>
            <a:r>
              <a:rPr lang="en-US" baseline="0" dirty="0" smtClean="0"/>
              <a:t> </a:t>
            </a:r>
            <a:r>
              <a:rPr lang="en-US" dirty="0" smtClean="0"/>
              <a:t>Coca-Cola products are not essential goods that would make planning necessary.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Coca-Cola's product mix is made up of over 500 products. The product mix constituent products can be categorized into broad sparkling and non-sparkling soft drinks. Sparkling drinks are carbonated and include Fanta, Sprite, and Coke sodas (The Coca-Cola Company, 2020). Non-sparkling drinks are not carbonated. Ayaka tea is an example of such a product in this category (The Coca-Cola Company, 2020). In narrower product categories, there are sodas such Schweppes, tea and coffee products such as Costa, and enhanced water and sports drinks such as Ciel (The Coca-Cola Company, 2020).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Coca-Cola's product</a:t>
            </a:r>
            <a:r>
              <a:rPr lang="en-US" baseline="0" dirty="0" smtClean="0"/>
              <a:t> lines are derived from its diverse product categories. The sparkling soft drinks involve production and marketing of carbonated drinks such as Diet Coke and Coca-Cola Zero Sugar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The company also produces and sells distilled water such as Dasani. It has enhanced water such as Vitamin Water, and sports drinks such as PowerAde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In other lines, the company produces juices such as Ades, dairy products such as Fairlife, and plant based beverages such as Minute Maid, Minute Maid Pulpy, Simply, and Zico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a:t>
            </a:r>
            <a:r>
              <a:rPr lang="en-US" dirty="0" smtClean="0"/>
              <a:t>Coca-Cola also</a:t>
            </a:r>
            <a:r>
              <a:rPr lang="en-US" baseline="0" dirty="0" smtClean="0"/>
              <a:t> has a tea and coffee line which include brands such as Fuze Tea, Gold Peak, Georgia and Honest Tea (</a:t>
            </a:r>
            <a:r>
              <a:rPr lang="en-US" sz="1200" kern="1200" dirty="0" smtClean="0">
                <a:solidFill>
                  <a:schemeClr val="tx1"/>
                </a:solidFill>
                <a:latin typeface="+mn-lt"/>
                <a:ea typeface="+mn-ea"/>
                <a:cs typeface="+mn-cs"/>
              </a:rPr>
              <a:t>The Coca-Cola Company,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2020</a:t>
            </a:r>
            <a:r>
              <a:rPr lang="en-US" baseline="0" dirty="0" smtClean="0"/>
              <a:t>). Its product lines reflect its product mix.</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terms of franchising and production, the company produces and markets finished and unfinished products. In the business of unfinished products, it sells concentrates, syrups, and fountain syrups. Concentrates include flavorings and other ingredients used to prepare syrups and finished beverages when combined with water and sweeteners (The Coca-Cola Company, 2020).  Syrups refer to the intermediate product produced through combination of concentrates with water and sweeteners (The Coca-Cola Company, 2020). Most of these are sold to independent bottlers to make and sell finished products. Coca-Cola franchises independent bottlers to use its trademarks and ingredients (The Coca-Cola Company, 2020). Fountain syrups are sold to fountain retailers such as convenience stores and restaurants with dispensers to mix syrups with still or sparkling water to make and sell finished products (The Coca-Cola Company, 2020). On the other hand, Coca-Cola's distribution network comprises company-owned and independent bottlers, distributors, wholesalers, and retailers spread across over 200 regional markets (The Coca-Cola Company, 2020). Its products are therefore widely available globally.The company also goes an extra mile to promote its products on behalf of independent bottlers. </a:t>
            </a:r>
            <a:endParaRPr lang="en-US" dirty="0"/>
          </a:p>
        </p:txBody>
      </p:sp>
      <p:sp>
        <p:nvSpPr>
          <p:cNvPr id="4" name="Slide Number Placeholder 3"/>
          <p:cNvSpPr>
            <a:spLocks noGrp="1"/>
          </p:cNvSpPr>
          <p:nvPr>
            <p:ph type="sldNum" sz="quarter" idx="10"/>
          </p:nvPr>
        </p:nvSpPr>
        <p:spPr/>
        <p:txBody>
          <a:bodyPr/>
          <a:lstStyle/>
          <a:p>
            <a:fld id="{A838B1D8-F7A4-45AC-BECF-09117CFD65E2}" type="slidenum">
              <a:rPr lang="en-US" smtClean="0"/>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2D5418D-EF6D-436E-9313-1FADC9FCB734}" type="datetimeFigureOut">
              <a:rPr lang="en-US" smtClean="0"/>
              <a:t>8/7/2021</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39CF67F-B241-42D2-8BE8-E47D0D96F15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5418D-EF6D-436E-9313-1FADC9FCB734}" type="datetimeFigureOut">
              <a:rPr lang="en-US" smtClean="0"/>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9CF67F-B241-42D2-8BE8-E47D0D96F15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5418D-EF6D-436E-9313-1FADC9FCB734}" type="datetimeFigureOut">
              <a:rPr lang="en-US" smtClean="0"/>
              <a:t>8/7/2021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9CF67F-B241-42D2-8BE8-E47D0D96F15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2D5418D-EF6D-436E-9313-1FADC9FCB734}" type="datetimeFigureOut">
              <a:rPr lang="en-US" smtClean="0"/>
              <a:t>8/7/2021</a:t>
            </a:fld>
            <a:endParaRPr lang="en-US" dirty="0"/>
          </a:p>
        </p:txBody>
      </p:sp>
      <p:sp>
        <p:nvSpPr>
          <p:cNvPr id="9" name="Slide Number Placeholder 8"/>
          <p:cNvSpPr>
            <a:spLocks noGrp="1"/>
          </p:cNvSpPr>
          <p:nvPr>
            <p:ph type="sldNum" sz="quarter" idx="15"/>
          </p:nvPr>
        </p:nvSpPr>
        <p:spPr/>
        <p:txBody>
          <a:bodyPr rtlCol="0"/>
          <a:lstStyle/>
          <a:p>
            <a:fld id="{F39CF67F-B241-42D2-8BE8-E47D0D96F15B}" type="slidenum">
              <a:rPr lang="en-US" smtClean="0"/>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2D5418D-EF6D-436E-9313-1FADC9FCB734}" type="datetimeFigureOut">
              <a:rPr lang="en-US" smtClean="0"/>
              <a:t>8/7/2021</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F39CF67F-B241-42D2-8BE8-E47D0D96F15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2D5418D-EF6D-436E-9313-1FADC9FCB734}" type="datetimeFigureOut">
              <a:rPr lang="en-US" smtClean="0"/>
              <a:t>8/7/2021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9CF67F-B241-42D2-8BE8-E47D0D96F15B}" type="slidenum">
              <a:rPr lang="en-US" smtClean="0"/>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2D5418D-EF6D-436E-9313-1FADC9FCB734}" type="datetimeFigureOut">
              <a:rPr lang="en-US" smtClean="0"/>
              <a:t>8/7/2021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39CF67F-B241-42D2-8BE8-E47D0D96F15B}" type="slidenum">
              <a:rPr lang="en-US" smtClean="0"/>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2D5418D-EF6D-436E-9313-1FADC9FCB734}" type="datetimeFigureOut">
              <a:rPr lang="en-US" smtClean="0"/>
              <a:t>8/7/2021</a:t>
            </a:fld>
            <a:endParaRPr lang="en-US" dirty="0"/>
          </a:p>
        </p:txBody>
      </p:sp>
      <p:sp>
        <p:nvSpPr>
          <p:cNvPr id="7" name="Slide Number Placeholder 6"/>
          <p:cNvSpPr>
            <a:spLocks noGrp="1"/>
          </p:cNvSpPr>
          <p:nvPr>
            <p:ph type="sldNum" sz="quarter" idx="11"/>
          </p:nvPr>
        </p:nvSpPr>
        <p:spPr/>
        <p:txBody>
          <a:bodyPr rtlCol="0"/>
          <a:lstStyle/>
          <a:p>
            <a:fld id="{F39CF67F-B241-42D2-8BE8-E47D0D96F15B}" type="slidenum">
              <a:rPr lang="en-US" smtClean="0"/>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5418D-EF6D-436E-9313-1FADC9FCB734}" type="datetimeFigureOut">
              <a:rPr lang="en-US" smtClean="0"/>
              <a:t>8/7/2021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39CF67F-B241-42D2-8BE8-E47D0D96F15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2D5418D-EF6D-436E-9313-1FADC9FCB734}" type="datetimeFigureOut">
              <a:rPr lang="en-US" smtClean="0"/>
              <a:t>8/7/2021</a:t>
            </a:fld>
            <a:endParaRPr lang="en-US" dirty="0"/>
          </a:p>
        </p:txBody>
      </p:sp>
      <p:sp>
        <p:nvSpPr>
          <p:cNvPr id="22" name="Slide Number Placeholder 21"/>
          <p:cNvSpPr>
            <a:spLocks noGrp="1"/>
          </p:cNvSpPr>
          <p:nvPr>
            <p:ph type="sldNum" sz="quarter" idx="15"/>
          </p:nvPr>
        </p:nvSpPr>
        <p:spPr/>
        <p:txBody>
          <a:bodyPr rtlCol="0"/>
          <a:lstStyle/>
          <a:p>
            <a:fld id="{F39CF67F-B241-42D2-8BE8-E47D0D96F15B}" type="slidenum">
              <a:rPr lang="en-US" smtClean="0"/>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2D5418D-EF6D-436E-9313-1FADC9FCB734}" type="datetimeFigureOut">
              <a:rPr lang="en-US" smtClean="0"/>
              <a:t>8/7/2021</a:t>
            </a:fld>
            <a:endParaRPr lang="en-US" dirty="0"/>
          </a:p>
        </p:txBody>
      </p:sp>
      <p:sp>
        <p:nvSpPr>
          <p:cNvPr id="18" name="Slide Number Placeholder 17"/>
          <p:cNvSpPr>
            <a:spLocks noGrp="1"/>
          </p:cNvSpPr>
          <p:nvPr>
            <p:ph type="sldNum" sz="quarter" idx="11"/>
          </p:nvPr>
        </p:nvSpPr>
        <p:spPr/>
        <p:txBody>
          <a:bodyPr rtlCol="0"/>
          <a:lstStyle/>
          <a:p>
            <a:fld id="{F39CF67F-B241-42D2-8BE8-E47D0D96F15B}" type="slidenum">
              <a:rPr lang="en-US" smtClean="0"/>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2D5418D-EF6D-436E-9313-1FADC9FCB734}" type="datetimeFigureOut">
              <a:rPr lang="en-US" smtClean="0"/>
              <a:t>8/7/2021</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39CF67F-B241-42D2-8BE8-E47D0D96F15B}"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coca-colacompany.com/company/purpose-and-vision" TargetMode="External"/><Relationship Id="rId3" Type="http://schemas.openxmlformats.org/officeDocument/2006/relationships/hyperlink" Target="https://doi.org/10.6007/ijarbss/v7-i12/3617" TargetMode="External"/><Relationship Id="rId7" Type="http://schemas.openxmlformats.org/officeDocument/2006/relationships/hyperlink" Target="https://investors.coca-colacompany.com/filings-reports/annual-filings-10-k/content/0000021344-20-000006/0000021344-20-000006.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reyescocacola.com/locations" TargetMode="External"/><Relationship Id="rId11" Type="http://schemas.openxmlformats.org/officeDocument/2006/relationships/hyperlink" Target="https://investors.coca-colacompany.com/news-events/press-releases/detail/133/a-million-ways-to-say-thanks" TargetMode="External"/><Relationship Id="rId5" Type="http://schemas.openxmlformats.org/officeDocument/2006/relationships/hyperlink" Target="http://www.iosrjournals.org/iosr-jbm/papers/Conf.ADMIFMS1808-2018/Volume-1/12.%2077-85.pdf" TargetMode="External"/><Relationship Id="rId10" Type="http://schemas.openxmlformats.org/officeDocument/2006/relationships/hyperlink" Target="https://www.coca-colacompany.com/company/leadership/manuel-arroyo" TargetMode="External"/><Relationship Id="rId4" Type="http://schemas.openxmlformats.org/officeDocument/2006/relationships/hyperlink" Target="https://www.libertycoke.com/About/" TargetMode="External"/><Relationship Id="rId9" Type="http://schemas.openxmlformats.org/officeDocument/2006/relationships/hyperlink" Target="https://investors.coca-colacompany.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581400"/>
            <a:ext cx="6096000" cy="784225"/>
          </a:xfrm>
        </p:spPr>
        <p:txBody>
          <a:bodyPr>
            <a:normAutofit/>
          </a:bodyPr>
          <a:lstStyle/>
          <a:p>
            <a:r>
              <a:rPr lang="en-US" sz="2400" b="1" dirty="0" smtClean="0">
                <a:solidFill>
                  <a:schemeClr val="tx1"/>
                </a:solidFill>
                <a:latin typeface="Times New Roman" pitchFamily="18" charset="0"/>
                <a:cs typeface="Times New Roman" pitchFamily="18" charset="0"/>
              </a:rPr>
              <a:t>Part </a:t>
            </a:r>
            <a:r>
              <a:rPr lang="en-US" sz="2400" b="1" dirty="0">
                <a:solidFill>
                  <a:schemeClr val="tx1"/>
                </a:solidFill>
                <a:latin typeface="Times New Roman" pitchFamily="18" charset="0"/>
                <a:cs typeface="Times New Roman" pitchFamily="18" charset="0"/>
              </a:rPr>
              <a:t>2 – </a:t>
            </a:r>
            <a:r>
              <a:rPr lang="en-US" sz="2400" b="1" dirty="0" smtClean="0">
                <a:solidFill>
                  <a:schemeClr val="tx1"/>
                </a:solidFill>
                <a:latin typeface="Times New Roman" pitchFamily="18" charset="0"/>
                <a:cs typeface="Times New Roman" pitchFamily="18" charset="0"/>
              </a:rPr>
              <a:t>Product/Service </a:t>
            </a:r>
            <a:r>
              <a:rPr lang="en-US" sz="2400" b="1" dirty="0">
                <a:solidFill>
                  <a:schemeClr val="tx1"/>
                </a:solidFill>
                <a:latin typeface="Times New Roman" pitchFamily="18" charset="0"/>
                <a:cs typeface="Times New Roman" pitchFamily="18" charset="0"/>
              </a:rPr>
              <a:t>and Price</a:t>
            </a:r>
          </a:p>
        </p:txBody>
      </p:sp>
      <p:pic>
        <p:nvPicPr>
          <p:cNvPr id="6146" name="Picture 2"/>
          <p:cNvPicPr>
            <a:picLocks noChangeAspect="1" noChangeArrowheads="1"/>
          </p:cNvPicPr>
          <p:nvPr/>
        </p:nvPicPr>
        <p:blipFill>
          <a:blip r:embed="rId2"/>
          <a:srcRect/>
          <a:stretch>
            <a:fillRect/>
          </a:stretch>
        </p:blipFill>
        <p:spPr bwMode="auto">
          <a:xfrm>
            <a:off x="1752600" y="1778268"/>
            <a:ext cx="5943600" cy="15891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609600"/>
          </a:xfrm>
        </p:spPr>
        <p:txBody>
          <a:bodyPr/>
          <a:lstStyle/>
          <a:p>
            <a:r>
              <a:rPr lang="en-US" sz="2400" b="1" dirty="0" smtClean="0">
                <a:solidFill>
                  <a:schemeClr val="tx1"/>
                </a:solidFill>
                <a:latin typeface="Times New Roman" pitchFamily="18" charset="0"/>
                <a:cs typeface="Times New Roman" pitchFamily="18" charset="0"/>
              </a:rPr>
              <a:t>Product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4525963"/>
          </a:xfrm>
        </p:spPr>
        <p:txBody>
          <a:bodyPr>
            <a:normAutofit/>
          </a:bodyPr>
          <a:lstStyle/>
          <a:p>
            <a:pPr marL="0" indent="0">
              <a:buNone/>
            </a:pPr>
            <a:r>
              <a:rPr lang="en-US" sz="2400" b="1" i="1" dirty="0" smtClean="0">
                <a:latin typeface="Times New Roman" pitchFamily="18" charset="0"/>
                <a:cs typeface="Times New Roman" pitchFamily="18" charset="0"/>
              </a:rPr>
              <a:t>Service Processes </a:t>
            </a:r>
            <a:endParaRPr lang="en-US" sz="2400" b="1" i="1" dirty="0">
              <a:latin typeface="Times New Roman" pitchFamily="18" charset="0"/>
              <a:cs typeface="Times New Roman" pitchFamily="18" charset="0"/>
            </a:endParaRPr>
          </a:p>
          <a:p>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ervice processes are composed of:</a:t>
            </a:r>
          </a:p>
          <a:p>
            <a:pPr>
              <a:buFont typeface="Wingdings" panose="05000000000000000000" pitchFamily="2" charset="2"/>
              <a:buChar char="ü"/>
            </a:pPr>
            <a:r>
              <a:rPr lang="en-US" sz="2400" dirty="0" smtClean="0">
                <a:latin typeface="Times New Roman" pitchFamily="18" charset="0"/>
                <a:cs typeface="Times New Roman" pitchFamily="18" charset="0"/>
              </a:rPr>
              <a:t>Franchising and  </a:t>
            </a:r>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roduction </a:t>
            </a:r>
          </a:p>
          <a:p>
            <a:pPr>
              <a:buFont typeface="Wingdings" panose="05000000000000000000" pitchFamily="2" charset="2"/>
              <a:buChar char="ü"/>
            </a:pPr>
            <a:r>
              <a:rPr lang="en-US" sz="2400" dirty="0" smtClean="0">
                <a:latin typeface="Times New Roman" pitchFamily="18" charset="0"/>
                <a:cs typeface="Times New Roman" pitchFamily="18" charset="0"/>
              </a:rPr>
              <a:t>Extensive distribution network </a:t>
            </a:r>
          </a:p>
          <a:p>
            <a:pPr>
              <a:buFont typeface="Wingdings" panose="05000000000000000000" pitchFamily="2" charset="2"/>
              <a:buChar char="ü"/>
            </a:pPr>
            <a:r>
              <a:rPr lang="en-US" sz="2400" dirty="0" smtClean="0">
                <a:latin typeface="Times New Roman" pitchFamily="18" charset="0"/>
                <a:cs typeface="Times New Roman" pitchFamily="18" charset="0"/>
              </a:rPr>
              <a:t>Marketing </a:t>
            </a:r>
          </a:p>
          <a:p>
            <a:pPr>
              <a:buNone/>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sz="2400" b="1" dirty="0" smtClean="0">
                <a:solidFill>
                  <a:schemeClr val="tx1"/>
                </a:solidFill>
                <a:latin typeface="Times New Roman" pitchFamily="18" charset="0"/>
                <a:cs typeface="Times New Roman" pitchFamily="18" charset="0"/>
              </a:rPr>
              <a:t>Product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1219200"/>
            <a:ext cx="8229600" cy="4525963"/>
          </a:xfrm>
        </p:spPr>
        <p:txBody>
          <a:bodyPr>
            <a:normAutofit/>
          </a:bodyPr>
          <a:lstStyle/>
          <a:p>
            <a:pPr marL="0" indent="0">
              <a:buNone/>
            </a:pPr>
            <a:r>
              <a:rPr lang="en-US" sz="2400" b="1" i="1" dirty="0">
                <a:latin typeface="Times New Roman" pitchFamily="18" charset="0"/>
                <a:cs typeface="Times New Roman" pitchFamily="18" charset="0"/>
              </a:rPr>
              <a:t>Physical Evidence of Service, Service Scope, and Ambiance</a:t>
            </a:r>
          </a:p>
          <a:p>
            <a:r>
              <a:rPr lang="en-US" sz="2400" dirty="0">
                <a:latin typeface="Times New Roman" pitchFamily="18" charset="0"/>
                <a:cs typeface="Times New Roman" pitchFamily="18" charset="0"/>
              </a:rPr>
              <a:t>M</a:t>
            </a:r>
            <a:r>
              <a:rPr lang="en-US" sz="2400" dirty="0" smtClean="0">
                <a:latin typeface="Times New Roman" pitchFamily="18" charset="0"/>
                <a:cs typeface="Times New Roman" pitchFamily="18" charset="0"/>
              </a:rPr>
              <a:t>any independent bottlers in the U.S</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p>
          <a:p>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ervice scope includes production, franchising, marketing,  and distribution</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usiness conditions are largely conducive </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smtClean="0">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Product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143000"/>
            <a:ext cx="8229600" cy="4983163"/>
          </a:xfrm>
        </p:spPr>
        <p:txBody>
          <a:bodyPr>
            <a:normAutofit/>
          </a:bodyPr>
          <a:lstStyle/>
          <a:p>
            <a:pPr marL="0" indent="0">
              <a:buNone/>
            </a:pPr>
            <a:r>
              <a:rPr lang="en-US" sz="2400" b="1" i="1" dirty="0">
                <a:latin typeface="Times New Roman" pitchFamily="18" charset="0"/>
                <a:cs typeface="Times New Roman" pitchFamily="18" charset="0"/>
              </a:rPr>
              <a:t>Roles of Company Employees in Service Delivery</a:t>
            </a:r>
          </a:p>
          <a:p>
            <a:r>
              <a:rPr lang="en-US" sz="2400" dirty="0" smtClean="0">
                <a:latin typeface="Times New Roman" pitchFamily="18" charset="0"/>
                <a:cs typeface="Times New Roman" pitchFamily="18" charset="0"/>
              </a:rPr>
              <a:t>Providing leadership </a:t>
            </a:r>
          </a:p>
          <a:p>
            <a:r>
              <a:rPr lang="en-US" sz="2400" dirty="0" smtClean="0">
                <a:latin typeface="Times New Roman" pitchFamily="18" charset="0"/>
                <a:cs typeface="Times New Roman" pitchFamily="18" charset="0"/>
              </a:rPr>
              <a:t>Strategy development </a:t>
            </a:r>
          </a:p>
          <a:p>
            <a:r>
              <a:rPr lang="en-US" sz="2400" dirty="0" smtClean="0">
                <a:latin typeface="Times New Roman" pitchFamily="18" charset="0"/>
                <a:cs typeface="Times New Roman" pitchFamily="18" charset="0"/>
              </a:rPr>
              <a:t>Executing strategies</a:t>
            </a:r>
          </a:p>
          <a:p>
            <a:r>
              <a:rPr lang="en-US" sz="2400" dirty="0" smtClean="0">
                <a:latin typeface="Times New Roman" pitchFamily="18" charset="0"/>
                <a:cs typeface="Times New Roman" pitchFamily="18" charset="0"/>
              </a:rPr>
              <a:t>Managing operations</a:t>
            </a:r>
          </a:p>
          <a:p>
            <a:endParaRPr lang="en-US"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838200"/>
          </a:xfrm>
        </p:spPr>
        <p:txBody>
          <a:bodyPr/>
          <a:lstStyle/>
          <a:p>
            <a:r>
              <a:rPr lang="en-US" sz="2400" b="1" dirty="0" smtClean="0">
                <a:solidFill>
                  <a:schemeClr val="tx1"/>
                </a:solidFill>
                <a:latin typeface="Times New Roman" pitchFamily="18" charset="0"/>
                <a:cs typeface="Times New Roman" pitchFamily="18" charset="0"/>
              </a:rPr>
              <a:t>Pricing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4983163"/>
          </a:xfrm>
        </p:spPr>
        <p:txBody>
          <a:bodyPr>
            <a:normAutofit/>
          </a:bodyPr>
          <a:lstStyle/>
          <a:p>
            <a:pPr marL="0" indent="0">
              <a:buNone/>
            </a:pPr>
            <a:r>
              <a:rPr lang="en-US" sz="2400" b="1" i="1" dirty="0" smtClean="0">
                <a:latin typeface="Times New Roman" pitchFamily="18" charset="0"/>
                <a:cs typeface="Times New Roman" pitchFamily="18" charset="0"/>
              </a:rPr>
              <a:t>Pricing </a:t>
            </a:r>
            <a:r>
              <a:rPr lang="en-US" sz="2400" b="1" i="1" dirty="0">
                <a:latin typeface="Times New Roman" pitchFamily="18" charset="0"/>
                <a:cs typeface="Times New Roman" pitchFamily="18" charset="0"/>
              </a:rPr>
              <a:t>Objectives</a:t>
            </a:r>
          </a:p>
          <a:p>
            <a:r>
              <a:rPr lang="en-US" sz="2400" dirty="0">
                <a:latin typeface="Times New Roman" pitchFamily="18" charset="0"/>
                <a:cs typeface="Times New Roman" pitchFamily="18" charset="0"/>
              </a:rPr>
              <a:t>A</a:t>
            </a:r>
            <a:r>
              <a:rPr lang="en-US" sz="2400" dirty="0" smtClean="0">
                <a:latin typeface="Times New Roman" pitchFamily="18" charset="0"/>
                <a:cs typeface="Times New Roman" pitchFamily="18" charset="0"/>
              </a:rPr>
              <a:t>ims at maximizing profitability </a:t>
            </a:r>
          </a:p>
          <a:p>
            <a:r>
              <a:rPr lang="en-US" sz="2400" dirty="0">
                <a:latin typeface="Times New Roman" pitchFamily="18" charset="0"/>
                <a:cs typeface="Times New Roman" pitchFamily="18" charset="0"/>
              </a:rPr>
              <a:t>A</a:t>
            </a:r>
            <a:r>
              <a:rPr lang="en-US" sz="2400" dirty="0" smtClean="0">
                <a:latin typeface="Times New Roman" pitchFamily="18" charset="0"/>
                <a:cs typeface="Times New Roman" pitchFamily="18" charset="0"/>
              </a:rPr>
              <a:t>lso aims at maximizing sales</a:t>
            </a:r>
          </a:p>
          <a:p>
            <a:r>
              <a:rPr lang="en-US" sz="2400" dirty="0">
                <a:latin typeface="Times New Roman" pitchFamily="18" charset="0"/>
                <a:cs typeface="Times New Roman" pitchFamily="18" charset="0"/>
              </a:rPr>
              <a:t>G</a:t>
            </a:r>
            <a:r>
              <a:rPr lang="en-US" sz="2400" dirty="0" smtClean="0">
                <a:latin typeface="Times New Roman" pitchFamily="18" charset="0"/>
                <a:cs typeface="Times New Roman" pitchFamily="18" charset="0"/>
              </a:rPr>
              <a:t>eographical segmentation exemplifies the two objectives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762000"/>
          </a:xfrm>
        </p:spPr>
        <p:txBody>
          <a:bodyPr>
            <a:normAutofit/>
          </a:bodyPr>
          <a:lstStyle/>
          <a:p>
            <a:r>
              <a:rPr lang="en-US" sz="2400" b="1" dirty="0" smtClean="0">
                <a:solidFill>
                  <a:schemeClr val="tx1"/>
                </a:solidFill>
                <a:latin typeface="Times New Roman" pitchFamily="18" charset="0"/>
                <a:cs typeface="Times New Roman" pitchFamily="18" charset="0"/>
              </a:rPr>
              <a:t>Pricing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4906963"/>
          </a:xfrm>
        </p:spPr>
        <p:txBody>
          <a:bodyPr>
            <a:normAutofit/>
          </a:bodyPr>
          <a:lstStyle/>
          <a:p>
            <a:pPr marL="0" indent="0">
              <a:buNone/>
            </a:pPr>
            <a:r>
              <a:rPr lang="en-US" sz="2400"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Example </a:t>
            </a:r>
            <a:r>
              <a:rPr lang="en-US" sz="2400" b="1" i="1" dirty="0">
                <a:latin typeface="Times New Roman" pitchFamily="18" charset="0"/>
                <a:cs typeface="Times New Roman" pitchFamily="18" charset="0"/>
              </a:rPr>
              <a:t>of Current Company Pricing Strategies</a:t>
            </a:r>
          </a:p>
          <a:p>
            <a:r>
              <a:rPr lang="en-US" sz="2400" dirty="0" smtClean="0">
                <a:latin typeface="Times New Roman" pitchFamily="18" charset="0"/>
                <a:cs typeface="Times New Roman" pitchFamily="18" charset="0"/>
              </a:rPr>
              <a:t>Coca-Cola uses competitive pricing </a:t>
            </a:r>
          </a:p>
          <a:p>
            <a:r>
              <a:rPr lang="en-US" sz="2400" dirty="0" smtClean="0">
                <a:latin typeface="Times New Roman" pitchFamily="18" charset="0"/>
                <a:cs typeface="Times New Roman" pitchFamily="18" charset="0"/>
              </a:rPr>
              <a:t>The aim is to compete favorably in the market</a:t>
            </a:r>
          </a:p>
          <a:p>
            <a:r>
              <a:rPr lang="en-US" sz="2400" dirty="0">
                <a:latin typeface="Times New Roman" pitchFamily="18" charset="0"/>
                <a:cs typeface="Times New Roman" pitchFamily="18" charset="0"/>
              </a:rPr>
              <a:t>U</a:t>
            </a:r>
            <a:r>
              <a:rPr lang="en-US" sz="2400" dirty="0" smtClean="0">
                <a:latin typeface="Times New Roman" pitchFamily="18" charset="0"/>
                <a:cs typeface="Times New Roman" pitchFamily="18" charset="0"/>
              </a:rPr>
              <a:t>ses drink sizes and prices to attain this pricing strategy </a:t>
            </a:r>
            <a:endParaRPr lang="en-US"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85800"/>
          </a:xfrm>
        </p:spPr>
        <p:txBody>
          <a:bodyPr>
            <a:normAutofit/>
          </a:bodyPr>
          <a:lstStyle/>
          <a:p>
            <a:r>
              <a:rPr lang="en-US" sz="2400" b="1" dirty="0" smtClean="0">
                <a:solidFill>
                  <a:schemeClr val="tx1"/>
                </a:solidFill>
                <a:latin typeface="Times New Roman" pitchFamily="18" charset="0"/>
                <a:cs typeface="Times New Roman" pitchFamily="18" charset="0"/>
              </a:rPr>
              <a:t>Pricing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219200"/>
            <a:ext cx="8229600" cy="2971800"/>
          </a:xfrm>
        </p:spPr>
        <p:txBody>
          <a:bodyPr>
            <a:normAutofit/>
          </a:bodyPr>
          <a:lstStyle/>
          <a:p>
            <a:pPr marL="0" indent="0">
              <a:buNone/>
            </a:pPr>
            <a:r>
              <a:rPr lang="en-US" sz="2400" b="1" i="1" dirty="0">
                <a:latin typeface="Times New Roman" pitchFamily="18" charset="0"/>
                <a:cs typeface="Times New Roman" pitchFamily="18" charset="0"/>
              </a:rPr>
              <a:t>Pricing Tactics that are Used to Drive Short-term </a:t>
            </a:r>
            <a:r>
              <a:rPr lang="en-US" sz="2400" b="1" i="1" dirty="0" smtClean="0">
                <a:latin typeface="Times New Roman" pitchFamily="18" charset="0"/>
                <a:cs typeface="Times New Roman" pitchFamily="18" charset="0"/>
              </a:rPr>
              <a:t>Demand</a:t>
            </a:r>
            <a:endParaRPr lang="en-US" sz="2400" b="1"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Discounts </a:t>
            </a:r>
          </a:p>
          <a:p>
            <a:r>
              <a:rPr lang="en-US" sz="2400" dirty="0" smtClean="0">
                <a:latin typeface="Times New Roman" pitchFamily="18" charset="0"/>
                <a:cs typeface="Times New Roman" pitchFamily="18" charset="0"/>
              </a:rPr>
              <a:t>Free drinks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762000"/>
          </a:xfrm>
        </p:spPr>
        <p:txBody>
          <a:bodyPr/>
          <a:lstStyle/>
          <a:p>
            <a:r>
              <a:rPr lang="en-US" sz="2400" b="1" dirty="0" smtClean="0">
                <a:solidFill>
                  <a:schemeClr val="tx1"/>
                </a:solidFill>
                <a:latin typeface="Times New Roman" pitchFamily="18" charset="0"/>
                <a:cs typeface="Times New Roman" pitchFamily="18" charset="0"/>
              </a:rPr>
              <a:t>Conclusion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3276601"/>
          </a:xfrm>
        </p:spPr>
        <p:txBody>
          <a:bodyPr>
            <a:normAutofit/>
          </a:bodyPr>
          <a:lstStyle/>
          <a:p>
            <a:pPr marL="0" indent="0">
              <a:buNone/>
            </a:pPr>
            <a:r>
              <a:rPr lang="en-US" sz="2400" dirty="0" smtClean="0">
                <a:latin typeface="Times New Roman" pitchFamily="18" charset="0"/>
                <a:cs typeface="Times New Roman" pitchFamily="18" charset="0"/>
              </a:rPr>
              <a:t>Coca-Cola's shows commitment to its vision through: </a:t>
            </a:r>
          </a:p>
          <a:p>
            <a:r>
              <a:rPr lang="en-US" sz="2400" dirty="0" smtClean="0">
                <a:latin typeface="Times New Roman" pitchFamily="18" charset="0"/>
                <a:cs typeface="Times New Roman" pitchFamily="18" charset="0"/>
              </a:rPr>
              <a:t>Diverse product mix</a:t>
            </a:r>
          </a:p>
          <a:p>
            <a:r>
              <a:rPr lang="en-US" sz="2400" dirty="0" smtClean="0">
                <a:latin typeface="Times New Roman" pitchFamily="18" charset="0"/>
                <a:cs typeface="Times New Roman" pitchFamily="18" charset="0"/>
              </a:rPr>
              <a:t>Sales and profit orientation </a:t>
            </a:r>
          </a:p>
          <a:p>
            <a:r>
              <a:rPr lang="en-US" sz="2400" dirty="0" smtClean="0">
                <a:latin typeface="Times New Roman" pitchFamily="18" charset="0"/>
                <a:cs typeface="Times New Roman" pitchFamily="18" charset="0"/>
              </a:rPr>
              <a:t>Commitment of its workforce </a:t>
            </a: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usiness model and </a:t>
            </a:r>
          </a:p>
          <a:p>
            <a:r>
              <a:rPr lang="en-US" sz="2400" dirty="0" smtClean="0">
                <a:latin typeface="Times New Roman" pitchFamily="18" charset="0"/>
                <a:cs typeface="Times New Roman" pitchFamily="18" charset="0"/>
              </a:rPr>
              <a:t>Understanding of consumer behavior</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731838"/>
          </a:xfrm>
        </p:spPr>
        <p:txBody>
          <a:bodyPr>
            <a:normAutofit/>
          </a:bodyPr>
          <a:lstStyle/>
          <a:p>
            <a:r>
              <a:rPr lang="en-US" sz="2400" b="1" dirty="0" smtClean="0">
                <a:solidFill>
                  <a:schemeClr val="tx1"/>
                </a:solidFill>
                <a:latin typeface="Times New Roman" pitchFamily="18" charset="0"/>
                <a:cs typeface="Times New Roman" pitchFamily="18" charset="0"/>
              </a:rPr>
              <a:t>References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1219200"/>
            <a:ext cx="8229600" cy="4525963"/>
          </a:xfrm>
        </p:spPr>
        <p:txBody>
          <a:bodyPr>
            <a:normAutofit fontScale="62500" lnSpcReduction="20000"/>
          </a:bodyPr>
          <a:lstStyle/>
          <a:p>
            <a:pPr marL="342900" lvl="0" indent="-342900">
              <a:spcBef>
                <a:spcPts val="0"/>
              </a:spcBef>
              <a:tabLst>
                <a:tab pos="457200" algn="l"/>
              </a:tabLst>
            </a:pPr>
            <a:r>
              <a:rPr lang="en-US" dirty="0">
                <a:solidFill>
                  <a:srgbClr val="000000"/>
                </a:solidFill>
                <a:latin typeface="Times New Roman"/>
              </a:rPr>
              <a:t>Kayabas</a:t>
            </a:r>
            <a:r>
              <a:rPr lang="en-US" dirty="0">
                <a:solidFill>
                  <a:srgbClr val="000000"/>
                </a:solidFill>
                <a:latin typeface="Times New Roman"/>
              </a:rPr>
              <a:t>, T. D., </a:t>
            </a:r>
            <a:r>
              <a:rPr lang="en-US" dirty="0">
                <a:solidFill>
                  <a:srgbClr val="000000"/>
                </a:solidFill>
                <a:latin typeface="Times New Roman"/>
              </a:rPr>
              <a:t>Boyraz</a:t>
            </a:r>
            <a:r>
              <a:rPr lang="en-US" dirty="0">
                <a:solidFill>
                  <a:srgbClr val="000000"/>
                </a:solidFill>
                <a:latin typeface="Times New Roman"/>
              </a:rPr>
              <a:t>, G., &amp; </a:t>
            </a:r>
            <a:r>
              <a:rPr lang="en-US" dirty="0">
                <a:solidFill>
                  <a:srgbClr val="000000"/>
                </a:solidFill>
                <a:latin typeface="Times New Roman"/>
              </a:rPr>
              <a:t>Derdiyok</a:t>
            </a:r>
            <a:r>
              <a:rPr lang="en-US" dirty="0">
                <a:solidFill>
                  <a:srgbClr val="000000"/>
                </a:solidFill>
                <a:latin typeface="Times New Roman"/>
              </a:rPr>
              <a:t>, R. (2018). Examining Coca-Cola and Pepsi brands under the basis of </a:t>
            </a:r>
            <a:r>
              <a:rPr lang="en-US" dirty="0">
                <a:solidFill>
                  <a:srgbClr val="000000"/>
                </a:solidFill>
                <a:latin typeface="Times New Roman"/>
              </a:rPr>
              <a:t>globalisation</a:t>
            </a:r>
            <a:r>
              <a:rPr lang="en-US" dirty="0">
                <a:solidFill>
                  <a:srgbClr val="000000"/>
                </a:solidFill>
                <a:latin typeface="Times New Roman"/>
              </a:rPr>
              <a:t> and multinational companies. </a:t>
            </a:r>
            <a:r>
              <a:rPr lang="en-US" i="1" dirty="0">
                <a:solidFill>
                  <a:srgbClr val="000000"/>
                </a:solidFill>
                <a:latin typeface="Times New Roman"/>
              </a:rPr>
              <a:t>International Journal of Academic Research in Business and Social Sciences</a:t>
            </a:r>
            <a:r>
              <a:rPr lang="en-US" dirty="0">
                <a:solidFill>
                  <a:srgbClr val="000000"/>
                </a:solidFill>
                <a:latin typeface="Times New Roman"/>
              </a:rPr>
              <a:t>, </a:t>
            </a:r>
            <a:r>
              <a:rPr lang="en-US" i="1" dirty="0">
                <a:solidFill>
                  <a:srgbClr val="000000"/>
                </a:solidFill>
                <a:latin typeface="Times New Roman"/>
              </a:rPr>
              <a:t>7</a:t>
            </a:r>
            <a:r>
              <a:rPr lang="en-US" dirty="0">
                <a:solidFill>
                  <a:srgbClr val="000000"/>
                </a:solidFill>
                <a:latin typeface="Times New Roman"/>
              </a:rPr>
              <a:t>(12). </a:t>
            </a:r>
            <a:r>
              <a:rPr lang="en-US" u="sng" dirty="0">
                <a:solidFill>
                  <a:srgbClr val="000000"/>
                </a:solidFill>
                <a:latin typeface="Times New Roman"/>
                <a:hlinkClick r:id="rId3"/>
              </a:rPr>
              <a:t>https://doi.org/10.6007/ijarbss/v7-i12/3617</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Liberty Coca-Cola Beverages. (</a:t>
            </a:r>
            <a:r>
              <a:rPr lang="en-US" dirty="0">
                <a:solidFill>
                  <a:srgbClr val="000000"/>
                </a:solidFill>
                <a:latin typeface="Times New Roman"/>
              </a:rPr>
              <a:t>n.d.</a:t>
            </a:r>
            <a:r>
              <a:rPr lang="en-US" dirty="0">
                <a:solidFill>
                  <a:srgbClr val="000000"/>
                </a:solidFill>
                <a:latin typeface="Times New Roman"/>
              </a:rPr>
              <a:t>). </a:t>
            </a:r>
            <a:r>
              <a:rPr lang="en-US" i="1" dirty="0">
                <a:solidFill>
                  <a:srgbClr val="000000"/>
                </a:solidFill>
                <a:latin typeface="Times New Roman"/>
              </a:rPr>
              <a:t>About</a:t>
            </a:r>
            <a:r>
              <a:rPr lang="en-US" dirty="0">
                <a:solidFill>
                  <a:srgbClr val="000000"/>
                </a:solidFill>
                <a:latin typeface="Times New Roman"/>
              </a:rPr>
              <a:t>. </a:t>
            </a:r>
            <a:r>
              <a:rPr lang="en-US" u="sng" dirty="0">
                <a:solidFill>
                  <a:srgbClr val="000000"/>
                </a:solidFill>
                <a:latin typeface="Times New Roman"/>
                <a:hlinkClick r:id="rId4"/>
              </a:rPr>
              <a:t>https://www.libertycoke.com/About/</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Mayureshnikam</a:t>
            </a:r>
            <a:r>
              <a:rPr lang="en-US" dirty="0">
                <a:solidFill>
                  <a:srgbClr val="000000"/>
                </a:solidFill>
                <a:latin typeface="Times New Roman"/>
              </a:rPr>
              <a:t> V. (2018). Marketing strategy of Coca Cola. </a:t>
            </a:r>
            <a:r>
              <a:rPr lang="en-US" i="1" dirty="0">
                <a:solidFill>
                  <a:srgbClr val="000000"/>
                </a:solidFill>
                <a:latin typeface="Times New Roman"/>
              </a:rPr>
              <a:t>Journal of Business and Management</a:t>
            </a:r>
            <a:r>
              <a:rPr lang="en-US" dirty="0">
                <a:solidFill>
                  <a:srgbClr val="000000"/>
                </a:solidFill>
                <a:latin typeface="Times New Roman"/>
              </a:rPr>
              <a:t>, 77-85. </a:t>
            </a:r>
            <a:r>
              <a:rPr lang="en-US" u="sng" dirty="0">
                <a:solidFill>
                  <a:srgbClr val="000000"/>
                </a:solidFill>
                <a:latin typeface="Times New Roman"/>
                <a:hlinkClick r:id="rId5"/>
              </a:rPr>
              <a:t>http://www.iosrjournals.org/iosr-jbm/papers/Conf.ADMIFMS1808-2018/Volume-1/12.%2077-85.pdf</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Muruganantham</a:t>
            </a:r>
            <a:r>
              <a:rPr lang="en-US" dirty="0">
                <a:solidFill>
                  <a:srgbClr val="000000"/>
                </a:solidFill>
                <a:latin typeface="Times New Roman"/>
              </a:rPr>
              <a:t>, G., &amp; </a:t>
            </a:r>
            <a:r>
              <a:rPr lang="en-US" dirty="0">
                <a:solidFill>
                  <a:srgbClr val="000000"/>
                </a:solidFill>
                <a:latin typeface="Times New Roman"/>
              </a:rPr>
              <a:t>Bhakat</a:t>
            </a:r>
            <a:r>
              <a:rPr lang="en-US" dirty="0">
                <a:solidFill>
                  <a:srgbClr val="000000"/>
                </a:solidFill>
                <a:latin typeface="Times New Roman"/>
              </a:rPr>
              <a:t>, R. S. (2013). A review of impulse buying behavior. </a:t>
            </a:r>
            <a:r>
              <a:rPr lang="en-US" i="1" dirty="0">
                <a:solidFill>
                  <a:srgbClr val="000000"/>
                </a:solidFill>
                <a:latin typeface="Times New Roman"/>
              </a:rPr>
              <a:t>International Journal of Marketing Studies</a:t>
            </a:r>
            <a:r>
              <a:rPr lang="en-US" dirty="0">
                <a:solidFill>
                  <a:srgbClr val="000000"/>
                </a:solidFill>
                <a:latin typeface="Times New Roman"/>
              </a:rPr>
              <a:t>, </a:t>
            </a:r>
            <a:r>
              <a:rPr lang="en-US" i="1" dirty="0">
                <a:solidFill>
                  <a:srgbClr val="000000"/>
                </a:solidFill>
                <a:latin typeface="Times New Roman"/>
              </a:rPr>
              <a:t>5</a:t>
            </a:r>
            <a:r>
              <a:rPr lang="en-US" dirty="0">
                <a:solidFill>
                  <a:srgbClr val="000000"/>
                </a:solidFill>
                <a:latin typeface="Times New Roman"/>
              </a:rPr>
              <a:t>(3), 149. https://www.researchgate.net/profile/Ravi-Bhakat/publication/280298147_A_Review_of_Impulse_Buying_Behavior/links/55ef157108aedecb68fd96b9/A-Review-of-Impulse-Buying-Behavior.pdf</a:t>
            </a:r>
            <a:endParaRPr lang="en-US" sz="2000" dirty="0">
              <a:latin typeface="Times New Roman"/>
              <a:ea typeface="Times New Roman"/>
            </a:endParaRPr>
          </a:p>
          <a:p>
            <a:pPr marL="342900" lvl="0" indent="-342900">
              <a:spcBef>
                <a:spcPts val="0"/>
              </a:spcBef>
              <a:tabLst>
                <a:tab pos="457200" algn="l"/>
              </a:tabLst>
            </a:pPr>
            <a:r>
              <a:rPr lang="es-ES" dirty="0">
                <a:solidFill>
                  <a:srgbClr val="000000"/>
                </a:solidFill>
                <a:latin typeface="Times New Roman"/>
              </a:rPr>
              <a:t>Reyes Coca-Cola. (</a:t>
            </a:r>
            <a:r>
              <a:rPr lang="es-ES" dirty="0">
                <a:solidFill>
                  <a:srgbClr val="000000"/>
                </a:solidFill>
                <a:latin typeface="Times New Roman"/>
              </a:rPr>
              <a:t>n.d</a:t>
            </a:r>
            <a:r>
              <a:rPr lang="es-ES" dirty="0">
                <a:solidFill>
                  <a:srgbClr val="000000"/>
                </a:solidFill>
                <a:latin typeface="Times New Roman"/>
              </a:rPr>
              <a:t>.). </a:t>
            </a:r>
            <a:r>
              <a:rPr lang="es-ES" i="1" dirty="0">
                <a:solidFill>
                  <a:srgbClr val="000000"/>
                </a:solidFill>
                <a:latin typeface="Times New Roman"/>
              </a:rPr>
              <a:t>Locations</a:t>
            </a:r>
            <a:r>
              <a:rPr lang="es-ES" dirty="0">
                <a:solidFill>
                  <a:srgbClr val="000000"/>
                </a:solidFill>
                <a:latin typeface="Times New Roman"/>
              </a:rPr>
              <a:t>. </a:t>
            </a:r>
            <a:r>
              <a:rPr lang="es-ES" u="sng" dirty="0">
                <a:solidFill>
                  <a:srgbClr val="000000"/>
                </a:solidFill>
                <a:latin typeface="Times New Roman"/>
                <a:hlinkClick r:id="rId6"/>
              </a:rPr>
              <a:t>https://www.reyescocacola.com/locations</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The Coca-Cola Company. (2020). </a:t>
            </a:r>
            <a:r>
              <a:rPr lang="en-US" i="1" dirty="0">
                <a:solidFill>
                  <a:srgbClr val="000000"/>
                </a:solidFill>
                <a:latin typeface="Times New Roman"/>
              </a:rPr>
              <a:t>Annual Report</a:t>
            </a:r>
            <a:r>
              <a:rPr lang="en-US" dirty="0">
                <a:solidFill>
                  <a:srgbClr val="000000"/>
                </a:solidFill>
                <a:latin typeface="Times New Roman"/>
              </a:rPr>
              <a:t>. </a:t>
            </a:r>
            <a:r>
              <a:rPr lang="en-US" u="sng" dirty="0">
                <a:solidFill>
                  <a:srgbClr val="000000"/>
                </a:solidFill>
                <a:latin typeface="Times New Roman"/>
                <a:hlinkClick r:id="rId7"/>
              </a:rPr>
              <a:t>https://investors.coca-colacompany.com/filings-reports/annual-filings-10-k/content/0000021344-20-000006/0000021344-20-000006.pdf</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The Coca-Cola Company. (</a:t>
            </a:r>
            <a:r>
              <a:rPr lang="en-US" dirty="0">
                <a:solidFill>
                  <a:srgbClr val="000000"/>
                </a:solidFill>
                <a:latin typeface="Times New Roman"/>
              </a:rPr>
              <a:t>n.d.</a:t>
            </a:r>
            <a:r>
              <a:rPr lang="en-US" dirty="0">
                <a:solidFill>
                  <a:srgbClr val="000000"/>
                </a:solidFill>
                <a:latin typeface="Times New Roman"/>
              </a:rPr>
              <a:t> a). </a:t>
            </a:r>
            <a:r>
              <a:rPr lang="en-US" i="1" dirty="0">
                <a:solidFill>
                  <a:srgbClr val="000000"/>
                </a:solidFill>
                <a:latin typeface="Times New Roman"/>
              </a:rPr>
              <a:t>Purpose and vision</a:t>
            </a:r>
            <a:r>
              <a:rPr lang="en-US" dirty="0">
                <a:solidFill>
                  <a:srgbClr val="000000"/>
                </a:solidFill>
                <a:latin typeface="Times New Roman"/>
              </a:rPr>
              <a:t>. </a:t>
            </a:r>
            <a:r>
              <a:rPr lang="en-US" u="sng" dirty="0">
                <a:solidFill>
                  <a:srgbClr val="000000"/>
                </a:solidFill>
                <a:latin typeface="Times New Roman"/>
                <a:hlinkClick r:id="rId8"/>
              </a:rPr>
              <a:t>https://www.coca-colacompany.com/company/purpose-and-vision#:~:text=Our%20Vision%3A-,Our%20Vision%3A,lives%2C%20communities%20and%20our%20planet</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The Coca-Cola Company. (</a:t>
            </a:r>
            <a:r>
              <a:rPr lang="en-US" dirty="0">
                <a:solidFill>
                  <a:srgbClr val="000000"/>
                </a:solidFill>
                <a:latin typeface="Times New Roman"/>
              </a:rPr>
              <a:t>n.d.</a:t>
            </a:r>
            <a:r>
              <a:rPr lang="en-US" dirty="0">
                <a:solidFill>
                  <a:srgbClr val="000000"/>
                </a:solidFill>
                <a:latin typeface="Times New Roman"/>
              </a:rPr>
              <a:t> b). </a:t>
            </a:r>
            <a:r>
              <a:rPr lang="en-US" u="sng" dirty="0">
                <a:solidFill>
                  <a:srgbClr val="000000"/>
                </a:solidFill>
                <a:latin typeface="Times New Roman"/>
                <a:hlinkClick r:id="rId9"/>
              </a:rPr>
              <a:t>https://investors.coca-colacompany.com/</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The Coca-Cola Company. (</a:t>
            </a:r>
            <a:r>
              <a:rPr lang="en-US" dirty="0">
                <a:solidFill>
                  <a:srgbClr val="000000"/>
                </a:solidFill>
                <a:latin typeface="Times New Roman"/>
              </a:rPr>
              <a:t>n.d.</a:t>
            </a:r>
            <a:r>
              <a:rPr lang="en-US" dirty="0">
                <a:solidFill>
                  <a:srgbClr val="000000"/>
                </a:solidFill>
                <a:latin typeface="Times New Roman"/>
              </a:rPr>
              <a:t> c).</a:t>
            </a:r>
            <a:r>
              <a:rPr lang="en-US" i="1" dirty="0">
                <a:solidFill>
                  <a:srgbClr val="000000"/>
                </a:solidFill>
                <a:latin typeface="Times New Roman"/>
              </a:rPr>
              <a:t> Leadership. </a:t>
            </a:r>
            <a:r>
              <a:rPr lang="en-US" u="sng" dirty="0">
                <a:solidFill>
                  <a:srgbClr val="000000"/>
                </a:solidFill>
                <a:latin typeface="Times New Roman"/>
                <a:hlinkClick r:id="rId10"/>
              </a:rPr>
              <a:t>https://www.coca-colacompany.com/company/leadership/manuel-arroyo</a:t>
            </a:r>
            <a:endParaRPr lang="en-US" sz="2000" dirty="0">
              <a:latin typeface="Times New Roman"/>
              <a:ea typeface="Times New Roman"/>
            </a:endParaRPr>
          </a:p>
          <a:p>
            <a:pPr marL="342900" lvl="0" indent="-342900">
              <a:spcBef>
                <a:spcPts val="0"/>
              </a:spcBef>
              <a:tabLst>
                <a:tab pos="457200" algn="l"/>
              </a:tabLst>
            </a:pPr>
            <a:r>
              <a:rPr lang="en-US" dirty="0">
                <a:solidFill>
                  <a:srgbClr val="000000"/>
                </a:solidFill>
                <a:latin typeface="Times New Roman"/>
              </a:rPr>
              <a:t>The Coca-Cola Company. (</a:t>
            </a:r>
            <a:r>
              <a:rPr lang="en-US" dirty="0">
                <a:solidFill>
                  <a:srgbClr val="000000"/>
                </a:solidFill>
                <a:latin typeface="Times New Roman"/>
              </a:rPr>
              <a:t>n.d.</a:t>
            </a:r>
            <a:r>
              <a:rPr lang="en-US" dirty="0">
                <a:solidFill>
                  <a:srgbClr val="000000"/>
                </a:solidFill>
                <a:latin typeface="Times New Roman"/>
              </a:rPr>
              <a:t> d). </a:t>
            </a:r>
            <a:r>
              <a:rPr lang="en-US" i="1" dirty="0">
                <a:solidFill>
                  <a:srgbClr val="000000"/>
                </a:solidFill>
                <a:latin typeface="Times New Roman"/>
              </a:rPr>
              <a:t>A million ways to say thanks</a:t>
            </a:r>
            <a:r>
              <a:rPr lang="en-US" dirty="0">
                <a:solidFill>
                  <a:srgbClr val="000000"/>
                </a:solidFill>
                <a:latin typeface="Times New Roman"/>
              </a:rPr>
              <a:t>. </a:t>
            </a:r>
            <a:r>
              <a:rPr lang="en-US" u="sng" dirty="0">
                <a:solidFill>
                  <a:srgbClr val="000000"/>
                </a:solidFill>
                <a:latin typeface="Times New Roman"/>
                <a:hlinkClick r:id="rId11"/>
              </a:rPr>
              <a:t>https://investors.coca-colacompany.com/news-events/press-releases/detail/133/a-million-ways-to-say-thanks</a:t>
            </a:r>
            <a:endParaRPr lang="en-US" sz="2000" dirty="0">
              <a:latin typeface="Times New Roman"/>
              <a:ea typeface="Times New Roman"/>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smtClean="0">
                <a:solidFill>
                  <a:schemeClr val="tx1"/>
                </a:solidFill>
                <a:latin typeface="Times New Roman" pitchFamily="18" charset="0"/>
                <a:cs typeface="Times New Roman" pitchFamily="18" charset="0"/>
              </a:rPr>
              <a:t>Company Background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524000"/>
            <a:ext cx="8229600" cy="4525963"/>
          </a:xfrm>
        </p:spPr>
        <p:txBody>
          <a:bodyPr>
            <a:normAutofit/>
          </a:bodyPr>
          <a:lstStyle/>
          <a:p>
            <a:r>
              <a:rPr lang="en-US" sz="2400" i="1" dirty="0" smtClean="0">
                <a:latin typeface="Times New Roman" pitchFamily="18" charset="0"/>
                <a:cs typeface="Times New Roman" pitchFamily="18" charset="0"/>
              </a:rPr>
              <a:t>Company</a:t>
            </a:r>
            <a:r>
              <a:rPr lang="en-US" sz="2400" dirty="0" smtClean="0">
                <a:latin typeface="Times New Roman" pitchFamily="18" charset="0"/>
                <a:cs typeface="Times New Roman" pitchFamily="18" charset="0"/>
              </a:rPr>
              <a:t>-Coca-Cola </a:t>
            </a:r>
          </a:p>
          <a:p>
            <a:r>
              <a:rPr lang="en-US" sz="2400" dirty="0">
                <a:latin typeface="Times New Roman" pitchFamily="18" charset="0"/>
                <a:cs typeface="Times New Roman" pitchFamily="18" charset="0"/>
              </a:rPr>
              <a:t>Vision: </a:t>
            </a:r>
            <a:r>
              <a:rPr lang="en-US" sz="2400" dirty="0" smtClean="0">
                <a:latin typeface="Times New Roman" pitchFamily="18" charset="0"/>
                <a:cs typeface="Times New Roman" pitchFamily="18" charset="0"/>
              </a:rPr>
              <a:t>To create </a:t>
            </a:r>
            <a:r>
              <a:rPr lang="en-US" sz="2400" dirty="0">
                <a:latin typeface="Times New Roman" pitchFamily="18" charset="0"/>
                <a:cs typeface="Times New Roman" pitchFamily="18" charset="0"/>
              </a:rPr>
              <a:t>brands and choice of drinks that people love, to refresh them in body and spirit. </a:t>
            </a:r>
          </a:p>
          <a:p>
            <a:r>
              <a:rPr lang="en-US" sz="2400" dirty="0" smtClean="0">
                <a:latin typeface="Times New Roman" pitchFamily="18" charset="0"/>
                <a:cs typeface="Times New Roman" pitchFamily="18" charset="0"/>
              </a:rPr>
              <a:t>Mission: To refresh </a:t>
            </a:r>
            <a:r>
              <a:rPr lang="en-US" sz="2400" dirty="0">
                <a:latin typeface="Times New Roman" pitchFamily="18" charset="0"/>
                <a:cs typeface="Times New Roman" pitchFamily="18" charset="0"/>
              </a:rPr>
              <a:t>the world in mind, body, and spirit, to inspire moments of optimism and happiness through its brands and actions, and to create value and make </a:t>
            </a:r>
            <a:r>
              <a:rPr lang="en-US" sz="2400" dirty="0" smtClean="0">
                <a:latin typeface="Times New Roman" pitchFamily="18" charset="0"/>
                <a:cs typeface="Times New Roman" pitchFamily="18" charset="0"/>
              </a:rPr>
              <a:t>difference. </a:t>
            </a:r>
          </a:p>
          <a:p>
            <a:r>
              <a:rPr lang="en-US" sz="2400" dirty="0" smtClean="0">
                <a:latin typeface="Times New Roman" pitchFamily="18" charset="0"/>
                <a:cs typeface="Times New Roman" pitchFamily="18" charset="0"/>
              </a:rPr>
              <a:t>Objectives: </a:t>
            </a:r>
          </a:p>
          <a:p>
            <a:pPr>
              <a:buFont typeface="Wingdings" panose="05000000000000000000" pitchFamily="2" charset="2"/>
              <a:buChar char="ü"/>
            </a:pPr>
            <a:r>
              <a:rPr lang="en-US" sz="2400" dirty="0" smtClean="0">
                <a:latin typeface="Times New Roman" pitchFamily="18" charset="0"/>
                <a:cs typeface="Times New Roman" pitchFamily="18" charset="0"/>
              </a:rPr>
              <a:t>Profitable diversification</a:t>
            </a:r>
          </a:p>
          <a:p>
            <a:pPr>
              <a:buFont typeface="Wingdings" panose="05000000000000000000" pitchFamily="2" charset="2"/>
              <a:buChar char="ü"/>
            </a:pPr>
            <a:r>
              <a:rPr lang="en-US" sz="2400" dirty="0" smtClean="0">
                <a:latin typeface="Times New Roman" pitchFamily="18" charset="0"/>
                <a:cs typeface="Times New Roman" pitchFamily="18" charset="0"/>
              </a:rPr>
              <a:t>Brand and product range expansion</a:t>
            </a:r>
          </a:p>
          <a:p>
            <a:pPr>
              <a:buFont typeface="Wingdings" panose="05000000000000000000" pitchFamily="2" charset="2"/>
              <a:buChar char="ü"/>
            </a:pPr>
            <a:r>
              <a:rPr lang="en-US" sz="2400" dirty="0" smtClean="0">
                <a:latin typeface="Times New Roman" pitchFamily="18" charset="0"/>
                <a:cs typeface="Times New Roman" pitchFamily="18" charset="0"/>
              </a:rPr>
              <a:t>Global dominance </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467600" cy="731838"/>
          </a:xfrm>
        </p:spPr>
        <p:txBody>
          <a:bodyPr/>
          <a:lstStyle/>
          <a:p>
            <a:r>
              <a:rPr lang="en-US" sz="2400" b="1" dirty="0" smtClean="0">
                <a:solidFill>
                  <a:schemeClr val="tx1"/>
                </a:solidFill>
                <a:latin typeface="Times New Roman" pitchFamily="18" charset="0"/>
                <a:cs typeface="Times New Roman" pitchFamily="18" charset="0"/>
              </a:rPr>
              <a:t>Company Marketing Objectives</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71600"/>
            <a:ext cx="8229600" cy="4525963"/>
          </a:xfrm>
        </p:spPr>
        <p:txBody>
          <a:bodyPr>
            <a:normAutofit/>
          </a:bodyPr>
          <a:lstStyle/>
          <a:p>
            <a:r>
              <a:rPr lang="en-US" sz="2400" dirty="0" smtClean="0">
                <a:latin typeface="Times New Roman" pitchFamily="18" charset="0"/>
                <a:cs typeface="Times New Roman" pitchFamily="18" charset="0"/>
              </a:rPr>
              <a:t>Profitable diversification</a:t>
            </a:r>
          </a:p>
          <a:p>
            <a:r>
              <a:rPr lang="en-US" sz="2400" dirty="0" smtClean="0">
                <a:latin typeface="Times New Roman" pitchFamily="18" charset="0"/>
                <a:cs typeface="Times New Roman" pitchFamily="18" charset="0"/>
              </a:rPr>
              <a:t>Brand and product range expansion</a:t>
            </a:r>
          </a:p>
          <a:p>
            <a:r>
              <a:rPr lang="en-US" sz="2400" dirty="0" smtClean="0">
                <a:latin typeface="Times New Roman" pitchFamily="18" charset="0"/>
                <a:cs typeface="Times New Roman" pitchFamily="18" charset="0"/>
              </a:rPr>
              <a:t>Global dominance </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2400" b="1" dirty="0" smtClean="0">
                <a:solidFill>
                  <a:schemeClr val="tx1"/>
                </a:solidFill>
                <a:latin typeface="Times New Roman" pitchFamily="18" charset="0"/>
                <a:cs typeface="Times New Roman" pitchFamily="18" charset="0"/>
              </a:rPr>
              <a:t>Consumer Behavior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066800"/>
            <a:ext cx="3352800" cy="4830763"/>
          </a:xfrm>
        </p:spPr>
        <p:txBody>
          <a:bodyPr>
            <a:normAutofit/>
          </a:bodyPr>
          <a:lstStyle/>
          <a:p>
            <a:pPr marL="0" indent="0">
              <a:buNone/>
            </a:pPr>
            <a:r>
              <a:rPr lang="en-US" sz="2400" b="1" i="1" dirty="0" smtClean="0">
                <a:latin typeface="Times New Roman" pitchFamily="18" charset="0"/>
                <a:cs typeface="Times New Roman" pitchFamily="18" charset="0"/>
              </a:rPr>
              <a:t>Segments and Markets </a:t>
            </a:r>
            <a:endParaRPr lang="en-US" sz="2400" b="1" i="1"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Segmentation is based on: </a:t>
            </a:r>
          </a:p>
          <a:p>
            <a:pPr>
              <a:buFont typeface="Wingdings" panose="05000000000000000000" pitchFamily="2" charset="2"/>
              <a:buChar char="ü"/>
            </a:pPr>
            <a:r>
              <a:rPr lang="en-US" sz="2400" dirty="0" smtClean="0">
                <a:latin typeface="Times New Roman" pitchFamily="18" charset="0"/>
                <a:cs typeface="Times New Roman" pitchFamily="18" charset="0"/>
              </a:rPr>
              <a:t>Common needs </a:t>
            </a:r>
          </a:p>
          <a:p>
            <a:pPr>
              <a:buFont typeface="Wingdings" panose="05000000000000000000" pitchFamily="2" charset="2"/>
              <a:buChar char="ü"/>
            </a:pPr>
            <a:r>
              <a:rPr lang="en-US" sz="2400" dirty="0" smtClean="0">
                <a:latin typeface="Times New Roman" pitchFamily="18" charset="0"/>
                <a:cs typeface="Times New Roman" pitchFamily="18" charset="0"/>
              </a:rPr>
              <a:t>Geographical locations </a:t>
            </a:r>
          </a:p>
          <a:p>
            <a:r>
              <a:rPr lang="en-US" sz="2400" dirty="0" smtClean="0">
                <a:latin typeface="Times New Roman" pitchFamily="18" charset="0"/>
                <a:cs typeface="Times New Roman" pitchFamily="18" charset="0"/>
              </a:rPr>
              <a:t>Vast target markets: All ages, population groups, and income levels. </a:t>
            </a:r>
            <a:endParaRPr lang="en-US" sz="2400" dirty="0">
              <a:latin typeface="Times New Roman" pitchFamily="18" charset="0"/>
              <a:cs typeface="Times New Roman" pitchFamily="18" charset="0"/>
            </a:endParaRPr>
          </a:p>
        </p:txBody>
      </p:sp>
      <p:pic>
        <p:nvPicPr>
          <p:cNvPr id="1026" name="Picture 2" descr="C:\Users\dennis\Documents\coca-cola-growth-and-market-share.png"/>
          <p:cNvPicPr>
            <a:picLocks noGrp="1" noChangeAspect="1" noChangeArrowheads="1"/>
          </p:cNvPicPr>
          <p:nvPr>
            <p:ph sz="quarter" idx="2"/>
          </p:nvPr>
        </p:nvPicPr>
        <p:blipFill>
          <a:blip r:embed="rId3"/>
          <a:srcRect/>
          <a:stretch>
            <a:fillRect/>
          </a:stretch>
        </p:blipFill>
        <p:spPr bwMode="auto">
          <a:xfrm>
            <a:off x="4114800" y="1295400"/>
            <a:ext cx="4724401" cy="426720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smtClean="0">
                <a:solidFill>
                  <a:schemeClr val="tx1"/>
                </a:solidFill>
                <a:latin typeface="Times New Roman" pitchFamily="18" charset="0"/>
                <a:cs typeface="Times New Roman" pitchFamily="18" charset="0"/>
              </a:rPr>
              <a:t>Consumer Behavior Cont.</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5059363"/>
          </a:xfrm>
        </p:spPr>
        <p:txBody>
          <a:bodyPr>
            <a:normAutofit/>
          </a:bodyPr>
          <a:lstStyle/>
          <a:p>
            <a:pPr marL="0" indent="0">
              <a:buNone/>
            </a:pPr>
            <a:r>
              <a:rPr lang="en-US" sz="2400" b="1" i="1" dirty="0">
                <a:latin typeface="Times New Roman" pitchFamily="18" charset="0"/>
                <a:cs typeface="Times New Roman" pitchFamily="18" charset="0"/>
              </a:rPr>
              <a:t>Characteristics of the Target Markets that Affects Product and </a:t>
            </a:r>
            <a:r>
              <a:rPr lang="en-US" sz="2400" b="1" i="1" dirty="0" smtClean="0">
                <a:latin typeface="Times New Roman" pitchFamily="18" charset="0"/>
                <a:cs typeface="Times New Roman" pitchFamily="18" charset="0"/>
              </a:rPr>
              <a:t>Pricing</a:t>
            </a:r>
            <a:endParaRPr lang="en-US" sz="2400" b="1" i="1"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Coca-Cola's target markets are :</a:t>
            </a:r>
          </a:p>
          <a:p>
            <a:pPr>
              <a:buFont typeface="Wingdings" panose="05000000000000000000" pitchFamily="2" charset="2"/>
              <a:buChar char="ü"/>
            </a:pPr>
            <a:r>
              <a:rPr lang="en-US" sz="2400" dirty="0" smtClean="0">
                <a:latin typeface="Times New Roman" pitchFamily="18" charset="0"/>
                <a:cs typeface="Times New Roman" pitchFamily="18" charset="0"/>
              </a:rPr>
              <a:t>Geographical </a:t>
            </a:r>
          </a:p>
          <a:p>
            <a:pPr>
              <a:buFont typeface="Wingdings" panose="05000000000000000000" pitchFamily="2" charset="2"/>
              <a:buChar char="ü"/>
            </a:pPr>
            <a:r>
              <a:rPr lang="en-US" sz="2400" dirty="0" smtClean="0">
                <a:latin typeface="Times New Roman" pitchFamily="18" charset="0"/>
                <a:cs typeface="Times New Roman" pitchFamily="18" charset="0"/>
              </a:rPr>
              <a:t>Income based </a:t>
            </a:r>
          </a:p>
          <a:p>
            <a:pPr>
              <a:buFont typeface="Wingdings" panose="05000000000000000000" pitchFamily="2" charset="2"/>
              <a:buChar char="ü"/>
            </a:pPr>
            <a:r>
              <a:rPr lang="en-US" sz="2400" dirty="0" smtClean="0">
                <a:latin typeface="Times New Roman" pitchFamily="18" charset="0"/>
                <a:cs typeface="Times New Roman" pitchFamily="18" charset="0"/>
              </a:rPr>
              <a:t>Behavioral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b="1" dirty="0" smtClean="0">
                <a:solidFill>
                  <a:schemeClr val="tx1"/>
                </a:solidFill>
                <a:latin typeface="Times New Roman" pitchFamily="18" charset="0"/>
                <a:cs typeface="Times New Roman" pitchFamily="18" charset="0"/>
              </a:rPr>
              <a:t>Consumer Behavior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066800"/>
            <a:ext cx="4038600" cy="5211763"/>
          </a:xfrm>
        </p:spPr>
        <p:txBody>
          <a:bodyPr>
            <a:normAutofit/>
          </a:bodyPr>
          <a:lstStyle/>
          <a:p>
            <a:pPr marL="0" indent="0">
              <a:buNone/>
            </a:pPr>
            <a:r>
              <a:rPr lang="en-US" sz="2400" b="1" i="1" dirty="0" smtClean="0">
                <a:latin typeface="Times New Roman" pitchFamily="18" charset="0"/>
                <a:cs typeface="Times New Roman" pitchFamily="18" charset="0"/>
              </a:rPr>
              <a:t>Differentiation and Positioning</a:t>
            </a:r>
          </a:p>
          <a:p>
            <a:r>
              <a:rPr lang="en-US" sz="2400" dirty="0" smtClean="0">
                <a:latin typeface="Times New Roman" pitchFamily="18" charset="0"/>
                <a:cs typeface="Times New Roman" pitchFamily="18" charset="0"/>
              </a:rPr>
              <a:t>Products differentiated through:</a:t>
            </a:r>
          </a:p>
          <a:p>
            <a:pPr lvl="1"/>
            <a:r>
              <a:rPr lang="en-US" sz="2400" dirty="0" smtClean="0">
                <a:latin typeface="Times New Roman" pitchFamily="18" charset="0"/>
                <a:cs typeface="Times New Roman" pitchFamily="18" charset="0"/>
              </a:rPr>
              <a:t>Features </a:t>
            </a:r>
          </a:p>
          <a:p>
            <a:pPr lvl="1"/>
            <a:r>
              <a:rPr lang="en-US" sz="2400" dirty="0" smtClean="0">
                <a:latin typeface="Times New Roman" pitchFamily="18" charset="0"/>
                <a:cs typeface="Times New Roman" pitchFamily="18" charset="0"/>
              </a:rPr>
              <a:t>Attributes </a:t>
            </a:r>
          </a:p>
          <a:p>
            <a:pPr lvl="1"/>
            <a:r>
              <a:rPr lang="en-US" sz="2400" dirty="0" smtClean="0">
                <a:latin typeface="Times New Roman" pitchFamily="18" charset="0"/>
                <a:cs typeface="Times New Roman" pitchFamily="18" charset="0"/>
              </a:rPr>
              <a:t>Pricing </a:t>
            </a:r>
          </a:p>
          <a:p>
            <a:r>
              <a:rPr lang="en-US" sz="2400" dirty="0" smtClean="0">
                <a:latin typeface="Times New Roman" pitchFamily="18" charset="0"/>
                <a:cs typeface="Times New Roman" pitchFamily="18" charset="0"/>
              </a:rPr>
              <a:t>Brand position: The leading soft drinks producer and marketer.</a:t>
            </a:r>
            <a:endParaRPr lang="en-US" sz="2400" dirty="0">
              <a:latin typeface="Times New Roman" pitchFamily="18" charset="0"/>
              <a:cs typeface="Times New Roman" pitchFamily="18" charset="0"/>
            </a:endParaRPr>
          </a:p>
        </p:txBody>
      </p:sp>
      <p:pic>
        <p:nvPicPr>
          <p:cNvPr id="3074" name="Picture 2" descr="C:\Users\dennis\Documents\cocacolaproducts.png"/>
          <p:cNvPicPr>
            <a:picLocks noGrp="1" noChangeAspect="1" noChangeArrowheads="1"/>
          </p:cNvPicPr>
          <p:nvPr>
            <p:ph sz="quarter" idx="2"/>
          </p:nvPr>
        </p:nvPicPr>
        <p:blipFill>
          <a:blip r:embed="rId3"/>
          <a:srcRect/>
          <a:stretch>
            <a:fillRect/>
          </a:stretch>
        </p:blipFill>
        <p:spPr bwMode="auto">
          <a:xfrm>
            <a:off x="4724400" y="1295400"/>
            <a:ext cx="4151323" cy="2590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smtClean="0">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Consumer Behavior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219200"/>
            <a:ext cx="8229600" cy="5135563"/>
          </a:xfrm>
        </p:spPr>
        <p:txBody>
          <a:bodyPr>
            <a:normAutofit/>
          </a:bodyPr>
          <a:lstStyle/>
          <a:p>
            <a:pPr marL="0" indent="0">
              <a:buNone/>
            </a:pPr>
            <a:r>
              <a:rPr lang="en-US" sz="2400" b="1" i="1" dirty="0" smtClean="0">
                <a:latin typeface="Times New Roman" pitchFamily="18" charset="0"/>
                <a:cs typeface="Times New Roman" pitchFamily="18" charset="0"/>
              </a:rPr>
              <a:t>Consumer buying behavior model</a:t>
            </a:r>
          </a:p>
          <a:p>
            <a:r>
              <a:rPr lang="en-US" sz="2400" dirty="0" smtClean="0">
                <a:latin typeface="Times New Roman" pitchFamily="18" charset="0"/>
                <a:cs typeface="Times New Roman" pitchFamily="18" charset="0"/>
              </a:rPr>
              <a:t>Hawkins Stern impulse buying model </a:t>
            </a:r>
          </a:p>
          <a:p>
            <a:r>
              <a:rPr lang="en-US" sz="2400" dirty="0" smtClean="0">
                <a:latin typeface="Times New Roman" pitchFamily="18" charset="0"/>
                <a:cs typeface="Times New Roman" pitchFamily="18" charset="0"/>
              </a:rPr>
              <a:t>Involves reminder impulse purchase</a:t>
            </a: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fontScale="90000"/>
          </a:bodyPr>
          <a:lstStyle/>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b="1" dirty="0" smtClean="0">
                <a:solidFill>
                  <a:schemeClr val="tx1"/>
                </a:solidFill>
                <a:latin typeface="Times New Roman" pitchFamily="18" charset="0"/>
                <a:cs typeface="Times New Roman" pitchFamily="18" charset="0"/>
              </a:rPr>
              <a:t>Product</a:t>
            </a:r>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143000"/>
            <a:ext cx="2667000" cy="4449763"/>
          </a:xfrm>
        </p:spPr>
        <p:txBody>
          <a:bodyPr>
            <a:normAutofit/>
          </a:bodyPr>
          <a:lstStyle/>
          <a:p>
            <a:pPr marL="0" indent="0">
              <a:buNone/>
            </a:pPr>
            <a:r>
              <a:rPr lang="en-US" sz="2400" b="1" i="1" dirty="0" smtClean="0">
                <a:latin typeface="Times New Roman" pitchFamily="18" charset="0"/>
                <a:cs typeface="Times New Roman" pitchFamily="18" charset="0"/>
              </a:rPr>
              <a:t>Product mix </a:t>
            </a:r>
          </a:p>
          <a:p>
            <a:r>
              <a:rPr lang="en-US" sz="2400" dirty="0" smtClean="0">
                <a:latin typeface="Times New Roman" pitchFamily="18" charset="0"/>
                <a:cs typeface="Times New Roman" pitchFamily="18" charset="0"/>
              </a:rPr>
              <a:t>Carbonated and non-carbonated, non-alcoholic drinks</a:t>
            </a:r>
          </a:p>
          <a:p>
            <a:r>
              <a:rPr lang="en-US" sz="2400" dirty="0">
                <a:latin typeface="Times New Roman" pitchFamily="18" charset="0"/>
                <a:cs typeface="Times New Roman" pitchFamily="18" charset="0"/>
              </a:rPr>
              <a:t>O</a:t>
            </a:r>
            <a:r>
              <a:rPr lang="en-US" sz="2400" dirty="0" smtClean="0">
                <a:latin typeface="Times New Roman" pitchFamily="18" charset="0"/>
                <a:cs typeface="Times New Roman" pitchFamily="18" charset="0"/>
              </a:rPr>
              <a:t>ver 500 products </a:t>
            </a:r>
          </a:p>
          <a:p>
            <a:r>
              <a:rPr lang="en-US" sz="2400" dirty="0" smtClean="0">
                <a:latin typeface="Times New Roman" pitchFamily="18" charset="0"/>
                <a:cs typeface="Times New Roman" pitchFamily="18" charset="0"/>
              </a:rPr>
              <a:t>Vast product mix designed to address diverse consumer needs</a:t>
            </a:r>
            <a:endParaRPr lang="en-US" sz="2400" dirty="0">
              <a:latin typeface="Times New Roman" pitchFamily="18" charset="0"/>
              <a:cs typeface="Times New Roman" pitchFamily="18" charset="0"/>
            </a:endParaRPr>
          </a:p>
        </p:txBody>
      </p:sp>
      <p:pic>
        <p:nvPicPr>
          <p:cNvPr id="4098" name="Picture 2" descr="C:\Users\dennis\Documents\PM.png"/>
          <p:cNvPicPr>
            <a:picLocks noGrp="1" noChangeAspect="1" noChangeArrowheads="1"/>
          </p:cNvPicPr>
          <p:nvPr>
            <p:ph sz="quarter" idx="2"/>
          </p:nvPr>
        </p:nvPicPr>
        <p:blipFill>
          <a:blip r:embed="rId3"/>
          <a:srcRect/>
          <a:stretch>
            <a:fillRect/>
          </a:stretch>
        </p:blipFill>
        <p:spPr bwMode="auto">
          <a:xfrm>
            <a:off x="3048000" y="1371600"/>
            <a:ext cx="5823527" cy="4348807"/>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sz="2400" b="1" dirty="0" smtClean="0">
                <a:solidFill>
                  <a:schemeClr val="tx1"/>
                </a:solidFill>
                <a:latin typeface="Times New Roman" pitchFamily="18" charset="0"/>
                <a:cs typeface="Times New Roman" pitchFamily="18" charset="0"/>
              </a:rPr>
              <a:t>Product Cont. </a:t>
            </a:r>
            <a:endParaRPr lang="en-US" sz="24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3352800" cy="4449763"/>
          </a:xfrm>
        </p:spPr>
        <p:txBody>
          <a:bodyPr>
            <a:normAutofit/>
          </a:bodyPr>
          <a:lstStyle/>
          <a:p>
            <a:pPr marL="0" indent="0">
              <a:buNone/>
            </a:pPr>
            <a:r>
              <a:rPr lang="en-US" sz="2400" b="1" i="1" dirty="0">
                <a:latin typeface="Times New Roman" pitchFamily="18" charset="0"/>
                <a:cs typeface="Times New Roman" pitchFamily="18" charset="0"/>
              </a:rPr>
              <a:t>P</a:t>
            </a:r>
            <a:r>
              <a:rPr lang="en-US" sz="2400" b="1" i="1" dirty="0" smtClean="0">
                <a:latin typeface="Times New Roman" pitchFamily="18" charset="0"/>
                <a:cs typeface="Times New Roman" pitchFamily="18" charset="0"/>
              </a:rPr>
              <a:t>roduct </a:t>
            </a:r>
            <a:r>
              <a:rPr lang="en-US" sz="2400" b="1" i="1" dirty="0">
                <a:latin typeface="Times New Roman" pitchFamily="18" charset="0"/>
                <a:cs typeface="Times New Roman" pitchFamily="18" charset="0"/>
              </a:rPr>
              <a:t>L</a:t>
            </a:r>
            <a:r>
              <a:rPr lang="en-US" sz="2400" b="1" i="1" dirty="0" smtClean="0">
                <a:latin typeface="Times New Roman" pitchFamily="18" charset="0"/>
                <a:cs typeface="Times New Roman" pitchFamily="18" charset="0"/>
              </a:rPr>
              <a:t>ines </a:t>
            </a:r>
            <a:r>
              <a:rPr lang="en-US" sz="2400" dirty="0" smtClean="0">
                <a:latin typeface="Times New Roman" pitchFamily="18" charset="0"/>
                <a:cs typeface="Times New Roman" pitchFamily="18" charset="0"/>
              </a:rPr>
              <a:t>include:</a:t>
            </a:r>
          </a:p>
          <a:p>
            <a:r>
              <a:rPr lang="en-US" sz="2400" dirty="0" smtClean="0">
                <a:latin typeface="Times New Roman" pitchFamily="18" charset="0"/>
                <a:cs typeface="Times New Roman" pitchFamily="18" charset="0"/>
              </a:rPr>
              <a:t>Sparkling soft drinks</a:t>
            </a:r>
          </a:p>
          <a:p>
            <a:r>
              <a:rPr lang="en-US" sz="2400" dirty="0" smtClean="0">
                <a:latin typeface="Times New Roman" pitchFamily="18" charset="0"/>
                <a:cs typeface="Times New Roman" pitchFamily="18" charset="0"/>
              </a:rPr>
              <a:t>Water, enhanced water and sports drinks</a:t>
            </a:r>
          </a:p>
          <a:p>
            <a:r>
              <a:rPr lang="en-US" sz="2400" dirty="0" smtClean="0">
                <a:latin typeface="Times New Roman" pitchFamily="18" charset="0"/>
                <a:cs typeface="Times New Roman" pitchFamily="18" charset="0"/>
              </a:rPr>
              <a:t>Juice, dairy and plant based beverages</a:t>
            </a:r>
          </a:p>
          <a:p>
            <a:r>
              <a:rPr lang="en-US" sz="2400" dirty="0" smtClean="0">
                <a:latin typeface="Times New Roman" pitchFamily="18" charset="0"/>
                <a:cs typeface="Times New Roman" pitchFamily="18" charset="0"/>
              </a:rPr>
              <a:t>Tea and coffee</a:t>
            </a:r>
          </a:p>
          <a:p>
            <a:endParaRPr lang="en-US" sz="2400" dirty="0" smtClean="0">
              <a:latin typeface="Times New Roman" pitchFamily="18" charset="0"/>
              <a:cs typeface="Times New Roman" pitchFamily="18" charset="0"/>
            </a:endParaRPr>
          </a:p>
        </p:txBody>
      </p:sp>
      <p:pic>
        <p:nvPicPr>
          <p:cNvPr id="5124" name="Picture 4"/>
          <p:cNvPicPr>
            <a:picLocks noGrp="1" noChangeAspect="1" noChangeArrowheads="1"/>
          </p:cNvPicPr>
          <p:nvPr>
            <p:ph sz="quarter" idx="2"/>
          </p:nvPr>
        </p:nvPicPr>
        <p:blipFill>
          <a:blip r:embed="rId3"/>
          <a:srcRect/>
          <a:stretch>
            <a:fillRect/>
          </a:stretch>
        </p:blipFill>
        <p:spPr bwMode="auto">
          <a:xfrm>
            <a:off x="4038600" y="1143000"/>
            <a:ext cx="4724400" cy="53340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1000</TotalTime>
  <Words>2626</Words>
  <Application>Microsoft Office PowerPoint</Application>
  <PresentationFormat>On-screen Show (4:3)</PresentationFormat>
  <Paragraphs>127</Paragraphs>
  <Slides>17</Slides>
  <Notes>16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Part 2 – Product/Service and Price</vt:lpstr>
      <vt:lpstr>Company Background </vt:lpstr>
      <vt:lpstr>Company Marketing Objectives</vt:lpstr>
      <vt:lpstr>Consumer Behavior </vt:lpstr>
      <vt:lpstr>Consumer Behavior Cont.</vt:lpstr>
      <vt:lpstr>Consumer Behavior Cont. </vt:lpstr>
      <vt:lpstr> Consumer Behavior Cont. </vt:lpstr>
      <vt:lpstr> Product </vt:lpstr>
      <vt:lpstr>Product Cont. </vt:lpstr>
      <vt:lpstr>Product Cont. </vt:lpstr>
      <vt:lpstr>Product Cont. </vt:lpstr>
      <vt:lpstr> Product Cont. </vt:lpstr>
      <vt:lpstr>Pricing </vt:lpstr>
      <vt:lpstr>Pricing Cont. </vt:lpstr>
      <vt:lpstr>Pricing Cont. </vt:lpstr>
      <vt:lpstr>Conclusion </vt:lpstr>
      <vt:lpstr>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user</cp:lastModifiedBy>
  <cp:revision>519</cp:revision>
  <dcterms:created xsi:type="dcterms:W3CDTF">2021-08-04T17:22:24Z</dcterms:created>
  <dcterms:modified xsi:type="dcterms:W3CDTF">2021-08-07T20:26:28Z</dcterms:modified>
</cp:coreProperties>
</file>