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14"/>
  </p:notesMasterIdLst>
  <p:sldIdLst>
    <p:sldId id="256" r:id="rId2"/>
    <p:sldId id="257" r:id="rId3"/>
    <p:sldId id="258" r:id="rId4"/>
    <p:sldId id="259" r:id="rId5"/>
    <p:sldId id="260" r:id="rId6"/>
    <p:sldId id="261" r:id="rId7"/>
    <p:sldId id="267" r:id="rId8"/>
    <p:sldId id="262" r:id="rId9"/>
    <p:sldId id="263" r:id="rId10"/>
    <p:sldId id="264" r:id="rId11"/>
    <p:sldId id="265" r:id="rId12"/>
    <p:sldId id="266" r:id="rId1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033" autoAdjust="0"/>
    <p:restoredTop sz="94660"/>
  </p:normalViewPr>
  <p:slideViewPr>
    <p:cSldViewPr snapToGrid="0">
      <p:cViewPr varScale="1">
        <p:scale>
          <a:sx n="61" d="100"/>
          <a:sy n="61" d="100"/>
        </p:scale>
        <p:origin x="96" y="43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5FE42DA-6D6A-4A9A-9E0F-F31B2C52EA68}" type="datetimeFigureOut">
              <a:rPr lang="en-US" smtClean="0"/>
              <a:t>9/19/2021</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5394FEE-9399-4016-BD39-BDB07EF4E205}" type="slidenum">
              <a:rPr lang="en-US" smtClean="0"/>
              <a:t>‹#›</a:t>
            </a:fld>
            <a:endParaRPr lang="en-US" dirty="0"/>
          </a:p>
        </p:txBody>
      </p:sp>
    </p:spTree>
    <p:extLst>
      <p:ext uri="{BB962C8B-B14F-4D97-AF65-F5344CB8AC3E}">
        <p14:creationId xmlns:p14="http://schemas.microsoft.com/office/powerpoint/2010/main" val="38111590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Ethics in healthcare is the enactment of core health care principles, including autonomy, nonmaleficence, and justice in making healthcare decisions. According to Fitzgerald (2016), healthcare ethics ensures that medical professionals work efficiently and effectively without bias to ensure positive health outcomes in patients. Healthcare policies are government directives and regulations that ensure healthcare services are delivered to ensure the well-being of medical personnel and patients is safeguarded. Additionally, the policies aim to improve healthcare standards by changing policies and structures that are no longer viable. Healthcare policies are enacted by the local, state, and federal governments.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65394FEE-9399-4016-BD39-BDB07EF4E205}" type="slidenum">
              <a:rPr lang="en-US" smtClean="0"/>
              <a:t>2</a:t>
            </a:fld>
            <a:endParaRPr lang="en-US" dirty="0"/>
          </a:p>
        </p:txBody>
      </p:sp>
    </p:spTree>
    <p:extLst>
      <p:ext uri="{BB962C8B-B14F-4D97-AF65-F5344CB8AC3E}">
        <p14:creationId xmlns:p14="http://schemas.microsoft.com/office/powerpoint/2010/main" val="1799987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457200">
              <a:lnSpc>
                <a:spcPct val="200000"/>
              </a:lnSpc>
              <a:spcBef>
                <a:spcPts val="0"/>
              </a:spcBef>
              <a:spcAft>
                <a:spcPts val="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The government plays a critical role in the delivery of quality healthcare services. The healthcare policies implemented by the government play are crucial in regulating care coordination and continuum processes in care homes. Therefore, care homes must understand and follow the policies implemented by the government to enhance positive healthcare services in population groups present in nursing homes. Additionally, the nursing code of ethics helps to regulate a nurse's activities in care coordination to ensure that they are ethical and promote quality health care outcomes. Furthermore, in implementing care coordination and the social determinants of health are crucial factors that must be factored in.</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200000"/>
              </a:lnSpc>
              <a:spcBef>
                <a:spcPts val="0"/>
              </a:spcBef>
              <a:spcAft>
                <a:spcPts val="0"/>
              </a:spcAft>
            </a:pPr>
            <a:br>
              <a:rPr lang="en-US" sz="1800" dirty="0">
                <a:effectLst/>
                <a:latin typeface="Times New Roman" panose="02020603050405020304" pitchFamily="18" charset="0"/>
                <a:ea typeface="Calibri" panose="020F0502020204030204" pitchFamily="34" charset="0"/>
              </a:rPr>
            </a:b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65394FEE-9399-4016-BD39-BDB07EF4E205}" type="slidenum">
              <a:rPr lang="en-US" smtClean="0"/>
              <a:t>11</a:t>
            </a:fld>
            <a:endParaRPr lang="en-US" dirty="0"/>
          </a:p>
        </p:txBody>
      </p:sp>
    </p:spTree>
    <p:extLst>
      <p:ext uri="{BB962C8B-B14F-4D97-AF65-F5344CB8AC3E}">
        <p14:creationId xmlns:p14="http://schemas.microsoft.com/office/powerpoint/2010/main" val="10193254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457200">
              <a:lnSpc>
                <a:spcPct val="200000"/>
              </a:lnSpc>
              <a:spcBef>
                <a:spcPts val="0"/>
              </a:spcBef>
              <a:spcAft>
                <a:spcPts val="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To ensure that the care coordination process is enacted in full and produces positive patient outcomes, ethical and policy factors have to be implemented and followed. Healthcare ethics and healthcare policy work in an integrated manner in the care continuum process. According to Bower (2016), ethics and policies are essential in enhancing collaboration and communication in the delivery of healthcare services. The care coordination plan entails integrating different faculties to ensure positive healthcare delivery services. Incorporating ethics and policy factors will enhance positive outcomes in care coordination since the aim of ethics and policies is to ensure the effective delivery of healthcare services.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457200">
              <a:lnSpc>
                <a:spcPct val="200000"/>
              </a:lnSpc>
              <a:spcBef>
                <a:spcPts val="0"/>
              </a:spcBef>
              <a:spcAft>
                <a:spcPts val="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The care continuum is essential in promoting patient-centered interventions, which are critical in improving care coordination processes. According to Laing and Hoffmeister (2016), the care continuum shifts the delivery of healthcare services from having the hospital as the core element in the care process to having a patient as the core factor in consideration when creating the care process. For the care process to be effective, the patient has to be at the center of it. The presentation will look at nursing homes and their need for care coordination in enhancing the care continuum.</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65394FEE-9399-4016-BD39-BDB07EF4E205}" type="slidenum">
              <a:rPr lang="en-US" smtClean="0"/>
              <a:t>3</a:t>
            </a:fld>
            <a:endParaRPr lang="en-US" dirty="0"/>
          </a:p>
        </p:txBody>
      </p:sp>
    </p:spTree>
    <p:extLst>
      <p:ext uri="{BB962C8B-B14F-4D97-AF65-F5344CB8AC3E}">
        <p14:creationId xmlns:p14="http://schemas.microsoft.com/office/powerpoint/2010/main" val="39190972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Nursing homes, also known as assisted living facilities, provide care for individuals who need care beyond the typical hospital care settings. Nursing facilities provide social work services, hospice care, nutritional counseling, and recreational activities to the elderly, mentally ill, and physically challenged individuals. The integration of care coordination and care continuum ensures that this population groups get quality healthcare services to improve their health outcomes. Care coordination integrates different services from different professionals to ensure holistic care in meeting patients' needs and ensuring positive patient outcomes. On the other end, the care continuum ensures that patients receive the needed care beyond the hospital setting. Hospitals provide care coordination while nursing homes offer a care continuum. However, for the care continuum to be effective, there must be a care condition plan that incorporates ethical and policy elements.</a:t>
            </a:r>
          </a:p>
        </p:txBody>
      </p:sp>
      <p:sp>
        <p:nvSpPr>
          <p:cNvPr id="4" name="Slide Number Placeholder 3"/>
          <p:cNvSpPr>
            <a:spLocks noGrp="1"/>
          </p:cNvSpPr>
          <p:nvPr>
            <p:ph type="sldNum" sz="quarter" idx="5"/>
          </p:nvPr>
        </p:nvSpPr>
        <p:spPr/>
        <p:txBody>
          <a:bodyPr/>
          <a:lstStyle/>
          <a:p>
            <a:fld id="{65394FEE-9399-4016-BD39-BDB07EF4E205}" type="slidenum">
              <a:rPr lang="en-US" smtClean="0"/>
              <a:t>4</a:t>
            </a:fld>
            <a:endParaRPr lang="en-US" dirty="0"/>
          </a:p>
        </p:txBody>
      </p:sp>
    </p:spTree>
    <p:extLst>
      <p:ext uri="{BB962C8B-B14F-4D97-AF65-F5344CB8AC3E}">
        <p14:creationId xmlns:p14="http://schemas.microsoft.com/office/powerpoint/2010/main" val="25905298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government has a responsibility to its citizens to create laws and policies that regulate the healthcare sector. This is to ensure that citizens are not manipulated by private sectors. Additionally it also ensures that healthcare service provided factor in safety and quality elements. After creating the laws and policies, the government is also responsible of enacting them and ensuring that they are been upheld. Some of the healthcare policies enacted by the government include the ACA, HIPAA, Medicare and Medicaid. Enactment of these policies is followed up with some issues and therefore the govern is responsible for reviewing and making changes needed in them.</a:t>
            </a:r>
          </a:p>
        </p:txBody>
      </p:sp>
      <p:sp>
        <p:nvSpPr>
          <p:cNvPr id="4" name="Slide Number Placeholder 3"/>
          <p:cNvSpPr>
            <a:spLocks noGrp="1"/>
          </p:cNvSpPr>
          <p:nvPr>
            <p:ph type="sldNum" sz="quarter" idx="5"/>
          </p:nvPr>
        </p:nvSpPr>
        <p:spPr/>
        <p:txBody>
          <a:bodyPr/>
          <a:lstStyle/>
          <a:p>
            <a:fld id="{65394FEE-9399-4016-BD39-BDB07EF4E205}" type="slidenum">
              <a:rPr lang="en-US" smtClean="0"/>
              <a:t>5</a:t>
            </a:fld>
            <a:endParaRPr lang="en-US" dirty="0"/>
          </a:p>
        </p:txBody>
      </p:sp>
    </p:spTree>
    <p:extLst>
      <p:ext uri="{BB962C8B-B14F-4D97-AF65-F5344CB8AC3E}">
        <p14:creationId xmlns:p14="http://schemas.microsoft.com/office/powerpoint/2010/main" val="29017937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457200">
              <a:lnSpc>
                <a:spcPct val="200000"/>
              </a:lnSpc>
              <a:spcBef>
                <a:spcPts val="0"/>
              </a:spcBef>
              <a:spcAft>
                <a:spcPts val="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One of the significant policies implemented by the government is the affordable care act (ACA). The act increased the number of people eligible for insurance covers, thereby ensuring that they can afford quality healthcare services. Additionally, it required increased effectiveness and implementation of care coordination processes between the government, insurance agencies, hospitals, and patients. Furthermore, the plan has increased the number of individuals in nursing homes because it enables access to information on nursing homes and helps individuals select a facility that they can attend and monitor the care being provided (Cleveland, Motter &amp; Smith, 2019). An increase in the number of individuals in nursing homes indicates an increase in care coordination need.</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457200">
              <a:lnSpc>
                <a:spcPct val="200000"/>
              </a:lnSpc>
              <a:spcBef>
                <a:spcPts val="0"/>
              </a:spcBef>
              <a:spcAft>
                <a:spcPts val="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Secondly is the Medicare policy. The Medicare policy has been active since the 1940s allowing US citizens to acquire insurance coverage to access healthcare services. In nursing homes, Medicare covers skilled nursing care for individuals required to stay in nursing homes. President Kennedy availed coverage for senior citizens in the Medicare policy in 1965, ensuring that older people could access care from nursing homes. Thirdly is the Medicaid policy, which was enacted in 1965. It aimed to provide insurance coverage to low social-economic societies. According to Klosko (2017), Medicaid has revolutionized the healthcare sector coverage as it has reduced the healthcare disparities. Therefore, in care coordination, Medicaid should be included. Medicaid covers physically challenged people, uninsured pregnant mothers, and unemployed people. Therefore, to ensure care coordination in nursing homes for this population group, Medicaid policies should be considered.</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65394FEE-9399-4016-BD39-BDB07EF4E205}" type="slidenum">
              <a:rPr lang="en-US" smtClean="0"/>
              <a:t>6</a:t>
            </a:fld>
            <a:endParaRPr lang="en-US" dirty="0"/>
          </a:p>
        </p:txBody>
      </p:sp>
    </p:spTree>
    <p:extLst>
      <p:ext uri="{BB962C8B-B14F-4D97-AF65-F5344CB8AC3E}">
        <p14:creationId xmlns:p14="http://schemas.microsoft.com/office/powerpoint/2010/main" val="23502349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457200">
              <a:lnSpc>
                <a:spcPct val="200000"/>
              </a:lnSpc>
              <a:spcBef>
                <a:spcPts val="0"/>
              </a:spcBef>
              <a:spcAft>
                <a:spcPts val="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The Affordable Care Act's hospital readmission reduction program requires the Centers for Medicare and Medicaid Services (CMS) to lower payments to care homes with high readmission rates. This is an important consideration, as one of the main reasons for the need for care coordination is reducing re-hospitalization. According to Cabanal (2018), the enactment of this policy helps achieve a lower readmission rate in nursing homes. Furthermore, there is the Health Insurance Portability and Accountability Act (HIPAA). This government policy ensures that American employees have insurance policies and have the freedom to carry their healthcare insurance from one job to another. The healthcare policy ensures that employees can change their insurance plans to align to changes in their lives, such as deaths or marriages. Additionally, the act has prevented insurance agencies from discriminating against policy applicants. The HIPAA cat enhances care coordination because it allows healthcare providers to disclose protected healthcare information to other health providers required in enduring positive healthcare outcomes in patients.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457200">
              <a:lnSpc>
                <a:spcPct val="200000"/>
              </a:lnSpc>
              <a:spcBef>
                <a:spcPts val="0"/>
              </a:spcBef>
              <a:spcAft>
                <a:spcPts val="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In care coordination, patient privacy and confidentiality are essential to ensure that patient information is not accessed by individuals who might tamper with the patients' healthcare outcomes. To ensure that patients are protected, the government enacted the patient safety, quality, and improvement act that safeguards medical personnel and the patients. According to Cabal (2018), the act has improved care coordination efforts by allowing reporting of healthcare errors. Lastly, the government's certificate of need cost containment program ensures that nursing homes can provide quality healthcare services. The program oversees that care homes are appropriately regulated and that optimum care is provided. Therefore, coordination activities are carried out in a way that significantly improves care delivery.</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65394FEE-9399-4016-BD39-BDB07EF4E205}" type="slidenum">
              <a:rPr lang="en-US" smtClean="0"/>
              <a:t>7</a:t>
            </a:fld>
            <a:endParaRPr lang="en-US" dirty="0"/>
          </a:p>
        </p:txBody>
      </p:sp>
    </p:spTree>
    <p:extLst>
      <p:ext uri="{BB962C8B-B14F-4D97-AF65-F5344CB8AC3E}">
        <p14:creationId xmlns:p14="http://schemas.microsoft.com/office/powerpoint/2010/main" val="26245781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457200">
              <a:lnSpc>
                <a:spcPct val="200000"/>
              </a:lnSpc>
              <a:spcBef>
                <a:spcPts val="0"/>
              </a:spcBef>
              <a:spcAft>
                <a:spcPts val="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According to FitzGerald (2016), the creation and enactment of healthcare policies carry along with significant ethical issues. Firstly, the ACA (2010) raises significant ethical issues because of its implication on the tax increase and high insurance premiums. As much as the act increased the number of people viable for healthcare insurance, it came at the cost of high tax rates for people. Additionally, it was only able to incorporate people who have a particular income range, which means that not everybody can afford the insurance premiums.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457200">
              <a:lnSpc>
                <a:spcPct val="200000"/>
              </a:lnSpc>
              <a:spcBef>
                <a:spcPts val="0"/>
              </a:spcBef>
              <a:spcAft>
                <a:spcPts val="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Massive ethical issues surround the HIPAA act. HIPAA uses the electronic medical record (EMR) to store and transfer medical information. Under HIPAA, a patient has the autonomy of choosing who can access their medical information. However, medical personnel are also allowed to share medical information with individuals they deem relevant and essential in helping improve healthcare outcomes in a patient (Shindell, 2016). In providing care coordination, and integration of different healthcare personnel is required. However, if a patient can control who gets to receive their healthcare information, they might interfere with the care coordination process. Consequently, this will interfere with the enhancement of positive patient outcomes. On the other end, HIPAA allows sharing medical information with individuals deemed necessary in ensuring positive patient outcomes. However, this interferes with patients' autonomy rights.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65394FEE-9399-4016-BD39-BDB07EF4E205}" type="slidenum">
              <a:rPr lang="en-US" smtClean="0"/>
              <a:t>8</a:t>
            </a:fld>
            <a:endParaRPr lang="en-US" dirty="0"/>
          </a:p>
        </p:txBody>
      </p:sp>
    </p:spTree>
    <p:extLst>
      <p:ext uri="{BB962C8B-B14F-4D97-AF65-F5344CB8AC3E}">
        <p14:creationId xmlns:p14="http://schemas.microsoft.com/office/powerpoint/2010/main" val="8259496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457200">
              <a:lnSpc>
                <a:spcPct val="200000"/>
              </a:lnSpc>
              <a:spcBef>
                <a:spcPts val="0"/>
              </a:spcBef>
              <a:spcAft>
                <a:spcPts val="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The ANA Code of ethics regulates nurses' provision of healthcare services to ensure that nurses provide healthcare services in ethical ways. These provisions ensure that care coordination also aligns with ethical standards </a:t>
            </a:r>
            <a:r>
              <a:rPr lang="en-US" sz="1800" dirty="0">
                <a:effectLst/>
                <a:latin typeface="Times New Roman" panose="02020603050405020304" pitchFamily="18" charset="0"/>
                <a:ea typeface="Calibri" panose="020F0502020204030204" pitchFamily="34" charset="0"/>
              </a:rPr>
              <a:t>(FitzGerald, 2016)</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Firstly, the second provision in the ANA code of ethics ensures respect for human dignity. Care coordination brings together different activities and professionals to provide healthcare services to a patient. However, it is crucial that in incorporating different personnel and sharing their medical information, the patient's dignity is upheld and that the patients' rights as human beings are respected.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457200">
              <a:lnSpc>
                <a:spcPct val="200000"/>
              </a:lnSpc>
              <a:spcBef>
                <a:spcPts val="0"/>
              </a:spcBef>
              <a:spcAft>
                <a:spcPts val="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Secondly, the fifth provision advocates for the duty to self and others. This means that a nurse is responsible for promoting health and safety for themselves and the people they are attending to. Therefore, in providing care for people in nursing homes, the same care they give to themselves should be accorded to patients. Additionally, coordination of care is part of a nurse's duty to themselves and others. Therefore, care coordination should uphold safety for both the nurse and the patient.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65394FEE-9399-4016-BD39-BDB07EF4E205}" type="slidenum">
              <a:rPr lang="en-US" smtClean="0"/>
              <a:t>9</a:t>
            </a:fld>
            <a:endParaRPr lang="en-US" dirty="0"/>
          </a:p>
        </p:txBody>
      </p:sp>
    </p:spTree>
    <p:extLst>
      <p:ext uri="{BB962C8B-B14F-4D97-AF65-F5344CB8AC3E}">
        <p14:creationId xmlns:p14="http://schemas.microsoft.com/office/powerpoint/2010/main" val="2511358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One of the most significant contributors to a patient's well-being is their social factors. The healthy people 2020 and 2030 addresses this social factor. Social determinants of health significant to nursing homes include income, cultural environment, resources availability, and presence of social support. Nursing homes make up part of an individual's environment, and therefore they are a crucial factor in determining the health of individuals. Therefore, in the provision of care coordination, the incorporation of nursing homes is critical as they play a significant role as social determinants of an individual's health.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65394FEE-9399-4016-BD39-BDB07EF4E205}" type="slidenum">
              <a:rPr lang="en-US" smtClean="0"/>
              <a:t>10</a:t>
            </a:fld>
            <a:endParaRPr lang="en-US" dirty="0"/>
          </a:p>
        </p:txBody>
      </p:sp>
    </p:spTree>
    <p:extLst>
      <p:ext uri="{BB962C8B-B14F-4D97-AF65-F5344CB8AC3E}">
        <p14:creationId xmlns:p14="http://schemas.microsoft.com/office/powerpoint/2010/main" val="42658191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1" name="Freeform 6"/>
          <p:cNvSpPr/>
          <p:nvPr/>
        </p:nvSpPr>
        <p:spPr bwMode="auto">
          <a:xfrm>
            <a:off x="0" y="-3175"/>
            <a:ext cx="12192000" cy="5203825"/>
          </a:xfrm>
          <a:custGeom>
            <a:avLst/>
            <a:gdLst/>
            <a:ahLst/>
            <a:cxnLst/>
            <a:rect l="0" t="0" r="r" b="b"/>
            <a:pathLst>
              <a:path w="5760" h="3278">
                <a:moveTo>
                  <a:pt x="5760" y="0"/>
                </a:moveTo>
                <a:lnTo>
                  <a:pt x="0" y="0"/>
                </a:lnTo>
                <a:lnTo>
                  <a:pt x="0" y="3090"/>
                </a:lnTo>
                <a:lnTo>
                  <a:pt x="943" y="3090"/>
                </a:lnTo>
                <a:lnTo>
                  <a:pt x="1123" y="3270"/>
                </a:lnTo>
                <a:lnTo>
                  <a:pt x="1123" y="3270"/>
                </a:lnTo>
                <a:lnTo>
                  <a:pt x="1127" y="3272"/>
                </a:lnTo>
                <a:lnTo>
                  <a:pt x="1133" y="3275"/>
                </a:lnTo>
                <a:lnTo>
                  <a:pt x="1139" y="3278"/>
                </a:lnTo>
                <a:lnTo>
                  <a:pt x="1144" y="3278"/>
                </a:lnTo>
                <a:lnTo>
                  <a:pt x="1150" y="3278"/>
                </a:lnTo>
                <a:lnTo>
                  <a:pt x="1155" y="3275"/>
                </a:lnTo>
                <a:lnTo>
                  <a:pt x="1161" y="3272"/>
                </a:lnTo>
                <a:lnTo>
                  <a:pt x="1165" y="3270"/>
                </a:lnTo>
                <a:lnTo>
                  <a:pt x="1345" y="3090"/>
                </a:lnTo>
                <a:lnTo>
                  <a:pt x="5760" y="3090"/>
                </a:lnTo>
                <a:lnTo>
                  <a:pt x="5760" y="0"/>
                </a:lnTo>
                <a:close/>
              </a:path>
            </a:pathLst>
          </a:custGeom>
          <a:ln/>
          <a:effectLst/>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ctrTitle"/>
          </p:nvPr>
        </p:nvSpPr>
        <p:spPr>
          <a:xfrm>
            <a:off x="810001" y="1449147"/>
            <a:ext cx="10572000" cy="2971051"/>
          </a:xfrm>
        </p:spPr>
        <p:txBody>
          <a:bodyPr/>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810001" y="5280847"/>
            <a:ext cx="10572000" cy="434974"/>
          </a:xfrm>
        </p:spPr>
        <p:txBody>
          <a:bodyPr anchor="t"/>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8B9EBBA-996F-894A-B54A-D6246ED52CEA}" type="datetimeFigureOut">
              <a:rPr lang="en-US" dirty="0"/>
              <a:pPr/>
              <a:t>9/19/2021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10000" y="4800600"/>
            <a:ext cx="10561418" cy="566738"/>
          </a:xfrm>
        </p:spPr>
        <p:txBody>
          <a:bodyPr anchor="b">
            <a:normAutofit/>
          </a:bodyPr>
          <a:lstStyle>
            <a:lvl1pPr algn="l">
              <a:defRPr sz="2400" b="0"/>
            </a:lvl1pPr>
          </a:lstStyle>
          <a:p>
            <a:r>
              <a:rPr lang="en-US"/>
              <a:t>Click to edit Master title style</a:t>
            </a:r>
            <a:endParaRPr lang="en-US" dirty="0"/>
          </a:p>
        </p:txBody>
      </p:sp>
      <p:sp>
        <p:nvSpPr>
          <p:cNvPr id="15" name="Picture Placeholder 14"/>
          <p:cNvSpPr>
            <a:spLocks noGrp="1" noChangeAspect="1"/>
          </p:cNvSpPr>
          <p:nvPr>
            <p:ph type="pic" sz="quarter" idx="13"/>
          </p:nvPr>
        </p:nvSpPr>
        <p:spPr bwMode="auto">
          <a:xfrm>
            <a:off x="0" y="0"/>
            <a:ext cx="12192000" cy="4800600"/>
          </a:xfrm>
          <a:custGeom>
            <a:avLst/>
            <a:gdLst/>
            <a:ahLst/>
            <a:cxnLst/>
            <a:rect l="0" t="0" r="r" b="b"/>
            <a:pathLst>
              <a:path w="5760" h="3289">
                <a:moveTo>
                  <a:pt x="5760" y="0"/>
                </a:moveTo>
                <a:lnTo>
                  <a:pt x="0" y="0"/>
                </a:lnTo>
                <a:lnTo>
                  <a:pt x="0" y="3100"/>
                </a:lnTo>
                <a:lnTo>
                  <a:pt x="943" y="3100"/>
                </a:lnTo>
                <a:lnTo>
                  <a:pt x="1123" y="3281"/>
                </a:lnTo>
                <a:lnTo>
                  <a:pt x="1123" y="3281"/>
                </a:lnTo>
                <a:lnTo>
                  <a:pt x="1127" y="3283"/>
                </a:lnTo>
                <a:lnTo>
                  <a:pt x="1133" y="3286"/>
                </a:lnTo>
                <a:lnTo>
                  <a:pt x="1139" y="3289"/>
                </a:lnTo>
                <a:lnTo>
                  <a:pt x="1144" y="3289"/>
                </a:lnTo>
                <a:lnTo>
                  <a:pt x="1150" y="3289"/>
                </a:lnTo>
                <a:lnTo>
                  <a:pt x="1155" y="3286"/>
                </a:lnTo>
                <a:lnTo>
                  <a:pt x="1161" y="3283"/>
                </a:lnTo>
                <a:lnTo>
                  <a:pt x="1165" y="3281"/>
                </a:lnTo>
                <a:lnTo>
                  <a:pt x="1345" y="3100"/>
                </a:lnTo>
                <a:lnTo>
                  <a:pt x="5760" y="3100"/>
                </a:lnTo>
                <a:lnTo>
                  <a:pt x="5760" y="0"/>
                </a:lnTo>
                <a:close/>
              </a:path>
            </a:pathLst>
          </a:custGeom>
          <a:noFill/>
          <a:ln>
            <a:solidFill>
              <a:schemeClr val="tx2"/>
            </a:solidFill>
          </a:ln>
        </p:spPr>
        <p:style>
          <a:lnRef idx="1">
            <a:schemeClr val="accent1"/>
          </a:lnRef>
          <a:fillRef idx="3">
            <a:schemeClr val="accent1"/>
          </a:fillRef>
          <a:effectRef idx="2">
            <a:schemeClr val="accent1"/>
          </a:effectRef>
          <a:fontRef idx="minor">
            <a:schemeClr val="lt1"/>
          </a:fontRef>
        </p:style>
        <p:txBody>
          <a:bodyPr wrap="square" numCol="1" anchor="t" anchorCtr="0" compatLnSpc="1">
            <a:prstTxWarp prst="textNoShape">
              <a:avLst/>
            </a:prstTxWarp>
            <a:normAutofit/>
          </a:bodyPr>
          <a:lstStyle>
            <a:lvl1pPr marL="0" indent="0" algn="ctr">
              <a:buFontTx/>
              <a:buNone/>
              <a:defRPr sz="1600"/>
            </a:lvl1pPr>
          </a:lstStyle>
          <a:p>
            <a:r>
              <a:rPr lang="en-US" dirty="0"/>
              <a:t>Click icon to add picture</a:t>
            </a:r>
          </a:p>
        </p:txBody>
      </p:sp>
      <p:sp>
        <p:nvSpPr>
          <p:cNvPr id="4" name="Text Placeholder 3"/>
          <p:cNvSpPr>
            <a:spLocks noGrp="1"/>
          </p:cNvSpPr>
          <p:nvPr>
            <p:ph type="body" sz="half" idx="2"/>
          </p:nvPr>
        </p:nvSpPr>
        <p:spPr>
          <a:xfrm>
            <a:off x="810000" y="5367338"/>
            <a:ext cx="10561418"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8C79C5D-2A6F-F04D-97DA-BEF2467B64E4}" type="datetimeFigureOut">
              <a:rPr lang="en-US" dirty="0"/>
              <a:pPr/>
              <a:t>9/19/2021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8" name="Freeform 6"/>
          <p:cNvSpPr>
            <a:spLocks noChangeAspect="1"/>
          </p:cNvSpPr>
          <p:nvPr/>
        </p:nvSpPr>
        <p:spPr bwMode="auto">
          <a:xfrm>
            <a:off x="631697" y="1081456"/>
            <a:ext cx="6332416" cy="3239188"/>
          </a:xfrm>
          <a:custGeom>
            <a:avLst/>
            <a:gdLst/>
            <a:ahLst/>
            <a:cxnLst/>
            <a:rect l="0" t="0" r="r" b="b"/>
            <a:pathLst>
              <a:path w="3384" h="2308">
                <a:moveTo>
                  <a:pt x="3340" y="0"/>
                </a:moveTo>
                <a:lnTo>
                  <a:pt x="44" y="0"/>
                </a:lnTo>
                <a:lnTo>
                  <a:pt x="44" y="0"/>
                </a:lnTo>
                <a:lnTo>
                  <a:pt x="34" y="0"/>
                </a:lnTo>
                <a:lnTo>
                  <a:pt x="26" y="4"/>
                </a:lnTo>
                <a:lnTo>
                  <a:pt x="20" y="8"/>
                </a:lnTo>
                <a:lnTo>
                  <a:pt x="12" y="12"/>
                </a:lnTo>
                <a:lnTo>
                  <a:pt x="8" y="20"/>
                </a:lnTo>
                <a:lnTo>
                  <a:pt x="4" y="26"/>
                </a:lnTo>
                <a:lnTo>
                  <a:pt x="0" y="34"/>
                </a:lnTo>
                <a:lnTo>
                  <a:pt x="0" y="44"/>
                </a:lnTo>
                <a:lnTo>
                  <a:pt x="0" y="2076"/>
                </a:lnTo>
                <a:lnTo>
                  <a:pt x="0" y="2076"/>
                </a:lnTo>
                <a:lnTo>
                  <a:pt x="0" y="2086"/>
                </a:lnTo>
                <a:lnTo>
                  <a:pt x="4" y="2094"/>
                </a:lnTo>
                <a:lnTo>
                  <a:pt x="8" y="2100"/>
                </a:lnTo>
                <a:lnTo>
                  <a:pt x="12" y="2108"/>
                </a:lnTo>
                <a:lnTo>
                  <a:pt x="20" y="2112"/>
                </a:lnTo>
                <a:lnTo>
                  <a:pt x="26" y="2116"/>
                </a:lnTo>
                <a:lnTo>
                  <a:pt x="34" y="2120"/>
                </a:lnTo>
                <a:lnTo>
                  <a:pt x="44" y="2120"/>
                </a:lnTo>
                <a:lnTo>
                  <a:pt x="474" y="2120"/>
                </a:lnTo>
                <a:lnTo>
                  <a:pt x="650" y="2296"/>
                </a:lnTo>
                <a:lnTo>
                  <a:pt x="650" y="2296"/>
                </a:lnTo>
                <a:lnTo>
                  <a:pt x="656" y="2300"/>
                </a:lnTo>
                <a:lnTo>
                  <a:pt x="664" y="2304"/>
                </a:lnTo>
                <a:lnTo>
                  <a:pt x="672" y="2308"/>
                </a:lnTo>
                <a:lnTo>
                  <a:pt x="680" y="2308"/>
                </a:lnTo>
                <a:lnTo>
                  <a:pt x="688" y="2308"/>
                </a:lnTo>
                <a:lnTo>
                  <a:pt x="696" y="2304"/>
                </a:lnTo>
                <a:lnTo>
                  <a:pt x="704" y="2300"/>
                </a:lnTo>
                <a:lnTo>
                  <a:pt x="710" y="2296"/>
                </a:lnTo>
                <a:lnTo>
                  <a:pt x="886" y="2120"/>
                </a:lnTo>
                <a:lnTo>
                  <a:pt x="3340" y="2120"/>
                </a:lnTo>
                <a:lnTo>
                  <a:pt x="3340" y="2120"/>
                </a:lnTo>
                <a:lnTo>
                  <a:pt x="3350" y="2120"/>
                </a:lnTo>
                <a:lnTo>
                  <a:pt x="3358" y="2116"/>
                </a:lnTo>
                <a:lnTo>
                  <a:pt x="3364" y="2112"/>
                </a:lnTo>
                <a:lnTo>
                  <a:pt x="3372" y="2108"/>
                </a:lnTo>
                <a:lnTo>
                  <a:pt x="3376" y="2100"/>
                </a:lnTo>
                <a:lnTo>
                  <a:pt x="3380" y="2094"/>
                </a:lnTo>
                <a:lnTo>
                  <a:pt x="3384" y="2086"/>
                </a:lnTo>
                <a:lnTo>
                  <a:pt x="3384" y="2076"/>
                </a:lnTo>
                <a:lnTo>
                  <a:pt x="3384" y="44"/>
                </a:lnTo>
                <a:lnTo>
                  <a:pt x="3384" y="44"/>
                </a:lnTo>
                <a:lnTo>
                  <a:pt x="3384" y="34"/>
                </a:lnTo>
                <a:lnTo>
                  <a:pt x="3380" y="26"/>
                </a:lnTo>
                <a:lnTo>
                  <a:pt x="3376" y="20"/>
                </a:lnTo>
                <a:lnTo>
                  <a:pt x="3372" y="12"/>
                </a:lnTo>
                <a:lnTo>
                  <a:pt x="3364" y="8"/>
                </a:lnTo>
                <a:lnTo>
                  <a:pt x="3358" y="4"/>
                </a:lnTo>
                <a:lnTo>
                  <a:pt x="3350" y="0"/>
                </a:lnTo>
                <a:lnTo>
                  <a:pt x="3340" y="0"/>
                </a:lnTo>
                <a:lnTo>
                  <a:pt x="3340" y="0"/>
                </a:lnTo>
                <a:close/>
              </a:path>
            </a:pathLst>
          </a:custGeom>
          <a:ln>
            <a:solidFill>
              <a:schemeClr val="accent1"/>
            </a:solidFill>
          </a:ln>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850985" y="1238502"/>
            <a:ext cx="5893840" cy="2645912"/>
          </a:xfrm>
        </p:spPr>
        <p:txBody>
          <a:bodyPr anchor="b"/>
          <a:lstStyle>
            <a:lvl1pPr algn="l">
              <a:defRPr sz="4200" b="1" cap="none"/>
            </a:lvl1pPr>
          </a:lstStyle>
          <a:p>
            <a:r>
              <a:rPr lang="en-US"/>
              <a:t>Click to edit Master title style</a:t>
            </a:r>
            <a:endParaRPr lang="en-US" dirty="0"/>
          </a:p>
        </p:txBody>
      </p:sp>
      <p:sp>
        <p:nvSpPr>
          <p:cNvPr id="3" name="Text Placeholder 2"/>
          <p:cNvSpPr>
            <a:spLocks noGrp="1"/>
          </p:cNvSpPr>
          <p:nvPr>
            <p:ph type="body" idx="1"/>
          </p:nvPr>
        </p:nvSpPr>
        <p:spPr>
          <a:xfrm>
            <a:off x="853190" y="4443680"/>
            <a:ext cx="5891636" cy="713241"/>
          </a:xfrm>
        </p:spPr>
        <p:txBody>
          <a:bodyPr anchor="t">
            <a:no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9" name="Text Placeholder 5"/>
          <p:cNvSpPr>
            <a:spLocks noGrp="1"/>
          </p:cNvSpPr>
          <p:nvPr>
            <p:ph type="body" sz="quarter" idx="16"/>
          </p:nvPr>
        </p:nvSpPr>
        <p:spPr>
          <a:xfrm>
            <a:off x="7574642" y="1081456"/>
            <a:ext cx="3810001" cy="4075465"/>
          </a:xfrm>
        </p:spPr>
        <p:txBody>
          <a:bodyPr anchor="t"/>
          <a:lstStyle>
            <a:lvl1pPr marL="0" indent="0">
              <a:buFontTx/>
              <a:buNone/>
              <a:defRPr/>
            </a:lvl1pPr>
          </a:lstStyle>
          <a:p>
            <a:pPr lvl="0"/>
            <a:r>
              <a:rPr lang="en-US"/>
              <a:t>Click to edit Master text styles</a:t>
            </a:r>
          </a:p>
        </p:txBody>
      </p:sp>
      <p:sp>
        <p:nvSpPr>
          <p:cNvPr id="4" name="Date Placeholder 3"/>
          <p:cNvSpPr>
            <a:spLocks noGrp="1"/>
          </p:cNvSpPr>
          <p:nvPr>
            <p:ph type="dt" sz="half" idx="10"/>
          </p:nvPr>
        </p:nvSpPr>
        <p:spPr/>
        <p:txBody>
          <a:bodyPr/>
          <a:lstStyle/>
          <a:p>
            <a:fld id="{8DFA1846-DA80-1C48-A609-854EA85C59AD}" type="datetimeFigureOut">
              <a:rPr lang="en-US" dirty="0"/>
              <a:pPr/>
              <a:t>9/19/2021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9" name="Freeform 6"/>
          <p:cNvSpPr>
            <a:spLocks noChangeAspect="1"/>
          </p:cNvSpPr>
          <p:nvPr/>
        </p:nvSpPr>
        <p:spPr bwMode="auto">
          <a:xfrm>
            <a:off x="1140884" y="2286585"/>
            <a:ext cx="4895115" cy="2503972"/>
          </a:xfrm>
          <a:custGeom>
            <a:avLst/>
            <a:gdLst/>
            <a:ahLst/>
            <a:cxnLst/>
            <a:rect l="0" t="0" r="r" b="b"/>
            <a:pathLst>
              <a:path w="3384" h="2308">
                <a:moveTo>
                  <a:pt x="3340" y="0"/>
                </a:moveTo>
                <a:lnTo>
                  <a:pt x="44" y="0"/>
                </a:lnTo>
                <a:lnTo>
                  <a:pt x="44" y="0"/>
                </a:lnTo>
                <a:lnTo>
                  <a:pt x="34" y="0"/>
                </a:lnTo>
                <a:lnTo>
                  <a:pt x="26" y="4"/>
                </a:lnTo>
                <a:lnTo>
                  <a:pt x="20" y="8"/>
                </a:lnTo>
                <a:lnTo>
                  <a:pt x="12" y="12"/>
                </a:lnTo>
                <a:lnTo>
                  <a:pt x="8" y="20"/>
                </a:lnTo>
                <a:lnTo>
                  <a:pt x="4" y="26"/>
                </a:lnTo>
                <a:lnTo>
                  <a:pt x="0" y="34"/>
                </a:lnTo>
                <a:lnTo>
                  <a:pt x="0" y="44"/>
                </a:lnTo>
                <a:lnTo>
                  <a:pt x="0" y="2076"/>
                </a:lnTo>
                <a:lnTo>
                  <a:pt x="0" y="2076"/>
                </a:lnTo>
                <a:lnTo>
                  <a:pt x="0" y="2086"/>
                </a:lnTo>
                <a:lnTo>
                  <a:pt x="4" y="2094"/>
                </a:lnTo>
                <a:lnTo>
                  <a:pt x="8" y="2100"/>
                </a:lnTo>
                <a:lnTo>
                  <a:pt x="12" y="2108"/>
                </a:lnTo>
                <a:lnTo>
                  <a:pt x="20" y="2112"/>
                </a:lnTo>
                <a:lnTo>
                  <a:pt x="26" y="2116"/>
                </a:lnTo>
                <a:lnTo>
                  <a:pt x="34" y="2120"/>
                </a:lnTo>
                <a:lnTo>
                  <a:pt x="44" y="2120"/>
                </a:lnTo>
                <a:lnTo>
                  <a:pt x="474" y="2120"/>
                </a:lnTo>
                <a:lnTo>
                  <a:pt x="650" y="2296"/>
                </a:lnTo>
                <a:lnTo>
                  <a:pt x="650" y="2296"/>
                </a:lnTo>
                <a:lnTo>
                  <a:pt x="656" y="2300"/>
                </a:lnTo>
                <a:lnTo>
                  <a:pt x="664" y="2304"/>
                </a:lnTo>
                <a:lnTo>
                  <a:pt x="672" y="2308"/>
                </a:lnTo>
                <a:lnTo>
                  <a:pt x="680" y="2308"/>
                </a:lnTo>
                <a:lnTo>
                  <a:pt x="688" y="2308"/>
                </a:lnTo>
                <a:lnTo>
                  <a:pt x="696" y="2304"/>
                </a:lnTo>
                <a:lnTo>
                  <a:pt x="704" y="2300"/>
                </a:lnTo>
                <a:lnTo>
                  <a:pt x="710" y="2296"/>
                </a:lnTo>
                <a:lnTo>
                  <a:pt x="886" y="2120"/>
                </a:lnTo>
                <a:lnTo>
                  <a:pt x="3340" y="2120"/>
                </a:lnTo>
                <a:lnTo>
                  <a:pt x="3340" y="2120"/>
                </a:lnTo>
                <a:lnTo>
                  <a:pt x="3350" y="2120"/>
                </a:lnTo>
                <a:lnTo>
                  <a:pt x="3358" y="2116"/>
                </a:lnTo>
                <a:lnTo>
                  <a:pt x="3364" y="2112"/>
                </a:lnTo>
                <a:lnTo>
                  <a:pt x="3372" y="2108"/>
                </a:lnTo>
                <a:lnTo>
                  <a:pt x="3376" y="2100"/>
                </a:lnTo>
                <a:lnTo>
                  <a:pt x="3380" y="2094"/>
                </a:lnTo>
                <a:lnTo>
                  <a:pt x="3384" y="2086"/>
                </a:lnTo>
                <a:lnTo>
                  <a:pt x="3384" y="2076"/>
                </a:lnTo>
                <a:lnTo>
                  <a:pt x="3384" y="44"/>
                </a:lnTo>
                <a:lnTo>
                  <a:pt x="3384" y="44"/>
                </a:lnTo>
                <a:lnTo>
                  <a:pt x="3384" y="34"/>
                </a:lnTo>
                <a:lnTo>
                  <a:pt x="3380" y="26"/>
                </a:lnTo>
                <a:lnTo>
                  <a:pt x="3376" y="20"/>
                </a:lnTo>
                <a:lnTo>
                  <a:pt x="3372" y="12"/>
                </a:lnTo>
                <a:lnTo>
                  <a:pt x="3364" y="8"/>
                </a:lnTo>
                <a:lnTo>
                  <a:pt x="3358" y="4"/>
                </a:lnTo>
                <a:lnTo>
                  <a:pt x="3350" y="0"/>
                </a:lnTo>
                <a:lnTo>
                  <a:pt x="3340" y="0"/>
                </a:lnTo>
                <a:lnTo>
                  <a:pt x="3340" y="0"/>
                </a:lnTo>
                <a:close/>
              </a:path>
            </a:pathLst>
          </a:custGeom>
          <a:ln>
            <a:solidFill>
              <a:schemeClr val="accent1"/>
            </a:solidFill>
          </a:ln>
        </p:spPr>
        <p:style>
          <a:lnRef idx="1">
            <a:schemeClr val="accent1"/>
          </a:lnRef>
          <a:fillRef idx="3">
            <a:schemeClr val="accent1"/>
          </a:fillRef>
          <a:effectRef idx="2">
            <a:schemeClr val="accent1"/>
          </a:effectRef>
          <a:fontRef idx="minor">
            <a:schemeClr val="lt1"/>
          </a:fontRef>
        </p:style>
      </p:sp>
      <p:sp>
        <p:nvSpPr>
          <p:cNvPr id="38" name="Title 1"/>
          <p:cNvSpPr>
            <a:spLocks noGrp="1"/>
          </p:cNvSpPr>
          <p:nvPr>
            <p:ph type="title"/>
          </p:nvPr>
        </p:nvSpPr>
        <p:spPr>
          <a:xfrm>
            <a:off x="1357089" y="2435957"/>
            <a:ext cx="4382521" cy="2007789"/>
          </a:xfrm>
        </p:spPr>
        <p:txBody>
          <a:bodyPr/>
          <a:lstStyle>
            <a:lvl1pPr>
              <a:defRPr sz="3200"/>
            </a:lvl1pPr>
          </a:lstStyle>
          <a:p>
            <a:r>
              <a:rPr lang="en-US"/>
              <a:t>Click to edit Master title style</a:t>
            </a:r>
            <a:endParaRPr lang="en-US" dirty="0"/>
          </a:p>
        </p:txBody>
      </p:sp>
      <p:sp>
        <p:nvSpPr>
          <p:cNvPr id="6" name="Text Placeholder 5"/>
          <p:cNvSpPr>
            <a:spLocks noGrp="1"/>
          </p:cNvSpPr>
          <p:nvPr>
            <p:ph type="body" sz="quarter" idx="16"/>
          </p:nvPr>
        </p:nvSpPr>
        <p:spPr>
          <a:xfrm>
            <a:off x="6156000" y="2286000"/>
            <a:ext cx="4880300" cy="2295525"/>
          </a:xfrm>
        </p:spPr>
        <p:txBody>
          <a:bodyPr anchor="t"/>
          <a:lstStyle>
            <a:lvl1pPr marL="0" indent="0">
              <a:buFontTx/>
              <a:buNone/>
              <a:defRPr/>
            </a:lvl1pPr>
          </a:lstStyle>
          <a:p>
            <a:pPr lvl="0"/>
            <a:r>
              <a:rPr lang="en-US"/>
              <a:t>Click to edit Master text styles</a:t>
            </a:r>
          </a:p>
        </p:txBody>
      </p:sp>
      <p:sp>
        <p:nvSpPr>
          <p:cNvPr id="2" name="Date Placeholder 1"/>
          <p:cNvSpPr>
            <a:spLocks noGrp="1"/>
          </p:cNvSpPr>
          <p:nvPr>
            <p:ph type="dt" sz="half" idx="10"/>
          </p:nvPr>
        </p:nvSpPr>
        <p:spPr/>
        <p:txBody>
          <a:bodyPr/>
          <a:lstStyle/>
          <a:p>
            <a:fld id="{FBF54567-0DE4-3F47-BF90-CB84690072F9}" type="datetimeFigureOut">
              <a:rPr lang="en-US" dirty="0"/>
              <a:pPr/>
              <a:t>9/19/2021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7" name="Freeform 6"/>
          <p:cNvSpPr/>
          <p:nvPr/>
        </p:nvSpPr>
        <p:spPr bwMode="auto">
          <a:xfrm>
            <a:off x="0" y="0"/>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6C52C72-DE31-F449-A4ED-4C594FD91407}" type="datetimeFigureOut">
              <a:rPr lang="en-US" dirty="0"/>
              <a:pPr/>
              <a:t>9/19/2021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12" name="Freeform 6"/>
          <p:cNvSpPr>
            <a:spLocks noChangeAspect="1"/>
          </p:cNvSpPr>
          <p:nvPr/>
        </p:nvSpPr>
        <p:spPr bwMode="auto">
          <a:xfrm>
            <a:off x="7669651" y="446089"/>
            <a:ext cx="4522349" cy="5414962"/>
          </a:xfrm>
          <a:custGeom>
            <a:avLst/>
            <a:gdLst/>
            <a:ahLst/>
            <a:cxnLst/>
            <a:rect l="0" t="0" r="r" b="b"/>
            <a:pathLst>
              <a:path w="2879" h="4320">
                <a:moveTo>
                  <a:pt x="183" y="0"/>
                </a:moveTo>
                <a:lnTo>
                  <a:pt x="183" y="1197"/>
                </a:lnTo>
                <a:lnTo>
                  <a:pt x="8" y="1372"/>
                </a:lnTo>
                <a:lnTo>
                  <a:pt x="8" y="1372"/>
                </a:lnTo>
                <a:lnTo>
                  <a:pt x="6" y="1376"/>
                </a:lnTo>
                <a:lnTo>
                  <a:pt x="3" y="1382"/>
                </a:lnTo>
                <a:lnTo>
                  <a:pt x="0" y="1387"/>
                </a:lnTo>
                <a:lnTo>
                  <a:pt x="0" y="1393"/>
                </a:lnTo>
                <a:lnTo>
                  <a:pt x="0" y="1399"/>
                </a:lnTo>
                <a:lnTo>
                  <a:pt x="3" y="1404"/>
                </a:lnTo>
                <a:lnTo>
                  <a:pt x="6" y="1410"/>
                </a:lnTo>
                <a:lnTo>
                  <a:pt x="8" y="1414"/>
                </a:lnTo>
                <a:lnTo>
                  <a:pt x="183" y="1589"/>
                </a:lnTo>
                <a:lnTo>
                  <a:pt x="183" y="4320"/>
                </a:lnTo>
                <a:lnTo>
                  <a:pt x="2879" y="4320"/>
                </a:lnTo>
                <a:lnTo>
                  <a:pt x="2879" y="0"/>
                </a:lnTo>
                <a:lnTo>
                  <a:pt x="183" y="0"/>
                </a:lnTo>
                <a:close/>
              </a:path>
            </a:pathLst>
          </a:custGeom>
          <a:ln/>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Vertical Title 1"/>
          <p:cNvSpPr>
            <a:spLocks noGrp="1"/>
          </p:cNvSpPr>
          <p:nvPr>
            <p:ph type="title" orient="vert"/>
          </p:nvPr>
        </p:nvSpPr>
        <p:spPr>
          <a:xfrm>
            <a:off x="8183540" y="586171"/>
            <a:ext cx="2494791" cy="513479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10001" y="446089"/>
            <a:ext cx="6611540" cy="5414962"/>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D62726E-379B-B349-9EED-81ED093FA806}" type="datetimeFigureOut">
              <a:rPr lang="en-US" dirty="0"/>
              <a:pPr/>
              <a:t>9/19/2021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11" name="Freeform 6"/>
          <p:cNvSpPr/>
          <p:nvPr/>
        </p:nvSpPr>
        <p:spPr bwMode="auto">
          <a:xfrm>
            <a:off x="0" y="0"/>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810000" y="447188"/>
            <a:ext cx="10571998" cy="970450"/>
          </a:xfrm>
        </p:spPr>
        <p:txBody>
          <a:bodyPr/>
          <a:lstStyle/>
          <a:p>
            <a:r>
              <a:rPr lang="en-US"/>
              <a:t>Click to edit Master title style</a:t>
            </a:r>
            <a:endParaRPr lang="en-US" dirty="0"/>
          </a:p>
        </p:txBody>
      </p:sp>
      <p:sp>
        <p:nvSpPr>
          <p:cNvPr id="3" name="Content Placeholder 2"/>
          <p:cNvSpPr>
            <a:spLocks noGrp="1"/>
          </p:cNvSpPr>
          <p:nvPr>
            <p:ph idx="1"/>
          </p:nvPr>
        </p:nvSpPr>
        <p:spPr>
          <a:xfrm>
            <a:off x="818712" y="2222287"/>
            <a:ext cx="10554574" cy="363651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B3A1323-8D79-1946-B0D7-40001CF92E9D}" type="datetimeFigureOut">
              <a:rPr lang="en-US" dirty="0"/>
              <a:pPr/>
              <a:t>9/19/2021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10" name="Freeform 7"/>
          <p:cNvSpPr/>
          <p:nvPr/>
        </p:nvSpPr>
        <p:spPr bwMode="auto">
          <a:xfrm>
            <a:off x="0" y="1"/>
            <a:ext cx="12192000" cy="5203825"/>
          </a:xfrm>
          <a:custGeom>
            <a:avLst/>
            <a:gdLst/>
            <a:ahLst/>
            <a:cxnLst/>
            <a:rect l="0" t="0" r="r" b="b"/>
            <a:pathLst>
              <a:path w="5760" h="3278">
                <a:moveTo>
                  <a:pt x="0" y="0"/>
                </a:moveTo>
                <a:lnTo>
                  <a:pt x="5760" y="0"/>
                </a:lnTo>
                <a:lnTo>
                  <a:pt x="5760" y="3090"/>
                </a:lnTo>
                <a:lnTo>
                  <a:pt x="4817" y="3090"/>
                </a:lnTo>
                <a:lnTo>
                  <a:pt x="4637" y="3270"/>
                </a:lnTo>
                <a:lnTo>
                  <a:pt x="4637" y="3270"/>
                </a:lnTo>
                <a:lnTo>
                  <a:pt x="4633" y="3272"/>
                </a:lnTo>
                <a:lnTo>
                  <a:pt x="4627" y="3275"/>
                </a:lnTo>
                <a:lnTo>
                  <a:pt x="4621" y="3278"/>
                </a:lnTo>
                <a:lnTo>
                  <a:pt x="4616" y="3278"/>
                </a:lnTo>
                <a:lnTo>
                  <a:pt x="4610" y="3278"/>
                </a:lnTo>
                <a:lnTo>
                  <a:pt x="4605" y="3275"/>
                </a:lnTo>
                <a:lnTo>
                  <a:pt x="4599" y="3272"/>
                </a:lnTo>
                <a:lnTo>
                  <a:pt x="4595" y="3270"/>
                </a:lnTo>
                <a:lnTo>
                  <a:pt x="4415" y="3090"/>
                </a:lnTo>
                <a:lnTo>
                  <a:pt x="0" y="3090"/>
                </a:lnTo>
                <a:lnTo>
                  <a:pt x="0" y="0"/>
                </a:lnTo>
                <a:lnTo>
                  <a:pt x="0" y="0"/>
                </a:lnTo>
                <a:close/>
              </a:path>
            </a:pathLst>
          </a:custGeom>
          <a:ln>
            <a:headEnd/>
            <a:tailEnd/>
          </a:ln>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810000" y="2951396"/>
            <a:ext cx="10561418" cy="1468800"/>
          </a:xfrm>
        </p:spPr>
        <p:txBody>
          <a:bodyPr anchor="b"/>
          <a:lstStyle>
            <a:lvl1pPr algn="r">
              <a:defRPr sz="4800" b="1" cap="none"/>
            </a:lvl1pPr>
          </a:lstStyle>
          <a:p>
            <a:r>
              <a:rPr lang="en-US"/>
              <a:t>Click to edit Master title style</a:t>
            </a:r>
            <a:endParaRPr lang="en-US" dirty="0"/>
          </a:p>
        </p:txBody>
      </p:sp>
      <p:sp>
        <p:nvSpPr>
          <p:cNvPr id="3" name="Text Placeholder 2"/>
          <p:cNvSpPr>
            <a:spLocks noGrp="1"/>
          </p:cNvSpPr>
          <p:nvPr>
            <p:ph type="body" idx="1"/>
          </p:nvPr>
        </p:nvSpPr>
        <p:spPr>
          <a:xfrm>
            <a:off x="810000" y="5281201"/>
            <a:ext cx="10561418" cy="433955"/>
          </a:xfrm>
        </p:spPr>
        <p:txBody>
          <a:bodyPr anchor="t">
            <a:noAutofit/>
          </a:bodyPr>
          <a:lstStyle>
            <a:lvl1pPr marL="0" indent="0" algn="r">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DFA1846-DA80-1C48-A609-854EA85C59AD}" type="datetimeFigureOut">
              <a:rPr lang="en-US" dirty="0"/>
              <a:pPr/>
              <a:t>9/19/2021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Freeform 6"/>
          <p:cNvSpPr/>
          <p:nvPr/>
        </p:nvSpPr>
        <p:spPr bwMode="auto">
          <a:xfrm>
            <a:off x="0" y="0"/>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18712" y="2222287"/>
            <a:ext cx="5185873" cy="363876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87415" y="2222287"/>
            <a:ext cx="5194583" cy="3638764"/>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57302355-E14B-8545-A8F8-0FE83CC9D524}" type="datetimeFigureOut">
              <a:rPr lang="en-US" dirty="0"/>
              <a:pPr/>
              <a:t>9/19/2021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Freeform 6"/>
          <p:cNvSpPr/>
          <p:nvPr/>
        </p:nvSpPr>
        <p:spPr bwMode="auto">
          <a:xfrm>
            <a:off x="0" y="0"/>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814728" y="2174875"/>
            <a:ext cx="5189857" cy="576262"/>
          </a:xfrm>
        </p:spPr>
        <p:txBody>
          <a:bodyPr anchor="b">
            <a:noAutofit/>
          </a:bodyPr>
          <a:lstStyle>
            <a:lvl1pPr marL="0" indent="0" algn="ctr">
              <a:buNone/>
              <a:defRPr sz="20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14729" y="2751138"/>
            <a:ext cx="5189856" cy="3109913"/>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87415" y="2174875"/>
            <a:ext cx="5194583" cy="576262"/>
          </a:xfrm>
        </p:spPr>
        <p:txBody>
          <a:bodyPr anchor="b">
            <a:noAutofit/>
          </a:bodyPr>
          <a:lstStyle>
            <a:lvl1pPr marL="0" indent="0" algn="ctr">
              <a:buNone/>
              <a:defRPr sz="20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87415" y="2751138"/>
            <a:ext cx="5194583" cy="3109913"/>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2640F58-564D-2B4F-AE67-E407BA4FCF45}" type="datetimeFigureOut">
              <a:rPr lang="en-US" dirty="0"/>
              <a:pPr/>
              <a:t>9/19/2021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Freeform 6"/>
          <p:cNvSpPr/>
          <p:nvPr/>
        </p:nvSpPr>
        <p:spPr bwMode="auto">
          <a:xfrm>
            <a:off x="0" y="0"/>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F13A34C8-038E-2045-AF43-DF7DBB8E0E9E}" type="datetimeFigureOut">
              <a:rPr lang="en-US" dirty="0"/>
              <a:pPr/>
              <a:t>9/19/2021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818C68F-D26B-8F47-958C-23B49CF8A634}" type="datetimeFigureOut">
              <a:rPr lang="en-US" dirty="0"/>
              <a:pPr/>
              <a:t>9/19/2021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12" name="Freeform 6"/>
          <p:cNvSpPr>
            <a:spLocks noChangeAspect="1"/>
          </p:cNvSpPr>
          <p:nvPr/>
        </p:nvSpPr>
        <p:spPr bwMode="auto">
          <a:xfrm>
            <a:off x="1073151" y="446087"/>
            <a:ext cx="3547533" cy="1814651"/>
          </a:xfrm>
          <a:custGeom>
            <a:avLst/>
            <a:gdLst/>
            <a:ahLst/>
            <a:cxnLst/>
            <a:rect l="0" t="0" r="r" b="b"/>
            <a:pathLst>
              <a:path w="3384" h="2308">
                <a:moveTo>
                  <a:pt x="3340" y="0"/>
                </a:moveTo>
                <a:lnTo>
                  <a:pt x="44" y="0"/>
                </a:lnTo>
                <a:lnTo>
                  <a:pt x="44" y="0"/>
                </a:lnTo>
                <a:lnTo>
                  <a:pt x="34" y="0"/>
                </a:lnTo>
                <a:lnTo>
                  <a:pt x="26" y="4"/>
                </a:lnTo>
                <a:lnTo>
                  <a:pt x="20" y="8"/>
                </a:lnTo>
                <a:lnTo>
                  <a:pt x="12" y="12"/>
                </a:lnTo>
                <a:lnTo>
                  <a:pt x="8" y="20"/>
                </a:lnTo>
                <a:lnTo>
                  <a:pt x="4" y="26"/>
                </a:lnTo>
                <a:lnTo>
                  <a:pt x="0" y="34"/>
                </a:lnTo>
                <a:lnTo>
                  <a:pt x="0" y="44"/>
                </a:lnTo>
                <a:lnTo>
                  <a:pt x="0" y="2076"/>
                </a:lnTo>
                <a:lnTo>
                  <a:pt x="0" y="2076"/>
                </a:lnTo>
                <a:lnTo>
                  <a:pt x="0" y="2086"/>
                </a:lnTo>
                <a:lnTo>
                  <a:pt x="4" y="2094"/>
                </a:lnTo>
                <a:lnTo>
                  <a:pt x="8" y="2100"/>
                </a:lnTo>
                <a:lnTo>
                  <a:pt x="12" y="2108"/>
                </a:lnTo>
                <a:lnTo>
                  <a:pt x="20" y="2112"/>
                </a:lnTo>
                <a:lnTo>
                  <a:pt x="26" y="2116"/>
                </a:lnTo>
                <a:lnTo>
                  <a:pt x="34" y="2120"/>
                </a:lnTo>
                <a:lnTo>
                  <a:pt x="44" y="2120"/>
                </a:lnTo>
                <a:lnTo>
                  <a:pt x="474" y="2120"/>
                </a:lnTo>
                <a:lnTo>
                  <a:pt x="650" y="2296"/>
                </a:lnTo>
                <a:lnTo>
                  <a:pt x="650" y="2296"/>
                </a:lnTo>
                <a:lnTo>
                  <a:pt x="656" y="2300"/>
                </a:lnTo>
                <a:lnTo>
                  <a:pt x="664" y="2304"/>
                </a:lnTo>
                <a:lnTo>
                  <a:pt x="672" y="2308"/>
                </a:lnTo>
                <a:lnTo>
                  <a:pt x="680" y="2308"/>
                </a:lnTo>
                <a:lnTo>
                  <a:pt x="688" y="2308"/>
                </a:lnTo>
                <a:lnTo>
                  <a:pt x="696" y="2304"/>
                </a:lnTo>
                <a:lnTo>
                  <a:pt x="704" y="2300"/>
                </a:lnTo>
                <a:lnTo>
                  <a:pt x="710" y="2296"/>
                </a:lnTo>
                <a:lnTo>
                  <a:pt x="886" y="2120"/>
                </a:lnTo>
                <a:lnTo>
                  <a:pt x="3340" y="2120"/>
                </a:lnTo>
                <a:lnTo>
                  <a:pt x="3340" y="2120"/>
                </a:lnTo>
                <a:lnTo>
                  <a:pt x="3350" y="2120"/>
                </a:lnTo>
                <a:lnTo>
                  <a:pt x="3358" y="2116"/>
                </a:lnTo>
                <a:lnTo>
                  <a:pt x="3364" y="2112"/>
                </a:lnTo>
                <a:lnTo>
                  <a:pt x="3372" y="2108"/>
                </a:lnTo>
                <a:lnTo>
                  <a:pt x="3376" y="2100"/>
                </a:lnTo>
                <a:lnTo>
                  <a:pt x="3380" y="2094"/>
                </a:lnTo>
                <a:lnTo>
                  <a:pt x="3384" y="2086"/>
                </a:lnTo>
                <a:lnTo>
                  <a:pt x="3384" y="2076"/>
                </a:lnTo>
                <a:lnTo>
                  <a:pt x="3384" y="44"/>
                </a:lnTo>
                <a:lnTo>
                  <a:pt x="3384" y="44"/>
                </a:lnTo>
                <a:lnTo>
                  <a:pt x="3384" y="34"/>
                </a:lnTo>
                <a:lnTo>
                  <a:pt x="3380" y="26"/>
                </a:lnTo>
                <a:lnTo>
                  <a:pt x="3376" y="20"/>
                </a:lnTo>
                <a:lnTo>
                  <a:pt x="3372" y="12"/>
                </a:lnTo>
                <a:lnTo>
                  <a:pt x="3364" y="8"/>
                </a:lnTo>
                <a:lnTo>
                  <a:pt x="3358" y="4"/>
                </a:lnTo>
                <a:lnTo>
                  <a:pt x="3350" y="0"/>
                </a:lnTo>
                <a:lnTo>
                  <a:pt x="3340" y="0"/>
                </a:lnTo>
                <a:lnTo>
                  <a:pt x="3340" y="0"/>
                </a:lnTo>
                <a:close/>
              </a:path>
            </a:pathLst>
          </a:custGeom>
          <a:ln/>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1073151" y="446088"/>
            <a:ext cx="3547533" cy="1618396"/>
          </a:xfrm>
        </p:spPr>
        <p:txBody>
          <a:bodyPr anchor="b"/>
          <a:lstStyle>
            <a:lvl1pPr algn="l">
              <a:defRPr sz="2000" b="1"/>
            </a:lvl1pPr>
          </a:lstStyle>
          <a:p>
            <a:r>
              <a:rPr lang="en-US"/>
              <a:t>Click to edit Master title style</a:t>
            </a:r>
            <a:endParaRPr lang="en-US" dirty="0"/>
          </a:p>
        </p:txBody>
      </p:sp>
      <p:sp>
        <p:nvSpPr>
          <p:cNvPr id="3" name="Content Placeholder 2"/>
          <p:cNvSpPr>
            <a:spLocks noGrp="1"/>
          </p:cNvSpPr>
          <p:nvPr>
            <p:ph idx="1"/>
          </p:nvPr>
        </p:nvSpPr>
        <p:spPr>
          <a:xfrm>
            <a:off x="4855633" y="446088"/>
            <a:ext cx="6252633" cy="541496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073151" y="2260738"/>
            <a:ext cx="3547533" cy="360031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0DF5E60-9974-AC48-9591-99C2BB44B7CF}" type="datetimeFigureOut">
              <a:rPr lang="en-US" dirty="0"/>
              <a:pPr/>
              <a:t>9/19/2021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14728" y="727522"/>
            <a:ext cx="4852988" cy="1617163"/>
          </a:xfrm>
        </p:spPr>
        <p:txBody>
          <a:bodyPr anchor="b">
            <a:normAutofit/>
          </a:bodyPr>
          <a:lstStyle>
            <a:lvl1pPr algn="l">
              <a:defRPr sz="2400" b="0"/>
            </a:lvl1pPr>
          </a:lstStyle>
          <a:p>
            <a:r>
              <a:rPr lang="en-US"/>
              <a:t>Click to edit Master title style</a:t>
            </a:r>
            <a:endParaRPr lang="en-US" dirty="0"/>
          </a:p>
        </p:txBody>
      </p:sp>
      <p:sp>
        <p:nvSpPr>
          <p:cNvPr id="9" name="Picture Placeholder 11"/>
          <p:cNvSpPr>
            <a:spLocks noGrp="1" noChangeAspect="1"/>
          </p:cNvSpPr>
          <p:nvPr>
            <p:ph type="pic" sz="quarter" idx="13"/>
          </p:nvPr>
        </p:nvSpPr>
        <p:spPr bwMode="auto">
          <a:xfrm>
            <a:off x="6098117" y="0"/>
            <a:ext cx="6093883" cy="6858000"/>
          </a:xfrm>
          <a:custGeom>
            <a:avLst/>
            <a:gdLst/>
            <a:ahLst/>
            <a:cxnLst/>
            <a:rect l="0" t="0" r="r" b="b"/>
            <a:pathLst>
              <a:path w="2879" h="4320">
                <a:moveTo>
                  <a:pt x="183" y="0"/>
                </a:moveTo>
                <a:lnTo>
                  <a:pt x="183" y="1197"/>
                </a:lnTo>
                <a:lnTo>
                  <a:pt x="8" y="1372"/>
                </a:lnTo>
                <a:lnTo>
                  <a:pt x="8" y="1372"/>
                </a:lnTo>
                <a:lnTo>
                  <a:pt x="6" y="1376"/>
                </a:lnTo>
                <a:lnTo>
                  <a:pt x="3" y="1382"/>
                </a:lnTo>
                <a:lnTo>
                  <a:pt x="0" y="1387"/>
                </a:lnTo>
                <a:lnTo>
                  <a:pt x="0" y="1393"/>
                </a:lnTo>
                <a:lnTo>
                  <a:pt x="0" y="1399"/>
                </a:lnTo>
                <a:lnTo>
                  <a:pt x="3" y="1404"/>
                </a:lnTo>
                <a:lnTo>
                  <a:pt x="6" y="1410"/>
                </a:lnTo>
                <a:lnTo>
                  <a:pt x="8" y="1414"/>
                </a:lnTo>
                <a:lnTo>
                  <a:pt x="183" y="1589"/>
                </a:lnTo>
                <a:lnTo>
                  <a:pt x="183" y="4320"/>
                </a:lnTo>
                <a:lnTo>
                  <a:pt x="2879" y="4320"/>
                </a:lnTo>
                <a:lnTo>
                  <a:pt x="2879" y="0"/>
                </a:lnTo>
                <a:lnTo>
                  <a:pt x="183" y="0"/>
                </a:lnTo>
                <a:close/>
              </a:path>
            </a:pathLst>
          </a:custGeom>
          <a:noFill/>
          <a:ln w="9525">
            <a:solidFill>
              <a:schemeClr val="tx2"/>
            </a:solidFill>
            <a:round/>
            <a:headEnd/>
            <a:tailEnd/>
          </a:ln>
          <a:effectLst/>
        </p:spPr>
        <p:txBody>
          <a:bodyPr wrap="square" numCol="1" anchor="t" anchorCtr="0" compatLnSpc="1">
            <a:prstTxWarp prst="textNoShape">
              <a:avLst/>
            </a:prstTxWarp>
            <a:normAutofit/>
          </a:bodyPr>
          <a:lstStyle>
            <a:lvl1pPr algn="ctr">
              <a:buFontTx/>
              <a:buNone/>
              <a:defRPr sz="1400"/>
            </a:lvl1pPr>
          </a:lstStyle>
          <a:p>
            <a:r>
              <a:rPr lang="en-US" dirty="0"/>
              <a:t>Click icon to add picture</a:t>
            </a:r>
          </a:p>
        </p:txBody>
      </p:sp>
      <p:sp>
        <p:nvSpPr>
          <p:cNvPr id="4" name="Text Placeholder 3"/>
          <p:cNvSpPr>
            <a:spLocks noGrp="1"/>
          </p:cNvSpPr>
          <p:nvPr>
            <p:ph type="body" sz="half" idx="2"/>
          </p:nvPr>
        </p:nvSpPr>
        <p:spPr>
          <a:xfrm>
            <a:off x="814728" y="2344684"/>
            <a:ext cx="4852988" cy="3516365"/>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3885810" y="6041362"/>
            <a:ext cx="976879" cy="365125"/>
          </a:xfrm>
        </p:spPr>
        <p:txBody>
          <a:bodyPr/>
          <a:lstStyle/>
          <a:p>
            <a:fld id="{18C79C5D-2A6F-F04D-97DA-BEF2467B64E4}" type="datetimeFigureOut">
              <a:rPr lang="en-US" dirty="0"/>
              <a:pPr/>
              <a:t>9/19/2021</a:t>
            </a:fld>
            <a:endParaRPr lang="en-US" dirty="0"/>
          </a:p>
        </p:txBody>
      </p:sp>
      <p:sp>
        <p:nvSpPr>
          <p:cNvPr id="6" name="Footer Placeholder 5"/>
          <p:cNvSpPr>
            <a:spLocks noGrp="1"/>
          </p:cNvSpPr>
          <p:nvPr>
            <p:ph type="ftr" sz="quarter" idx="11"/>
          </p:nvPr>
        </p:nvSpPr>
        <p:spPr>
          <a:xfrm>
            <a:off x="590396" y="6041362"/>
            <a:ext cx="3295413" cy="365125"/>
          </a:xfrm>
        </p:spPr>
        <p:txBody>
          <a:bodyPr/>
          <a:lstStyle/>
          <a:p>
            <a:endParaRPr lang="en-US" dirty="0"/>
          </a:p>
        </p:txBody>
      </p:sp>
      <p:sp>
        <p:nvSpPr>
          <p:cNvPr id="7" name="Slide Number Placeholder 6"/>
          <p:cNvSpPr>
            <a:spLocks noGrp="1"/>
          </p:cNvSpPr>
          <p:nvPr>
            <p:ph type="sldNum" sz="quarter" idx="12"/>
          </p:nvPr>
        </p:nvSpPr>
        <p:spPr>
          <a:xfrm>
            <a:off x="4862689" y="5915888"/>
            <a:ext cx="1062155" cy="490599"/>
          </a:xfrm>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10000" y="447188"/>
            <a:ext cx="10571998" cy="970450"/>
          </a:xfrm>
          <a:prstGeom prst="rect">
            <a:avLst/>
          </a:prstGeom>
          <a:effectLst>
            <a:outerShdw blurRad="50800" dir="14400000">
              <a:srgbClr val="000000">
                <a:alpha val="60000"/>
              </a:srgbClr>
            </a:outerShdw>
          </a:effectLst>
        </p:spPr>
        <p:txBody>
          <a:bodyPr vert="horz" lIns="91440" tIns="45720" rIns="91440" bIns="45720" rtlCol="0" anchor="b">
            <a:noAutofit/>
          </a:bodyPr>
          <a:lstStyle/>
          <a:p>
            <a:r>
              <a:rPr lang="en-US"/>
              <a:t>Click to edit Master title style</a:t>
            </a:r>
            <a:endParaRPr lang="en-US" dirty="0"/>
          </a:p>
        </p:txBody>
      </p:sp>
      <p:sp>
        <p:nvSpPr>
          <p:cNvPr id="3" name="Text Placeholder 2"/>
          <p:cNvSpPr>
            <a:spLocks noGrp="1"/>
          </p:cNvSpPr>
          <p:nvPr>
            <p:ph type="body" idx="1"/>
          </p:nvPr>
        </p:nvSpPr>
        <p:spPr>
          <a:xfrm>
            <a:off x="810000" y="2184401"/>
            <a:ext cx="10563285" cy="3674397"/>
          </a:xfrm>
          <a:prstGeom prst="rect">
            <a:avLst/>
          </a:prstGeom>
          <a:effectLst>
            <a:outerShdw blurRad="50800" dir="14400000">
              <a:srgbClr val="000000">
                <a:alpha val="40000"/>
              </a:srgbClr>
            </a:outerShdw>
          </a:effectLst>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p:cNvSpPr>
            <a:spLocks noGrp="1"/>
          </p:cNvSpPr>
          <p:nvPr>
            <p:ph type="ftr" sz="quarter" idx="3"/>
          </p:nvPr>
        </p:nvSpPr>
        <p:spPr>
          <a:xfrm>
            <a:off x="451514" y="6041362"/>
            <a:ext cx="8644320" cy="365125"/>
          </a:xfrm>
          <a:prstGeom prst="rect">
            <a:avLst/>
          </a:prstGeom>
        </p:spPr>
        <p:txBody>
          <a:bodyPr vert="horz" lIns="91440" tIns="45720" rIns="91440" bIns="45720" rtlCol="0" anchor="b"/>
          <a:lstStyle>
            <a:lvl1pPr algn="l">
              <a:defRPr sz="900">
                <a:solidFill>
                  <a:schemeClr val="tx1"/>
                </a:solidFill>
              </a:defRPr>
            </a:lvl1pPr>
          </a:lstStyle>
          <a:p>
            <a:endParaRPr lang="en-US" dirty="0"/>
          </a:p>
        </p:txBody>
      </p:sp>
      <p:sp>
        <p:nvSpPr>
          <p:cNvPr id="4" name="Date Placeholder 3"/>
          <p:cNvSpPr>
            <a:spLocks noGrp="1"/>
          </p:cNvSpPr>
          <p:nvPr>
            <p:ph type="dt" sz="half" idx="2"/>
          </p:nvPr>
        </p:nvSpPr>
        <p:spPr>
          <a:xfrm>
            <a:off x="9334626" y="6041362"/>
            <a:ext cx="1343706" cy="365125"/>
          </a:xfrm>
          <a:prstGeom prst="rect">
            <a:avLst/>
          </a:prstGeom>
        </p:spPr>
        <p:txBody>
          <a:bodyPr vert="horz" lIns="91440" tIns="45720" rIns="91440" bIns="45720" rtlCol="0" anchor="b"/>
          <a:lstStyle>
            <a:lvl1pPr algn="r">
              <a:defRPr sz="900">
                <a:solidFill>
                  <a:schemeClr val="tx1"/>
                </a:solidFill>
              </a:defRPr>
            </a:lvl1pPr>
          </a:lstStyle>
          <a:p>
            <a:fld id="{09B482E8-6E0E-1B4F-B1FD-C69DB9E858D9}" type="datetimeFigureOut">
              <a:rPr lang="en-US" dirty="0"/>
              <a:pPr/>
              <a:t>9/19/2021</a:t>
            </a:fld>
            <a:endParaRPr lang="en-US" dirty="0"/>
          </a:p>
        </p:txBody>
      </p:sp>
      <p:sp>
        <p:nvSpPr>
          <p:cNvPr id="6" name="Slide Number Placeholder 5"/>
          <p:cNvSpPr>
            <a:spLocks noGrp="1"/>
          </p:cNvSpPr>
          <p:nvPr>
            <p:ph type="sldNum" sz="quarter" idx="4"/>
          </p:nvPr>
        </p:nvSpPr>
        <p:spPr>
          <a:xfrm>
            <a:off x="10678331" y="5915888"/>
            <a:ext cx="1062155" cy="490599"/>
          </a:xfrm>
          <a:prstGeom prst="rect">
            <a:avLst/>
          </a:prstGeom>
        </p:spPr>
        <p:txBody>
          <a:bodyPr vert="horz" lIns="91440" tIns="45720" rIns="91440" bIns="10800" rtlCol="0" anchor="b"/>
          <a:lstStyle>
            <a:lvl1pPr algn="r">
              <a:defRPr sz="2000">
                <a:solidFill>
                  <a:schemeClr val="accent1"/>
                </a:solidFill>
              </a:defRPr>
            </a:lvl1pPr>
          </a:lstStyle>
          <a:p>
            <a:fld id="{D57F1E4F-1CFF-5643-939E-217C01CDF565}"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3" r:id="rId9"/>
    <p:sldLayoutId id="2147483657" r:id="rId10"/>
    <p:sldLayoutId id="2147483666" r:id="rId11"/>
    <p:sldLayoutId id="2147483661" r:id="rId12"/>
    <p:sldLayoutId id="2147483658" r:id="rId13"/>
    <p:sldLayoutId id="2147483659" r:id="rId14"/>
  </p:sldLayoutIdLst>
  <p:hf sldNum="0" hdr="0" ftr="0" dt="0"/>
  <p:txStyles>
    <p:titleStyle>
      <a:lvl1pPr algn="l" defTabSz="457200" rtl="0" eaLnBrk="1" latinLnBrk="0" hangingPunct="1">
        <a:spcBef>
          <a:spcPct val="0"/>
        </a:spcBef>
        <a:buNone/>
        <a:defRPr sz="4000" b="1" kern="1200">
          <a:solidFill>
            <a:srgbClr val="FEFEFE"/>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ct val="20000"/>
        </a:spcBef>
        <a:spcAft>
          <a:spcPts val="600"/>
        </a:spcAft>
        <a:buClr>
          <a:schemeClr val="accent1"/>
        </a:buClr>
        <a:buFont typeface="Wingdings 2" charset="2"/>
        <a:buChar char=""/>
        <a:defRPr sz="1800" kern="1200">
          <a:solidFill>
            <a:schemeClr val="tx1"/>
          </a:solidFill>
          <a:latin typeface="+mn-lt"/>
          <a:ea typeface="+mn-ea"/>
          <a:cs typeface="+mn-cs"/>
        </a:defRPr>
      </a:lvl1pPr>
      <a:lvl2pPr marL="742950" indent="-285750" algn="l" defTabSz="457200" rtl="0" eaLnBrk="1" latinLnBrk="0" hangingPunct="1">
        <a:spcBef>
          <a:spcPct val="20000"/>
        </a:spcBef>
        <a:spcAft>
          <a:spcPts val="600"/>
        </a:spcAft>
        <a:buClr>
          <a:schemeClr val="accent1"/>
        </a:buClr>
        <a:buFont typeface="Wingdings 2" charset="2"/>
        <a:buChar char=""/>
        <a:defRPr sz="1600" kern="1200">
          <a:solidFill>
            <a:schemeClr val="tx1"/>
          </a:solidFill>
          <a:latin typeface="+mn-lt"/>
          <a:ea typeface="+mn-ea"/>
          <a:cs typeface="+mn-cs"/>
        </a:defRPr>
      </a:lvl2pPr>
      <a:lvl3pPr marL="1143000" indent="-228600" algn="l" defTabSz="457200" rtl="0" eaLnBrk="1" latinLnBrk="0" hangingPunct="1">
        <a:spcBef>
          <a:spcPct val="20000"/>
        </a:spcBef>
        <a:spcAft>
          <a:spcPts val="600"/>
        </a:spcAft>
        <a:buClr>
          <a:schemeClr val="accent1"/>
        </a:buClr>
        <a:buFont typeface="Wingdings 2" charset="2"/>
        <a:buChar char=""/>
        <a:defRPr sz="1400" kern="1200">
          <a:solidFill>
            <a:schemeClr val="tx1"/>
          </a:solidFill>
          <a:latin typeface="+mn-lt"/>
          <a:ea typeface="+mn-ea"/>
          <a:cs typeface="+mn-cs"/>
        </a:defRPr>
      </a:lvl3pPr>
      <a:lvl4pPr marL="16002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4pPr>
      <a:lvl5pPr marL="20574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5pPr>
      <a:lvl6pPr marL="24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6pPr>
      <a:lvl7pPr marL="28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7pPr>
      <a:lvl8pPr marL="32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8pPr>
      <a:lvl9pPr marL="36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hyperlink" Target="https://www.hmpgloballearningnetwork.com/site/twc/articles/hippocrates-hipaa-whats-ethical-involvement" TargetMode="External"/><Relationship Id="rId3" Type="http://schemas.openxmlformats.org/officeDocument/2006/relationships/hyperlink" Target="https://doi.org/10.1787/bec37ac0-en" TargetMode="External"/><Relationship Id="rId7" Type="http://schemas.openxmlformats.org/officeDocument/2006/relationships/hyperlink" Target="https://doi.org/10.5334/ijic.1923" TargetMode="External"/><Relationship Id="rId2" Type="http://schemas.openxmlformats.org/officeDocument/2006/relationships/hyperlink" Target="https://doi.org/10.1097/naq.0000000000000162" TargetMode="External"/><Relationship Id="rId1" Type="http://schemas.openxmlformats.org/officeDocument/2006/relationships/slideLayout" Target="../slideLayouts/slideLayout2.xml"/><Relationship Id="rId6" Type="http://schemas.openxmlformats.org/officeDocument/2006/relationships/hyperlink" Target="https://doi.org/10.1093/acprof:oso/9780199973415.003.0008" TargetMode="External"/><Relationship Id="rId5" Type="http://schemas.openxmlformats.org/officeDocument/2006/relationships/hyperlink" Target="https://doi.org/10.1007/978-3-319-26221-5_14" TargetMode="External"/><Relationship Id="rId4" Type="http://schemas.openxmlformats.org/officeDocument/2006/relationships/hyperlink" Target="https://doi.org/10.3912/ojin.vol24no02man02" TargetMode="External"/><Relationship Id="rId9" Type="http://schemas.openxmlformats.org/officeDocument/2006/relationships/hyperlink" Target="https://doi.org/10.1111/jocn.15075"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65BFDD-9D8C-4184-AB1D-2F40D061EC8C}"/>
              </a:ext>
            </a:extLst>
          </p:cNvPr>
          <p:cNvSpPr>
            <a:spLocks noGrp="1"/>
          </p:cNvSpPr>
          <p:nvPr>
            <p:ph type="ctrTitle" idx="4294967295"/>
          </p:nvPr>
        </p:nvSpPr>
        <p:spPr>
          <a:xfrm>
            <a:off x="0" y="1"/>
            <a:ext cx="12192000" cy="5186854"/>
          </a:xfrm>
          <a:solidFill>
            <a:schemeClr val="accent1"/>
          </a:solidFill>
        </p:spPr>
        <p:txBody>
          <a:bodyPr/>
          <a:lstStyle/>
          <a:p>
            <a:pPr algn="ctr"/>
            <a:r>
              <a:rPr lang="en-US" sz="3600" dirty="0"/>
              <a:t>Ethical And Policy Factors In Care Coordination</a:t>
            </a:r>
            <a:br>
              <a:rPr lang="en-US" sz="3600" dirty="0"/>
            </a:br>
            <a:br>
              <a:rPr lang="en-US" sz="3600" dirty="0"/>
            </a:br>
            <a:r>
              <a:rPr lang="en-US" sz="3600" dirty="0"/>
              <a:t>Students Name</a:t>
            </a:r>
            <a:br>
              <a:rPr lang="en-US" sz="3600" dirty="0"/>
            </a:br>
            <a:r>
              <a:rPr lang="en-US" sz="3600" dirty="0"/>
              <a:t>Institutional Affiliation</a:t>
            </a:r>
            <a:br>
              <a:rPr lang="en-US" sz="3600" dirty="0"/>
            </a:br>
            <a:r>
              <a:rPr lang="en-US" sz="3600" dirty="0"/>
              <a:t>Instructor</a:t>
            </a:r>
            <a:br>
              <a:rPr lang="en-US" sz="3600" dirty="0"/>
            </a:br>
            <a:r>
              <a:rPr lang="en-US" sz="3600" dirty="0"/>
              <a:t>Course</a:t>
            </a:r>
            <a:br>
              <a:rPr lang="en-US" sz="3600" dirty="0"/>
            </a:br>
            <a:r>
              <a:rPr lang="en-US" sz="3600" dirty="0"/>
              <a:t>Date</a:t>
            </a:r>
          </a:p>
        </p:txBody>
      </p:sp>
    </p:spTree>
    <p:extLst>
      <p:ext uri="{BB962C8B-B14F-4D97-AF65-F5344CB8AC3E}">
        <p14:creationId xmlns:p14="http://schemas.microsoft.com/office/powerpoint/2010/main" val="13670551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D26E80-2479-4768-8F83-CB0BCB47CDAC}"/>
              </a:ext>
            </a:extLst>
          </p:cNvPr>
          <p:cNvSpPr>
            <a:spLocks noGrp="1"/>
          </p:cNvSpPr>
          <p:nvPr>
            <p:ph type="title"/>
          </p:nvPr>
        </p:nvSpPr>
        <p:spPr/>
        <p:txBody>
          <a:bodyPr/>
          <a:lstStyle/>
          <a:p>
            <a:pPr algn="ctr"/>
            <a:r>
              <a:rPr lang="en-US" dirty="0"/>
              <a:t>Social Determinants</a:t>
            </a:r>
          </a:p>
        </p:txBody>
      </p:sp>
      <p:sp>
        <p:nvSpPr>
          <p:cNvPr id="3" name="Content Placeholder 2">
            <a:extLst>
              <a:ext uri="{FF2B5EF4-FFF2-40B4-BE49-F238E27FC236}">
                <a16:creationId xmlns:a16="http://schemas.microsoft.com/office/drawing/2014/main" id="{094115F1-2930-49AC-BBF9-AE1AFC06A57B}"/>
              </a:ext>
            </a:extLst>
          </p:cNvPr>
          <p:cNvSpPr>
            <a:spLocks noGrp="1"/>
          </p:cNvSpPr>
          <p:nvPr>
            <p:ph idx="1"/>
          </p:nvPr>
        </p:nvSpPr>
        <p:spPr>
          <a:xfrm>
            <a:off x="4540468" y="2222287"/>
            <a:ext cx="6832817" cy="3636511"/>
          </a:xfrm>
        </p:spPr>
        <p:txBody>
          <a:bodyPr/>
          <a:lstStyle/>
          <a:p>
            <a:r>
              <a:rPr lang="en-US" dirty="0"/>
              <a:t>Social determinants are elements present in the society that affect an individuals health.</a:t>
            </a:r>
          </a:p>
          <a:p>
            <a:r>
              <a:rPr lang="en-US" sz="1800" dirty="0">
                <a:effectLst/>
                <a:ea typeface="Calibri" panose="020F0502020204030204" pitchFamily="34" charset="0"/>
              </a:rPr>
              <a:t>The healthy people 2020 and 2030 addresses this social factor</a:t>
            </a:r>
          </a:p>
          <a:p>
            <a:r>
              <a:rPr lang="en-US" sz="1800" dirty="0">
                <a:effectLst/>
                <a:ea typeface="Calibri" panose="020F0502020204030204" pitchFamily="34" charset="0"/>
              </a:rPr>
              <a:t>Social determinants of health  significant to nursing homes include income, cultural environment, resources availability, and presence of social support.</a:t>
            </a:r>
          </a:p>
          <a:p>
            <a:r>
              <a:rPr lang="en-US" sz="1800" dirty="0">
                <a:effectLst/>
                <a:ea typeface="Calibri" panose="020F0502020204030204" pitchFamily="34" charset="0"/>
              </a:rPr>
              <a:t>Nursing homes make up part of an individual's environment, and therefore they are a crucial factor in determining the health of individuals</a:t>
            </a:r>
            <a:endParaRPr lang="en-US" dirty="0"/>
          </a:p>
        </p:txBody>
      </p:sp>
      <p:pic>
        <p:nvPicPr>
          <p:cNvPr id="5" name="Picture 4">
            <a:extLst>
              <a:ext uri="{FF2B5EF4-FFF2-40B4-BE49-F238E27FC236}">
                <a16:creationId xmlns:a16="http://schemas.microsoft.com/office/drawing/2014/main" id="{A8E701A9-7BE6-4308-8380-55688A7C4A1D}"/>
              </a:ext>
            </a:extLst>
          </p:cNvPr>
          <p:cNvPicPr>
            <a:picLocks noChangeAspect="1"/>
          </p:cNvPicPr>
          <p:nvPr/>
        </p:nvPicPr>
        <p:blipFill>
          <a:blip r:embed="rId3"/>
          <a:stretch>
            <a:fillRect/>
          </a:stretch>
        </p:blipFill>
        <p:spPr>
          <a:xfrm>
            <a:off x="551793" y="2222288"/>
            <a:ext cx="3689131" cy="4198644"/>
          </a:xfrm>
          <a:prstGeom prst="rect">
            <a:avLst/>
          </a:prstGeom>
        </p:spPr>
      </p:pic>
    </p:spTree>
    <p:extLst>
      <p:ext uri="{BB962C8B-B14F-4D97-AF65-F5344CB8AC3E}">
        <p14:creationId xmlns:p14="http://schemas.microsoft.com/office/powerpoint/2010/main" val="19440864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476E0F-D8C3-4CF7-BEFE-65052BB3DBB4}"/>
              </a:ext>
            </a:extLst>
          </p:cNvPr>
          <p:cNvSpPr>
            <a:spLocks noGrp="1"/>
          </p:cNvSpPr>
          <p:nvPr>
            <p:ph type="title"/>
          </p:nvPr>
        </p:nvSpPr>
        <p:spPr/>
        <p:txBody>
          <a:bodyPr/>
          <a:lstStyle/>
          <a:p>
            <a:pPr algn="ctr"/>
            <a:r>
              <a:rPr lang="en-US" dirty="0"/>
              <a:t>Conclusion</a:t>
            </a:r>
          </a:p>
        </p:txBody>
      </p:sp>
      <p:sp>
        <p:nvSpPr>
          <p:cNvPr id="3" name="Content Placeholder 2">
            <a:extLst>
              <a:ext uri="{FF2B5EF4-FFF2-40B4-BE49-F238E27FC236}">
                <a16:creationId xmlns:a16="http://schemas.microsoft.com/office/drawing/2014/main" id="{F239A2B8-C2EF-42EE-B80A-05C6F191B39F}"/>
              </a:ext>
            </a:extLst>
          </p:cNvPr>
          <p:cNvSpPr>
            <a:spLocks noGrp="1"/>
          </p:cNvSpPr>
          <p:nvPr>
            <p:ph idx="1"/>
          </p:nvPr>
        </p:nvSpPr>
        <p:spPr/>
        <p:txBody>
          <a:bodyPr/>
          <a:lstStyle/>
          <a:p>
            <a:r>
              <a:rPr lang="en-US" sz="1800" dirty="0">
                <a:effectLst/>
                <a:ea typeface="Calibri" panose="020F0502020204030204" pitchFamily="34" charset="0"/>
              </a:rPr>
              <a:t>The government plays a critical role in the delivery of quality healthcare services</a:t>
            </a:r>
          </a:p>
          <a:p>
            <a:r>
              <a:rPr lang="en-US" sz="1800" dirty="0">
                <a:effectLst/>
                <a:ea typeface="Calibri" panose="020F0502020204030204" pitchFamily="34" charset="0"/>
              </a:rPr>
              <a:t>The healthcare policies implemented by the government play are crucial in regulating care coordination and continuum processes in care homes</a:t>
            </a:r>
            <a:endParaRPr lang="en-US" dirty="0">
              <a:ea typeface="Calibri" panose="020F0502020204030204" pitchFamily="34" charset="0"/>
            </a:endParaRPr>
          </a:p>
          <a:p>
            <a:r>
              <a:rPr lang="en-US" dirty="0">
                <a:ea typeface="Calibri" panose="020F0502020204030204" pitchFamily="34" charset="0"/>
              </a:rPr>
              <a:t>C</a:t>
            </a:r>
            <a:r>
              <a:rPr lang="en-US" sz="1800" dirty="0">
                <a:effectLst/>
                <a:ea typeface="Calibri" panose="020F0502020204030204" pitchFamily="34" charset="0"/>
              </a:rPr>
              <a:t>are homes must understand and follow the policies implemented by the government to enhance positive healthcare services </a:t>
            </a:r>
          </a:p>
          <a:p>
            <a:r>
              <a:rPr lang="en-US" dirty="0">
                <a:ea typeface="Calibri" panose="020F0502020204030204" pitchFamily="34" charset="0"/>
              </a:rPr>
              <a:t>T</a:t>
            </a:r>
            <a:r>
              <a:rPr lang="en-US" sz="1800" dirty="0">
                <a:effectLst/>
                <a:ea typeface="Calibri" panose="020F0502020204030204" pitchFamily="34" charset="0"/>
              </a:rPr>
              <a:t>he nursing code of ethics helps to regulate a nurse's activities in care coordination to ensure that they are ethical </a:t>
            </a:r>
            <a:endParaRPr lang="en-US" dirty="0">
              <a:ea typeface="Calibri" panose="020F0502020204030204" pitchFamily="34" charset="0"/>
            </a:endParaRPr>
          </a:p>
          <a:p>
            <a:r>
              <a:rPr lang="en-US" dirty="0">
                <a:ea typeface="Calibri" panose="020F0502020204030204" pitchFamily="34" charset="0"/>
                <a:cs typeface="Times New Roman" panose="02020603050405020304" pitchFamily="18" charset="0"/>
              </a:rPr>
              <a:t>T</a:t>
            </a:r>
            <a:r>
              <a:rPr lang="en-US" sz="1800" dirty="0">
                <a:effectLst/>
                <a:ea typeface="Calibri" panose="020F0502020204030204" pitchFamily="34" charset="0"/>
                <a:cs typeface="Times New Roman" panose="02020603050405020304" pitchFamily="18" charset="0"/>
              </a:rPr>
              <a:t>he social determinants of health are crucial factors that must be factored in for care coordination.</a:t>
            </a:r>
          </a:p>
        </p:txBody>
      </p:sp>
    </p:spTree>
    <p:extLst>
      <p:ext uri="{BB962C8B-B14F-4D97-AF65-F5344CB8AC3E}">
        <p14:creationId xmlns:p14="http://schemas.microsoft.com/office/powerpoint/2010/main" val="222129114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945F34-FC1B-4A74-9E8F-C0782D1D05A9}"/>
              </a:ext>
            </a:extLst>
          </p:cNvPr>
          <p:cNvSpPr>
            <a:spLocks noGrp="1"/>
          </p:cNvSpPr>
          <p:nvPr>
            <p:ph type="title"/>
          </p:nvPr>
        </p:nvSpPr>
        <p:spPr>
          <a:xfrm>
            <a:off x="810000" y="447188"/>
            <a:ext cx="10571998" cy="845584"/>
          </a:xfrm>
        </p:spPr>
        <p:txBody>
          <a:bodyPr/>
          <a:lstStyle/>
          <a:p>
            <a:r>
              <a:rPr lang="en-US" dirty="0"/>
              <a:t>References </a:t>
            </a:r>
          </a:p>
        </p:txBody>
      </p:sp>
      <p:sp>
        <p:nvSpPr>
          <p:cNvPr id="3" name="Content Placeholder 2">
            <a:extLst>
              <a:ext uri="{FF2B5EF4-FFF2-40B4-BE49-F238E27FC236}">
                <a16:creationId xmlns:a16="http://schemas.microsoft.com/office/drawing/2014/main" id="{525D5E34-EA85-477A-BC78-33C41BEB9F59}"/>
              </a:ext>
            </a:extLst>
          </p:cNvPr>
          <p:cNvSpPr>
            <a:spLocks noGrp="1"/>
          </p:cNvSpPr>
          <p:nvPr>
            <p:ph idx="1"/>
          </p:nvPr>
        </p:nvSpPr>
        <p:spPr>
          <a:xfrm>
            <a:off x="818712" y="2222287"/>
            <a:ext cx="10554574" cy="4414996"/>
          </a:xfrm>
        </p:spPr>
        <p:txBody>
          <a:bodyPr>
            <a:noAutofit/>
          </a:bodyPr>
          <a:lstStyle/>
          <a:p>
            <a:pPr marL="457200" marR="0" indent="-457200">
              <a:lnSpc>
                <a:spcPct val="200000"/>
              </a:lnSpc>
              <a:spcBef>
                <a:spcPts val="0"/>
              </a:spcBef>
              <a:spcAft>
                <a:spcPts val="0"/>
              </a:spcAft>
            </a:pPr>
            <a:r>
              <a:rPr lang="en-US" sz="1200" dirty="0">
                <a:effectLst/>
                <a:latin typeface="Times New Roman" panose="02020603050405020304" pitchFamily="18" charset="0"/>
                <a:ea typeface="Calibri" panose="020F0502020204030204" pitchFamily="34" charset="0"/>
                <a:cs typeface="Times New Roman" panose="02020603050405020304" pitchFamily="18" charset="0"/>
              </a:rPr>
              <a:t>Bower, K. A. (2016). Nursing leadership and care coordination. </a:t>
            </a:r>
            <a:r>
              <a:rPr lang="en-US" sz="1200" i="1" dirty="0">
                <a:effectLst/>
                <a:latin typeface="Times New Roman" panose="02020603050405020304" pitchFamily="18" charset="0"/>
                <a:ea typeface="Calibri" panose="020F0502020204030204" pitchFamily="34" charset="0"/>
                <a:cs typeface="Times New Roman" panose="02020603050405020304" pitchFamily="18" charset="0"/>
              </a:rPr>
              <a:t>Nursing Administration Quarterly</a:t>
            </a:r>
            <a:r>
              <a:rPr lang="en-US" sz="1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200" i="1" dirty="0">
                <a:effectLst/>
                <a:latin typeface="Times New Roman" panose="02020603050405020304" pitchFamily="18" charset="0"/>
                <a:ea typeface="Calibri" panose="020F0502020204030204" pitchFamily="34" charset="0"/>
                <a:cs typeface="Times New Roman" panose="02020603050405020304" pitchFamily="18" charset="0"/>
              </a:rPr>
              <a:t>40</a:t>
            </a:r>
            <a:r>
              <a:rPr lang="en-US" sz="1200" dirty="0">
                <a:effectLst/>
                <a:latin typeface="Times New Roman" panose="02020603050405020304" pitchFamily="18" charset="0"/>
                <a:ea typeface="Calibri" panose="020F0502020204030204" pitchFamily="34" charset="0"/>
                <a:cs typeface="Times New Roman" panose="02020603050405020304" pitchFamily="18" charset="0"/>
              </a:rPr>
              <a:t>(2), 98-102. </a:t>
            </a:r>
            <a:r>
              <a:rPr lang="en-US" sz="1200" u="sng" dirty="0">
                <a:solidFill>
                  <a:srgbClr val="0563C1"/>
                </a:solidFill>
                <a:effectLst/>
                <a:latin typeface="Times New Roman" panose="02020603050405020304" pitchFamily="18" charset="0"/>
                <a:ea typeface="Calibri" panose="020F0502020204030204" pitchFamily="34" charset="0"/>
                <a:cs typeface="Times New Roman" panose="02020603050405020304" pitchFamily="18" charset="0"/>
                <a:hlinkClick r:id="rId2"/>
              </a:rPr>
              <a:t>https://doi.org/10.1097/naq.0000000000000162</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457200" marR="0" indent="-457200">
              <a:lnSpc>
                <a:spcPct val="200000"/>
              </a:lnSpc>
              <a:spcBef>
                <a:spcPts val="0"/>
              </a:spcBef>
              <a:spcAft>
                <a:spcPts val="0"/>
              </a:spcAft>
            </a:pPr>
            <a:r>
              <a:rPr lang="en-US" sz="1200" dirty="0">
                <a:effectLst/>
                <a:latin typeface="Times New Roman" panose="02020603050405020304" pitchFamily="18" charset="0"/>
                <a:ea typeface="Calibri" panose="020F0502020204030204" pitchFamily="34" charset="0"/>
                <a:cs typeface="Times New Roman" panose="02020603050405020304" pitchFamily="18" charset="0"/>
              </a:rPr>
              <a:t>Cabanal, J. (2018). Patient-centered policies must be centered on healthcare workers too. </a:t>
            </a:r>
            <a:r>
              <a:rPr lang="en-US" sz="1200" i="1" dirty="0">
                <a:effectLst/>
                <a:latin typeface="Times New Roman" panose="02020603050405020304" pitchFamily="18" charset="0"/>
                <a:ea typeface="Calibri" panose="020F0502020204030204" pitchFamily="34" charset="0"/>
                <a:cs typeface="Times New Roman" panose="02020603050405020304" pitchFamily="18" charset="0"/>
              </a:rPr>
              <a:t>OECD Observer</a:t>
            </a:r>
            <a:r>
              <a:rPr lang="en-US" sz="1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200" u="sng" dirty="0">
                <a:solidFill>
                  <a:srgbClr val="0563C1"/>
                </a:solidFill>
                <a:effectLst/>
                <a:latin typeface="Times New Roman" panose="02020603050405020304" pitchFamily="18" charset="0"/>
                <a:ea typeface="Calibri" panose="020F0502020204030204" pitchFamily="34" charset="0"/>
                <a:cs typeface="Times New Roman" panose="02020603050405020304" pitchFamily="18" charset="0"/>
                <a:hlinkClick r:id="rId3"/>
              </a:rPr>
              <a:t>https://doi.org/10.1787/bec37ac0-en</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457200" marR="0" indent="-457200">
              <a:lnSpc>
                <a:spcPct val="200000"/>
              </a:lnSpc>
              <a:spcBef>
                <a:spcPts val="0"/>
              </a:spcBef>
              <a:spcAft>
                <a:spcPts val="0"/>
              </a:spcAft>
            </a:pPr>
            <a:r>
              <a:rPr lang="en-US" sz="1200" dirty="0">
                <a:effectLst/>
                <a:latin typeface="Times New Roman" panose="02020603050405020304" pitchFamily="18" charset="0"/>
                <a:ea typeface="Calibri" panose="020F0502020204030204" pitchFamily="34" charset="0"/>
                <a:cs typeface="Times New Roman" panose="02020603050405020304" pitchFamily="18" charset="0"/>
              </a:rPr>
              <a:t>Cleveland, K., Motter, T., &amp; Smith, Y. (2019). Affordable care: Harnessing the power of nurses. </a:t>
            </a:r>
            <a:r>
              <a:rPr lang="en-US" sz="1200" i="1" dirty="0">
                <a:effectLst/>
                <a:latin typeface="Times New Roman" panose="02020603050405020304" pitchFamily="18" charset="0"/>
                <a:ea typeface="Calibri" panose="020F0502020204030204" pitchFamily="34" charset="0"/>
                <a:cs typeface="Times New Roman" panose="02020603050405020304" pitchFamily="18" charset="0"/>
              </a:rPr>
              <a:t>OJIN: The Online Journal of Issues in Nursing</a:t>
            </a:r>
            <a:r>
              <a:rPr lang="en-US" sz="1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200" i="1" dirty="0">
                <a:effectLst/>
                <a:latin typeface="Times New Roman" panose="02020603050405020304" pitchFamily="18" charset="0"/>
                <a:ea typeface="Calibri" panose="020F0502020204030204" pitchFamily="34" charset="0"/>
                <a:cs typeface="Times New Roman" panose="02020603050405020304" pitchFamily="18" charset="0"/>
              </a:rPr>
              <a:t>24</a:t>
            </a:r>
            <a:r>
              <a:rPr lang="en-US" sz="1200" dirty="0">
                <a:effectLst/>
                <a:latin typeface="Times New Roman" panose="02020603050405020304" pitchFamily="18" charset="0"/>
                <a:ea typeface="Calibri" panose="020F0502020204030204" pitchFamily="34" charset="0"/>
                <a:cs typeface="Times New Roman" panose="02020603050405020304" pitchFamily="18" charset="0"/>
              </a:rPr>
              <a:t>(2). </a:t>
            </a:r>
            <a:r>
              <a:rPr lang="en-US" sz="1200" u="sng" dirty="0">
                <a:solidFill>
                  <a:srgbClr val="0563C1"/>
                </a:solidFill>
                <a:effectLst/>
                <a:latin typeface="Times New Roman" panose="02020603050405020304" pitchFamily="18" charset="0"/>
                <a:ea typeface="Calibri" panose="020F0502020204030204" pitchFamily="34" charset="0"/>
                <a:cs typeface="Times New Roman" panose="02020603050405020304" pitchFamily="18" charset="0"/>
                <a:hlinkClick r:id="rId4"/>
              </a:rPr>
              <a:t>https://doi.org/10.3912/ojin.vol24no02man02</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457200" marR="0" indent="-457200">
              <a:lnSpc>
                <a:spcPct val="200000"/>
              </a:lnSpc>
              <a:spcBef>
                <a:spcPts val="0"/>
              </a:spcBef>
              <a:spcAft>
                <a:spcPts val="0"/>
              </a:spcAft>
            </a:pPr>
            <a:r>
              <a:rPr lang="en-US" sz="1200" dirty="0">
                <a:effectLst/>
                <a:latin typeface="Times New Roman" panose="02020603050405020304" pitchFamily="18" charset="0"/>
                <a:ea typeface="Calibri" panose="020F0502020204030204" pitchFamily="34" charset="0"/>
                <a:cs typeface="Times New Roman" panose="02020603050405020304" pitchFamily="18" charset="0"/>
              </a:rPr>
              <a:t>FitzGerald, K. T. (2016). Ethical complexities in systems healthcare: What care and for whom? The Value of Systems and Complexity Sciences for Healthcare, 177-185. </a:t>
            </a:r>
            <a:r>
              <a:rPr lang="en-US" sz="1200" u="sng" dirty="0">
                <a:solidFill>
                  <a:srgbClr val="0563C1"/>
                </a:solidFill>
                <a:effectLst/>
                <a:latin typeface="Times New Roman" panose="02020603050405020304" pitchFamily="18" charset="0"/>
                <a:ea typeface="Calibri" panose="020F0502020204030204" pitchFamily="34" charset="0"/>
                <a:cs typeface="Times New Roman" panose="02020603050405020304" pitchFamily="18" charset="0"/>
                <a:hlinkClick r:id="rId5"/>
              </a:rPr>
              <a:t>https://doi.org/10.1007/978-3-319-26221-5_14</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457200" marR="0" indent="-457200">
              <a:lnSpc>
                <a:spcPct val="200000"/>
              </a:lnSpc>
              <a:spcBef>
                <a:spcPts val="0"/>
              </a:spcBef>
              <a:spcAft>
                <a:spcPts val="0"/>
              </a:spcAft>
            </a:pPr>
            <a:r>
              <a:rPr lang="en-US" sz="1200" dirty="0">
                <a:effectLst/>
                <a:latin typeface="Times New Roman" panose="02020603050405020304" pitchFamily="18" charset="0"/>
                <a:ea typeface="Calibri" panose="020F0502020204030204" pitchFamily="34" charset="0"/>
                <a:cs typeface="Times New Roman" panose="02020603050405020304" pitchFamily="18" charset="0"/>
              </a:rPr>
              <a:t>Klosko, G. (2017). Medicare and Medicaid. </a:t>
            </a:r>
            <a:r>
              <a:rPr lang="en-US" sz="1200" i="1" dirty="0">
                <a:effectLst/>
                <a:latin typeface="Times New Roman" panose="02020603050405020304" pitchFamily="18" charset="0"/>
                <a:ea typeface="Calibri" panose="020F0502020204030204" pitchFamily="34" charset="0"/>
                <a:cs typeface="Times New Roman" panose="02020603050405020304" pitchFamily="18" charset="0"/>
              </a:rPr>
              <a:t>Oxford Scholarship Online</a:t>
            </a:r>
            <a:r>
              <a:rPr lang="en-US" sz="1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200" u="sng" dirty="0">
                <a:solidFill>
                  <a:srgbClr val="0563C1"/>
                </a:solidFill>
                <a:effectLst/>
                <a:latin typeface="Times New Roman" panose="02020603050405020304" pitchFamily="18" charset="0"/>
                <a:ea typeface="Calibri" panose="020F0502020204030204" pitchFamily="34" charset="0"/>
                <a:cs typeface="Times New Roman" panose="02020603050405020304" pitchFamily="18" charset="0"/>
                <a:hlinkClick r:id="rId6"/>
              </a:rPr>
              <a:t>https://doi.org/10.1093/acprof:oso/9780199973415.003.0008</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457200" marR="0" indent="-457200">
              <a:lnSpc>
                <a:spcPct val="200000"/>
              </a:lnSpc>
              <a:spcBef>
                <a:spcPts val="0"/>
              </a:spcBef>
              <a:spcAft>
                <a:spcPts val="0"/>
              </a:spcAft>
            </a:pPr>
            <a:r>
              <a:rPr lang="en-US" sz="1200" dirty="0">
                <a:effectLst/>
                <a:latin typeface="Times New Roman" panose="02020603050405020304" pitchFamily="18" charset="0"/>
                <a:ea typeface="Calibri" panose="020F0502020204030204" pitchFamily="34" charset="0"/>
                <a:cs typeface="Times New Roman" panose="02020603050405020304" pitchFamily="18" charset="0"/>
              </a:rPr>
              <a:t>Laing, R. J., &amp; Hoffmeister, A. (2016). Coordinating care around complex patients- an innovative approach. </a:t>
            </a:r>
            <a:r>
              <a:rPr lang="en-US" sz="1200" i="1" dirty="0">
                <a:effectLst/>
                <a:latin typeface="Times New Roman" panose="02020603050405020304" pitchFamily="18" charset="0"/>
                <a:ea typeface="Calibri" panose="020F0502020204030204" pitchFamily="34" charset="0"/>
                <a:cs typeface="Times New Roman" panose="02020603050405020304" pitchFamily="18" charset="0"/>
              </a:rPr>
              <a:t>International Journal of Integrated Care</a:t>
            </a:r>
            <a:r>
              <a:rPr lang="en-US" sz="1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200" i="1" dirty="0">
                <a:effectLst/>
                <a:latin typeface="Times New Roman" panose="02020603050405020304" pitchFamily="18" charset="0"/>
                <a:ea typeface="Calibri" panose="020F0502020204030204" pitchFamily="34" charset="0"/>
                <a:cs typeface="Times New Roman" panose="02020603050405020304" pitchFamily="18" charset="0"/>
              </a:rPr>
              <a:t>14</a:t>
            </a:r>
            <a:r>
              <a:rPr lang="en-US" sz="1200" dirty="0">
                <a:effectLst/>
                <a:latin typeface="Times New Roman" panose="02020603050405020304" pitchFamily="18" charset="0"/>
                <a:ea typeface="Calibri" panose="020F0502020204030204" pitchFamily="34" charset="0"/>
                <a:cs typeface="Times New Roman" panose="02020603050405020304" pitchFamily="18" charset="0"/>
              </a:rPr>
              <a:t>(9). </a:t>
            </a:r>
            <a:r>
              <a:rPr lang="en-US" sz="1200" u="sng" dirty="0">
                <a:solidFill>
                  <a:srgbClr val="0563C1"/>
                </a:solidFill>
                <a:effectLst/>
                <a:latin typeface="Times New Roman" panose="02020603050405020304" pitchFamily="18" charset="0"/>
                <a:ea typeface="Calibri" panose="020F0502020204030204" pitchFamily="34" charset="0"/>
                <a:cs typeface="Times New Roman" panose="02020603050405020304" pitchFamily="18" charset="0"/>
                <a:hlinkClick r:id="rId7"/>
              </a:rPr>
              <a:t>https://doi.org/10.5334/ijic.1923</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457200" marR="0" indent="-457200">
              <a:lnSpc>
                <a:spcPct val="200000"/>
              </a:lnSpc>
              <a:spcBef>
                <a:spcPts val="0"/>
              </a:spcBef>
              <a:spcAft>
                <a:spcPts val="0"/>
              </a:spcAft>
            </a:pPr>
            <a:r>
              <a:rPr lang="en-US" sz="1200" dirty="0">
                <a:effectLst/>
                <a:latin typeface="Times New Roman" panose="02020603050405020304" pitchFamily="18" charset="0"/>
                <a:ea typeface="Calibri" panose="020F0502020204030204" pitchFamily="34" charset="0"/>
                <a:cs typeface="Times New Roman" panose="02020603050405020304" pitchFamily="18" charset="0"/>
              </a:rPr>
              <a:t>Shindell, R. (2016). </a:t>
            </a:r>
            <a:r>
              <a:rPr lang="en-US" sz="1200" i="1" dirty="0">
                <a:effectLst/>
                <a:latin typeface="Times New Roman" panose="02020603050405020304" pitchFamily="18" charset="0"/>
                <a:ea typeface="Calibri" panose="020F0502020204030204" pitchFamily="34" charset="0"/>
                <a:cs typeface="Times New Roman" panose="02020603050405020304" pitchFamily="18" charset="0"/>
              </a:rPr>
              <a:t>Hippocrates &amp; HIPAA: What is the Ethical Involvement?</a:t>
            </a:r>
            <a:r>
              <a:rPr lang="en-US" sz="1200" dirty="0">
                <a:effectLst/>
                <a:latin typeface="Times New Roman" panose="02020603050405020304" pitchFamily="18" charset="0"/>
                <a:ea typeface="Calibri" panose="020F0502020204030204" pitchFamily="34" charset="0"/>
                <a:cs typeface="Times New Roman" panose="02020603050405020304" pitchFamily="18" charset="0"/>
              </a:rPr>
              <a:t> Wound Care Learning Network. </a:t>
            </a:r>
            <a:r>
              <a:rPr lang="en-US" sz="1200" u="sng" dirty="0">
                <a:solidFill>
                  <a:srgbClr val="0563C1"/>
                </a:solidFill>
                <a:effectLst/>
                <a:latin typeface="Times New Roman" panose="02020603050405020304" pitchFamily="18" charset="0"/>
                <a:ea typeface="Calibri" panose="020F0502020204030204" pitchFamily="34" charset="0"/>
                <a:cs typeface="Times New Roman" panose="02020603050405020304" pitchFamily="18" charset="0"/>
                <a:hlinkClick r:id="rId8"/>
              </a:rPr>
              <a:t>https://www.hmpgloballearningnetwork.com/site/twc/articles/hippocrates-hipaa-whats-ethical-involvement</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200000"/>
              </a:lnSpc>
              <a:spcBef>
                <a:spcPts val="0"/>
              </a:spcBef>
              <a:spcAft>
                <a:spcPts val="0"/>
              </a:spcAft>
            </a:pPr>
            <a:r>
              <a:rPr lang="en-US" sz="1200" dirty="0">
                <a:effectLst/>
                <a:latin typeface="Times New Roman" panose="02020603050405020304" pitchFamily="18" charset="0"/>
                <a:ea typeface="Calibri" panose="020F0502020204030204" pitchFamily="34" charset="0"/>
                <a:cs typeface="Times New Roman" panose="02020603050405020304" pitchFamily="18" charset="0"/>
              </a:rPr>
              <a:t> Backman, A., Ahnlund, P., Sjögren, K., Lövheim, H., McGilton, K. S., &amp; Edvardsson, D. (2019). Embodying person‐centred being and doing: Leading towards person‐centred care in nursing homes as narrated by managers. Journal of Clinical Nursing, 29(1-2), 172-183. </a:t>
            </a:r>
            <a:r>
              <a:rPr lang="en-US" sz="1200" dirty="0">
                <a:effectLst/>
                <a:latin typeface="Times New Roman" panose="02020603050405020304" pitchFamily="18" charset="0"/>
                <a:ea typeface="Calibri" panose="020F0502020204030204" pitchFamily="34" charset="0"/>
                <a:cs typeface="Times New Roman" panose="02020603050405020304" pitchFamily="18" charset="0"/>
                <a:hlinkClick r:id="rId9"/>
              </a:rPr>
              <a:t>https://doi.org/10.1111/jocn.15075</a:t>
            </a:r>
            <a:endParaRPr lang="en-US" sz="1200"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a:lnSpc>
                <a:spcPct val="200000"/>
              </a:lnSpc>
              <a:spcBef>
                <a:spcPts val="0"/>
              </a:spcBef>
              <a:spcAft>
                <a:spcPts val="0"/>
              </a:spcAft>
            </a:pP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sz="1200" dirty="0"/>
          </a:p>
        </p:txBody>
      </p:sp>
    </p:spTree>
    <p:extLst>
      <p:ext uri="{BB962C8B-B14F-4D97-AF65-F5344CB8AC3E}">
        <p14:creationId xmlns:p14="http://schemas.microsoft.com/office/powerpoint/2010/main" val="22175743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CA11E6-9B35-465E-BC2E-DE97A624D3D2}"/>
              </a:ext>
            </a:extLst>
          </p:cNvPr>
          <p:cNvSpPr>
            <a:spLocks noGrp="1"/>
          </p:cNvSpPr>
          <p:nvPr>
            <p:ph type="title"/>
          </p:nvPr>
        </p:nvSpPr>
        <p:spPr/>
        <p:txBody>
          <a:bodyPr/>
          <a:lstStyle/>
          <a:p>
            <a:pPr algn="ctr"/>
            <a:r>
              <a:rPr lang="en-US" dirty="0"/>
              <a:t>Introduction</a:t>
            </a:r>
          </a:p>
        </p:txBody>
      </p:sp>
      <p:sp>
        <p:nvSpPr>
          <p:cNvPr id="3" name="Content Placeholder 2">
            <a:extLst>
              <a:ext uri="{FF2B5EF4-FFF2-40B4-BE49-F238E27FC236}">
                <a16:creationId xmlns:a16="http://schemas.microsoft.com/office/drawing/2014/main" id="{0AEDD39B-DED6-4C6B-AB1C-6F8A027C0390}"/>
              </a:ext>
            </a:extLst>
          </p:cNvPr>
          <p:cNvSpPr>
            <a:spLocks noGrp="1"/>
          </p:cNvSpPr>
          <p:nvPr>
            <p:ph idx="1"/>
          </p:nvPr>
        </p:nvSpPr>
        <p:spPr/>
        <p:txBody>
          <a:bodyPr/>
          <a:lstStyle/>
          <a:p>
            <a:r>
              <a:rPr lang="en-US" sz="1800" dirty="0">
                <a:effectLst/>
                <a:ea typeface="Calibri" panose="020F0502020204030204" pitchFamily="34" charset="0"/>
              </a:rPr>
              <a:t>Ethics in healthcare is the enactment of core health care principles, including autonomy, nonmaleficence, and justice in making healthcare decisions (FitzGerald, 2016).</a:t>
            </a:r>
          </a:p>
          <a:p>
            <a:r>
              <a:rPr lang="en-US" dirty="0">
                <a:ea typeface="Calibri" panose="020F0502020204030204" pitchFamily="34" charset="0"/>
              </a:rPr>
              <a:t>Healthcare policies are government incentives that enhance quality healthcare  provision.</a:t>
            </a:r>
          </a:p>
          <a:p>
            <a:r>
              <a:rPr lang="en-US" sz="1800" dirty="0">
                <a:effectLst/>
                <a:ea typeface="Calibri" panose="020F0502020204030204" pitchFamily="34" charset="0"/>
              </a:rPr>
              <a:t>An integration of healthcare policies and ethical </a:t>
            </a:r>
            <a:r>
              <a:rPr lang="en-US" dirty="0">
                <a:ea typeface="Calibri" panose="020F0502020204030204" pitchFamily="34" charset="0"/>
              </a:rPr>
              <a:t>factors ensures that the healthcare  services safeguard a patients health.</a:t>
            </a:r>
          </a:p>
          <a:p>
            <a:r>
              <a:rPr lang="en-US" sz="1800" dirty="0">
                <a:effectLst/>
                <a:ea typeface="Calibri" panose="020F0502020204030204" pitchFamily="34" charset="0"/>
              </a:rPr>
              <a:t>When healthcare services are enhanced</a:t>
            </a:r>
            <a:r>
              <a:rPr lang="en-US" dirty="0">
                <a:ea typeface="Calibri" panose="020F0502020204030204" pitchFamily="34" charset="0"/>
              </a:rPr>
              <a:t>, both the patients and the medical staff are safeguarded.</a:t>
            </a:r>
          </a:p>
          <a:p>
            <a:r>
              <a:rPr lang="en-US" dirty="0">
                <a:ea typeface="Calibri" panose="020F0502020204030204" pitchFamily="34" charset="0"/>
              </a:rPr>
              <a:t>E</a:t>
            </a:r>
            <a:r>
              <a:rPr lang="en-US" sz="1800" dirty="0">
                <a:effectLst/>
                <a:ea typeface="Calibri" panose="020F0502020204030204" pitchFamily="34" charset="0"/>
              </a:rPr>
              <a:t>thics and policies are essential in enhancing collaboration and communication in the delivery of healthcare services (Bower, 2016)</a:t>
            </a:r>
          </a:p>
          <a:p>
            <a:endParaRPr lang="en-US" dirty="0"/>
          </a:p>
        </p:txBody>
      </p:sp>
    </p:spTree>
    <p:extLst>
      <p:ext uri="{BB962C8B-B14F-4D97-AF65-F5344CB8AC3E}">
        <p14:creationId xmlns:p14="http://schemas.microsoft.com/office/powerpoint/2010/main" val="42184696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8D377F-4EC7-44B8-AA35-EF000F75711E}"/>
              </a:ext>
            </a:extLst>
          </p:cNvPr>
          <p:cNvSpPr>
            <a:spLocks noGrp="1"/>
          </p:cNvSpPr>
          <p:nvPr>
            <p:ph type="title"/>
          </p:nvPr>
        </p:nvSpPr>
        <p:spPr/>
        <p:txBody>
          <a:bodyPr/>
          <a:lstStyle/>
          <a:p>
            <a:pPr algn="ctr"/>
            <a:r>
              <a:rPr lang="en-US" dirty="0"/>
              <a:t>Care Coordination And Care Continuum</a:t>
            </a:r>
          </a:p>
        </p:txBody>
      </p:sp>
      <p:sp>
        <p:nvSpPr>
          <p:cNvPr id="3" name="Content Placeholder 2">
            <a:extLst>
              <a:ext uri="{FF2B5EF4-FFF2-40B4-BE49-F238E27FC236}">
                <a16:creationId xmlns:a16="http://schemas.microsoft.com/office/drawing/2014/main" id="{0CB7C04D-8F4B-4FBB-9F60-8C55EE370AC7}"/>
              </a:ext>
            </a:extLst>
          </p:cNvPr>
          <p:cNvSpPr>
            <a:spLocks noGrp="1"/>
          </p:cNvSpPr>
          <p:nvPr>
            <p:ph idx="1"/>
          </p:nvPr>
        </p:nvSpPr>
        <p:spPr>
          <a:xfrm>
            <a:off x="818712" y="2222287"/>
            <a:ext cx="7552778" cy="4188525"/>
          </a:xfrm>
        </p:spPr>
        <p:txBody>
          <a:bodyPr/>
          <a:lstStyle/>
          <a:p>
            <a:r>
              <a:rPr lang="en-US" sz="1800" dirty="0">
                <a:effectLst/>
                <a:ea typeface="Calibri" panose="020F0502020204030204" pitchFamily="34" charset="0"/>
              </a:rPr>
              <a:t>The care coordination plan entails integrating different faculties to ensure positive healthcare delivery services</a:t>
            </a:r>
          </a:p>
          <a:p>
            <a:r>
              <a:rPr lang="en-US" dirty="0"/>
              <a:t>Care continuum includes provision of heath care services beyond the hospital setting</a:t>
            </a:r>
          </a:p>
          <a:p>
            <a:r>
              <a:rPr lang="en-US" dirty="0"/>
              <a:t>Care continuum  and care coordination integration ensures positive healthcare outcomes.</a:t>
            </a:r>
          </a:p>
          <a:p>
            <a:r>
              <a:rPr lang="en-US" dirty="0"/>
              <a:t>Care continuum enhances patient canted interventions that are key in the care coordination process (</a:t>
            </a:r>
            <a:r>
              <a:rPr lang="en-US" sz="1800" dirty="0">
                <a:effectLst/>
                <a:ea typeface="Calibri" panose="020F0502020204030204" pitchFamily="34" charset="0"/>
              </a:rPr>
              <a:t>Laing &amp; Hoffmeister, 2016)</a:t>
            </a:r>
          </a:p>
          <a:p>
            <a:r>
              <a:rPr lang="en-US" dirty="0"/>
              <a:t>The presentation focuses on nursing homes.</a:t>
            </a:r>
          </a:p>
        </p:txBody>
      </p:sp>
      <p:pic>
        <p:nvPicPr>
          <p:cNvPr id="4" name="Picture 3">
            <a:extLst>
              <a:ext uri="{FF2B5EF4-FFF2-40B4-BE49-F238E27FC236}">
                <a16:creationId xmlns:a16="http://schemas.microsoft.com/office/drawing/2014/main" id="{764F56D6-6310-4241-9580-D38224592AEA}"/>
              </a:ext>
            </a:extLst>
          </p:cNvPr>
          <p:cNvPicPr>
            <a:picLocks noChangeAspect="1"/>
          </p:cNvPicPr>
          <p:nvPr/>
        </p:nvPicPr>
        <p:blipFill>
          <a:blip r:embed="rId3"/>
          <a:stretch>
            <a:fillRect/>
          </a:stretch>
        </p:blipFill>
        <p:spPr>
          <a:xfrm>
            <a:off x="8529146" y="2023089"/>
            <a:ext cx="3662854" cy="4188525"/>
          </a:xfrm>
          <a:prstGeom prst="rect">
            <a:avLst/>
          </a:prstGeom>
        </p:spPr>
      </p:pic>
    </p:spTree>
    <p:extLst>
      <p:ext uri="{BB962C8B-B14F-4D97-AF65-F5344CB8AC3E}">
        <p14:creationId xmlns:p14="http://schemas.microsoft.com/office/powerpoint/2010/main" val="34066216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567BF0-6A1B-4013-A115-E508E726F7F5}"/>
              </a:ext>
            </a:extLst>
          </p:cNvPr>
          <p:cNvSpPr>
            <a:spLocks noGrp="1"/>
          </p:cNvSpPr>
          <p:nvPr>
            <p:ph type="title"/>
          </p:nvPr>
        </p:nvSpPr>
        <p:spPr/>
        <p:txBody>
          <a:bodyPr/>
          <a:lstStyle/>
          <a:p>
            <a:pPr algn="ctr"/>
            <a:r>
              <a:rPr lang="en-US" dirty="0"/>
              <a:t>Nursing Homes</a:t>
            </a:r>
          </a:p>
        </p:txBody>
      </p:sp>
      <p:sp>
        <p:nvSpPr>
          <p:cNvPr id="3" name="Content Placeholder 2">
            <a:extLst>
              <a:ext uri="{FF2B5EF4-FFF2-40B4-BE49-F238E27FC236}">
                <a16:creationId xmlns:a16="http://schemas.microsoft.com/office/drawing/2014/main" id="{23B29DA4-296F-4A1C-AEEF-C1818103D4AF}"/>
              </a:ext>
            </a:extLst>
          </p:cNvPr>
          <p:cNvSpPr>
            <a:spLocks noGrp="1"/>
          </p:cNvSpPr>
          <p:nvPr>
            <p:ph idx="1"/>
          </p:nvPr>
        </p:nvSpPr>
        <p:spPr>
          <a:xfrm>
            <a:off x="818712" y="2222287"/>
            <a:ext cx="7095578" cy="3636511"/>
          </a:xfrm>
        </p:spPr>
        <p:txBody>
          <a:bodyPr/>
          <a:lstStyle/>
          <a:p>
            <a:r>
              <a:rPr lang="en-US" dirty="0"/>
              <a:t>Also known as assisted living facilities</a:t>
            </a:r>
          </a:p>
          <a:p>
            <a:r>
              <a:rPr lang="en-US" dirty="0"/>
              <a:t>Offer care beyond typical hospital care (Backman et al., 2019)</a:t>
            </a:r>
          </a:p>
          <a:p>
            <a:r>
              <a:rPr lang="en-US" sz="1800" dirty="0">
                <a:effectLst/>
                <a:ea typeface="Calibri" panose="020F0502020204030204" pitchFamily="34" charset="0"/>
              </a:rPr>
              <a:t>provide social work services, hospice care, nutritional counseling, and recreational activities.</a:t>
            </a:r>
          </a:p>
          <a:p>
            <a:r>
              <a:rPr lang="en-US" dirty="0">
                <a:ea typeface="Calibri" panose="020F0502020204030204" pitchFamily="34" charset="0"/>
              </a:rPr>
              <a:t>Nursing homes care f</a:t>
            </a:r>
            <a:r>
              <a:rPr lang="en-US" sz="1800" dirty="0">
                <a:effectLst/>
                <a:ea typeface="Calibri" panose="020F0502020204030204" pitchFamily="34" charset="0"/>
              </a:rPr>
              <a:t>or the elderly, mentally ill, and physically challenged individuals</a:t>
            </a:r>
          </a:p>
          <a:p>
            <a:r>
              <a:rPr lang="en-US" dirty="0"/>
              <a:t>Ethical and policy factor are important in ensuring quality healthcare in nursing homes </a:t>
            </a:r>
          </a:p>
        </p:txBody>
      </p:sp>
      <p:pic>
        <p:nvPicPr>
          <p:cNvPr id="4" name="Picture 3">
            <a:extLst>
              <a:ext uri="{FF2B5EF4-FFF2-40B4-BE49-F238E27FC236}">
                <a16:creationId xmlns:a16="http://schemas.microsoft.com/office/drawing/2014/main" id="{4E7D1AA6-7699-46D2-821B-7D0FC049B82B}"/>
              </a:ext>
            </a:extLst>
          </p:cNvPr>
          <p:cNvPicPr>
            <a:picLocks noChangeAspect="1"/>
          </p:cNvPicPr>
          <p:nvPr/>
        </p:nvPicPr>
        <p:blipFill>
          <a:blip r:embed="rId3"/>
          <a:stretch>
            <a:fillRect/>
          </a:stretch>
        </p:blipFill>
        <p:spPr>
          <a:xfrm>
            <a:off x="7914290" y="2155765"/>
            <a:ext cx="4277710" cy="4255047"/>
          </a:xfrm>
          <a:prstGeom prst="rect">
            <a:avLst/>
          </a:prstGeom>
        </p:spPr>
      </p:pic>
    </p:spTree>
    <p:extLst>
      <p:ext uri="{BB962C8B-B14F-4D97-AF65-F5344CB8AC3E}">
        <p14:creationId xmlns:p14="http://schemas.microsoft.com/office/powerpoint/2010/main" val="23139457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BF231D-F085-4D7E-88A1-B510FE24B535}"/>
              </a:ext>
            </a:extLst>
          </p:cNvPr>
          <p:cNvSpPr>
            <a:spLocks noGrp="1"/>
          </p:cNvSpPr>
          <p:nvPr>
            <p:ph type="title"/>
          </p:nvPr>
        </p:nvSpPr>
        <p:spPr/>
        <p:txBody>
          <a:bodyPr/>
          <a:lstStyle/>
          <a:p>
            <a:pPr algn="ctr"/>
            <a:r>
              <a:rPr lang="en-US" dirty="0"/>
              <a:t>Government Healthcare Policies</a:t>
            </a:r>
          </a:p>
        </p:txBody>
      </p:sp>
      <p:sp>
        <p:nvSpPr>
          <p:cNvPr id="3" name="Content Placeholder 2">
            <a:extLst>
              <a:ext uri="{FF2B5EF4-FFF2-40B4-BE49-F238E27FC236}">
                <a16:creationId xmlns:a16="http://schemas.microsoft.com/office/drawing/2014/main" id="{C88D593B-9666-445B-A823-141FAB100356}"/>
              </a:ext>
            </a:extLst>
          </p:cNvPr>
          <p:cNvSpPr>
            <a:spLocks noGrp="1"/>
          </p:cNvSpPr>
          <p:nvPr>
            <p:ph idx="1"/>
          </p:nvPr>
        </p:nvSpPr>
        <p:spPr>
          <a:xfrm>
            <a:off x="4050643" y="2316880"/>
            <a:ext cx="7883854" cy="3636511"/>
          </a:xfrm>
        </p:spPr>
        <p:txBody>
          <a:bodyPr/>
          <a:lstStyle/>
          <a:p>
            <a:r>
              <a:rPr lang="en-US" dirty="0"/>
              <a:t>The government is responsible of creating laws and policies in healthcare industry.</a:t>
            </a:r>
          </a:p>
          <a:p>
            <a:r>
              <a:rPr lang="en-US" dirty="0"/>
              <a:t>The government also enforces the polices enacted (Steaban, 2016)</a:t>
            </a:r>
          </a:p>
          <a:p>
            <a:r>
              <a:rPr lang="en-US" dirty="0"/>
              <a:t>Healthcare policies include ACA , HIPAA, Medicare and Medicaid.</a:t>
            </a:r>
          </a:p>
          <a:p>
            <a:r>
              <a:rPr lang="en-US" dirty="0"/>
              <a:t>The government is responsible of reviewing policies and making necessary changes.</a:t>
            </a:r>
          </a:p>
          <a:p>
            <a:endParaRPr lang="en-US" dirty="0"/>
          </a:p>
          <a:p>
            <a:endParaRPr lang="en-US" dirty="0"/>
          </a:p>
        </p:txBody>
      </p:sp>
      <p:pic>
        <p:nvPicPr>
          <p:cNvPr id="5" name="Picture 4">
            <a:extLst>
              <a:ext uri="{FF2B5EF4-FFF2-40B4-BE49-F238E27FC236}">
                <a16:creationId xmlns:a16="http://schemas.microsoft.com/office/drawing/2014/main" id="{D3C1B035-AB24-4F60-9A11-B9E3FA8DCAEF}"/>
              </a:ext>
            </a:extLst>
          </p:cNvPr>
          <p:cNvPicPr>
            <a:picLocks noChangeAspect="1"/>
          </p:cNvPicPr>
          <p:nvPr/>
        </p:nvPicPr>
        <p:blipFill>
          <a:blip r:embed="rId3"/>
          <a:stretch>
            <a:fillRect/>
          </a:stretch>
        </p:blipFill>
        <p:spPr>
          <a:xfrm>
            <a:off x="0" y="2316879"/>
            <a:ext cx="4050643" cy="3784375"/>
          </a:xfrm>
          <a:prstGeom prst="rect">
            <a:avLst/>
          </a:prstGeom>
        </p:spPr>
      </p:pic>
    </p:spTree>
    <p:extLst>
      <p:ext uri="{BB962C8B-B14F-4D97-AF65-F5344CB8AC3E}">
        <p14:creationId xmlns:p14="http://schemas.microsoft.com/office/powerpoint/2010/main" val="15991465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67AC9D-690B-4ADF-8393-8D4655EE8EEB}"/>
              </a:ext>
            </a:extLst>
          </p:cNvPr>
          <p:cNvSpPr>
            <a:spLocks noGrp="1"/>
          </p:cNvSpPr>
          <p:nvPr>
            <p:ph type="title"/>
          </p:nvPr>
        </p:nvSpPr>
        <p:spPr/>
        <p:txBody>
          <a:bodyPr/>
          <a:lstStyle/>
          <a:p>
            <a:pPr algn="ctr"/>
            <a:r>
              <a:rPr lang="en-US" dirty="0"/>
              <a:t>Government Policies Affecting Care Coordination</a:t>
            </a:r>
          </a:p>
        </p:txBody>
      </p:sp>
      <p:sp>
        <p:nvSpPr>
          <p:cNvPr id="3" name="Content Placeholder 2">
            <a:extLst>
              <a:ext uri="{FF2B5EF4-FFF2-40B4-BE49-F238E27FC236}">
                <a16:creationId xmlns:a16="http://schemas.microsoft.com/office/drawing/2014/main" id="{69DBB236-D623-4D4B-90A0-E465B1B93051}"/>
              </a:ext>
            </a:extLst>
          </p:cNvPr>
          <p:cNvSpPr>
            <a:spLocks noGrp="1"/>
          </p:cNvSpPr>
          <p:nvPr>
            <p:ph idx="1"/>
          </p:nvPr>
        </p:nvSpPr>
        <p:spPr>
          <a:xfrm>
            <a:off x="818712" y="2222287"/>
            <a:ext cx="7584309" cy="4188525"/>
          </a:xfrm>
        </p:spPr>
        <p:txBody>
          <a:bodyPr>
            <a:normAutofit/>
          </a:bodyPr>
          <a:lstStyle/>
          <a:p>
            <a:r>
              <a:rPr lang="en-US" sz="1800" dirty="0">
                <a:effectLst/>
                <a:ea typeface="Calibri" panose="020F0502020204030204" pitchFamily="34" charset="0"/>
              </a:rPr>
              <a:t>the affordable care act (ACA). </a:t>
            </a:r>
          </a:p>
          <a:p>
            <a:r>
              <a:rPr lang="en-US" sz="1800" dirty="0">
                <a:effectLst/>
                <a:ea typeface="Calibri" panose="020F0502020204030204" pitchFamily="34" charset="0"/>
              </a:rPr>
              <a:t>The act increased the number of people eligible for insurance covers</a:t>
            </a:r>
            <a:endParaRPr lang="en-US" dirty="0">
              <a:ea typeface="Calibri" panose="020F0502020204030204" pitchFamily="34" charset="0"/>
            </a:endParaRPr>
          </a:p>
          <a:p>
            <a:r>
              <a:rPr lang="en-US" sz="1800" dirty="0">
                <a:effectLst/>
                <a:ea typeface="Calibri" panose="020F0502020204030204" pitchFamily="34" charset="0"/>
              </a:rPr>
              <a:t>Increase in accessibility of insurance covers enhances an increase in care coordination plans (Cleveland, Motter &amp; Smith, 2019)</a:t>
            </a:r>
          </a:p>
          <a:p>
            <a:r>
              <a:rPr lang="en-US" dirty="0">
                <a:ea typeface="Calibri" panose="020F0502020204030204" pitchFamily="34" charset="0"/>
              </a:rPr>
              <a:t>Medicare policy - </a:t>
            </a:r>
            <a:r>
              <a:rPr lang="en-US" sz="1800" dirty="0">
                <a:effectLst/>
                <a:ea typeface="Calibri" panose="020F0502020204030204" pitchFamily="34" charset="0"/>
              </a:rPr>
              <a:t>allows US citizens to acquire insurance coverage to access healthcare services</a:t>
            </a:r>
          </a:p>
          <a:p>
            <a:r>
              <a:rPr lang="en-US" dirty="0">
                <a:ea typeface="Calibri" panose="020F0502020204030204" pitchFamily="34" charset="0"/>
              </a:rPr>
              <a:t>C</a:t>
            </a:r>
            <a:r>
              <a:rPr lang="en-US" sz="1800" dirty="0">
                <a:effectLst/>
                <a:ea typeface="Calibri" panose="020F0502020204030204" pitchFamily="34" charset="0"/>
              </a:rPr>
              <a:t>overs skilled nursing care for individuals required to stay in nursing homes</a:t>
            </a:r>
            <a:r>
              <a:rPr lang="en-US" dirty="0">
                <a:ea typeface="Calibri" panose="020F0502020204030204" pitchFamily="34" charset="0"/>
              </a:rPr>
              <a:t> and for old people.</a:t>
            </a:r>
          </a:p>
          <a:p>
            <a:r>
              <a:rPr lang="en-US" sz="1800" dirty="0">
                <a:effectLst/>
                <a:ea typeface="Calibri" panose="020F0502020204030204" pitchFamily="34" charset="0"/>
              </a:rPr>
              <a:t>Medicaid -  provide insurance coverage to low social-economic societies</a:t>
            </a:r>
          </a:p>
          <a:p>
            <a:endParaRPr lang="en-US" sz="1800" dirty="0">
              <a:effectLst/>
              <a:ea typeface="Calibri" panose="020F0502020204030204" pitchFamily="34" charset="0"/>
            </a:endParaRPr>
          </a:p>
          <a:p>
            <a:endParaRPr lang="en-US" dirty="0"/>
          </a:p>
        </p:txBody>
      </p:sp>
      <p:pic>
        <p:nvPicPr>
          <p:cNvPr id="5" name="Picture 4">
            <a:extLst>
              <a:ext uri="{FF2B5EF4-FFF2-40B4-BE49-F238E27FC236}">
                <a16:creationId xmlns:a16="http://schemas.microsoft.com/office/drawing/2014/main" id="{A8F34B4E-21D3-4DC3-AFFF-31AA4DC015C0}"/>
              </a:ext>
            </a:extLst>
          </p:cNvPr>
          <p:cNvPicPr>
            <a:picLocks noChangeAspect="1"/>
          </p:cNvPicPr>
          <p:nvPr/>
        </p:nvPicPr>
        <p:blipFill>
          <a:blip r:embed="rId3"/>
          <a:stretch>
            <a:fillRect/>
          </a:stretch>
        </p:blipFill>
        <p:spPr>
          <a:xfrm>
            <a:off x="8150772" y="2222287"/>
            <a:ext cx="4041228" cy="3894734"/>
          </a:xfrm>
          <a:prstGeom prst="rect">
            <a:avLst/>
          </a:prstGeom>
        </p:spPr>
      </p:pic>
    </p:spTree>
    <p:extLst>
      <p:ext uri="{BB962C8B-B14F-4D97-AF65-F5344CB8AC3E}">
        <p14:creationId xmlns:p14="http://schemas.microsoft.com/office/powerpoint/2010/main" val="37048153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677216-ADA3-4A2F-89E4-EF8DFA1CAED2}"/>
              </a:ext>
            </a:extLst>
          </p:cNvPr>
          <p:cNvSpPr>
            <a:spLocks noGrp="1"/>
          </p:cNvSpPr>
          <p:nvPr>
            <p:ph type="title"/>
          </p:nvPr>
        </p:nvSpPr>
        <p:spPr/>
        <p:txBody>
          <a:bodyPr/>
          <a:lstStyle/>
          <a:p>
            <a:pPr algn="ctr"/>
            <a:r>
              <a:rPr lang="en-US" dirty="0"/>
              <a:t>Government Policies Continuation</a:t>
            </a:r>
          </a:p>
        </p:txBody>
      </p:sp>
      <p:sp>
        <p:nvSpPr>
          <p:cNvPr id="3" name="Content Placeholder 2">
            <a:extLst>
              <a:ext uri="{FF2B5EF4-FFF2-40B4-BE49-F238E27FC236}">
                <a16:creationId xmlns:a16="http://schemas.microsoft.com/office/drawing/2014/main" id="{9E9A6552-430E-456F-B78F-925D755A1052}"/>
              </a:ext>
            </a:extLst>
          </p:cNvPr>
          <p:cNvSpPr>
            <a:spLocks noGrp="1"/>
          </p:cNvSpPr>
          <p:nvPr>
            <p:ph idx="1"/>
          </p:nvPr>
        </p:nvSpPr>
        <p:spPr>
          <a:xfrm>
            <a:off x="613761" y="2206521"/>
            <a:ext cx="7741964" cy="4462292"/>
          </a:xfrm>
        </p:spPr>
        <p:txBody>
          <a:bodyPr/>
          <a:lstStyle/>
          <a:p>
            <a:r>
              <a:rPr lang="en-US" dirty="0"/>
              <a:t>The Affordable Care Act's hospital readmission reduction program  -</a:t>
            </a:r>
            <a:r>
              <a:rPr lang="en-US" sz="1800" dirty="0">
                <a:effectLst/>
                <a:ea typeface="Calibri" panose="020F0502020204030204" pitchFamily="34" charset="0"/>
              </a:rPr>
              <a:t>to lower payments to care homes with high readmission rates</a:t>
            </a:r>
          </a:p>
          <a:p>
            <a:r>
              <a:rPr lang="en-US" sz="1800" dirty="0">
                <a:effectLst/>
                <a:ea typeface="Calibri" panose="020F0502020204030204" pitchFamily="34" charset="0"/>
              </a:rPr>
              <a:t>Health Insurance Portability and Accountability Act (HIPAA</a:t>
            </a:r>
            <a:r>
              <a:rPr lang="en-US" dirty="0">
                <a:ea typeface="Calibri" panose="020F0502020204030204" pitchFamily="34" charset="0"/>
              </a:rPr>
              <a:t> -  </a:t>
            </a:r>
            <a:r>
              <a:rPr lang="en-US" sz="1800" dirty="0">
                <a:effectLst/>
                <a:ea typeface="Calibri" panose="020F0502020204030204" pitchFamily="34" charset="0"/>
              </a:rPr>
              <a:t>American employees have insurance policies and have the freedom to carry their healthcare insurance from one job to another</a:t>
            </a:r>
            <a:endParaRPr lang="en-US" dirty="0">
              <a:ea typeface="Calibri" panose="020F0502020204030204" pitchFamily="34" charset="0"/>
            </a:endParaRPr>
          </a:p>
          <a:p>
            <a:r>
              <a:rPr lang="en-US" dirty="0">
                <a:ea typeface="Calibri" panose="020F0502020204030204" pitchFamily="34" charset="0"/>
              </a:rPr>
              <a:t>P</a:t>
            </a:r>
            <a:r>
              <a:rPr lang="en-US" sz="1800" dirty="0">
                <a:effectLst/>
                <a:ea typeface="Calibri" panose="020F0502020204030204" pitchFamily="34" charset="0"/>
              </a:rPr>
              <a:t>atient safety, quality, and improvement act – ensure patient privacy and confidentiality (Cabal , 2018)</a:t>
            </a:r>
          </a:p>
          <a:p>
            <a:r>
              <a:rPr lang="en-US" dirty="0">
                <a:ea typeface="Calibri" panose="020F0502020204030204" pitchFamily="34" charset="0"/>
              </a:rPr>
              <a:t>G</a:t>
            </a:r>
            <a:r>
              <a:rPr lang="en-US" sz="1800" dirty="0">
                <a:effectLst/>
                <a:ea typeface="Calibri" panose="020F0502020204030204" pitchFamily="34" charset="0"/>
              </a:rPr>
              <a:t>overnment's certificate of need cost containment program </a:t>
            </a:r>
            <a:r>
              <a:rPr lang="en-US" dirty="0">
                <a:ea typeface="Calibri" panose="020F0502020204030204" pitchFamily="34" charset="0"/>
              </a:rPr>
              <a:t> -  </a:t>
            </a:r>
            <a:r>
              <a:rPr lang="en-US" sz="1800" dirty="0">
                <a:effectLst/>
                <a:ea typeface="Calibri" panose="020F0502020204030204" pitchFamily="34" charset="0"/>
              </a:rPr>
              <a:t>nursing homes can provide quality healthcare services</a:t>
            </a:r>
            <a:endParaRPr lang="en-US" dirty="0"/>
          </a:p>
        </p:txBody>
      </p:sp>
    </p:spTree>
    <p:extLst>
      <p:ext uri="{BB962C8B-B14F-4D97-AF65-F5344CB8AC3E}">
        <p14:creationId xmlns:p14="http://schemas.microsoft.com/office/powerpoint/2010/main" val="18703038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365DB6-479B-4B5A-905B-C1DDD2E7F45E}"/>
              </a:ext>
            </a:extLst>
          </p:cNvPr>
          <p:cNvSpPr>
            <a:spLocks noGrp="1"/>
          </p:cNvSpPr>
          <p:nvPr>
            <p:ph type="title"/>
          </p:nvPr>
        </p:nvSpPr>
        <p:spPr/>
        <p:txBody>
          <a:bodyPr/>
          <a:lstStyle/>
          <a:p>
            <a:r>
              <a:rPr lang="en-US" dirty="0"/>
              <a:t>Ethical Issues In Government Policies</a:t>
            </a:r>
          </a:p>
        </p:txBody>
      </p:sp>
      <p:sp>
        <p:nvSpPr>
          <p:cNvPr id="3" name="Content Placeholder 2">
            <a:extLst>
              <a:ext uri="{FF2B5EF4-FFF2-40B4-BE49-F238E27FC236}">
                <a16:creationId xmlns:a16="http://schemas.microsoft.com/office/drawing/2014/main" id="{B6B338BF-03C2-49EB-AFB8-0D10315E52AA}"/>
              </a:ext>
            </a:extLst>
          </p:cNvPr>
          <p:cNvSpPr>
            <a:spLocks noGrp="1"/>
          </p:cNvSpPr>
          <p:nvPr>
            <p:ph idx="1"/>
          </p:nvPr>
        </p:nvSpPr>
        <p:spPr>
          <a:xfrm>
            <a:off x="4382814" y="2521832"/>
            <a:ext cx="7519446" cy="3636511"/>
          </a:xfrm>
        </p:spPr>
        <p:txBody>
          <a:bodyPr/>
          <a:lstStyle/>
          <a:p>
            <a:r>
              <a:rPr lang="en-US" dirty="0"/>
              <a:t>Health acre policies enhance healthcare delivery but also have ethical issues (</a:t>
            </a:r>
            <a:r>
              <a:rPr lang="en-US" sz="1800" dirty="0">
                <a:effectLst/>
                <a:ea typeface="Calibri" panose="020F0502020204030204" pitchFamily="34" charset="0"/>
                <a:cs typeface="Times New Roman" panose="02020603050405020304" pitchFamily="18" charset="0"/>
              </a:rPr>
              <a:t>FitzGerald, 2016)</a:t>
            </a:r>
            <a:endParaRPr lang="en-US" dirty="0"/>
          </a:p>
          <a:p>
            <a:r>
              <a:rPr lang="en-US" dirty="0"/>
              <a:t>Amendments should be carried out to meet the ethical issues raised.</a:t>
            </a:r>
          </a:p>
          <a:p>
            <a:r>
              <a:rPr lang="en-US" dirty="0">
                <a:ea typeface="Calibri" panose="020F0502020204030204" pitchFamily="34" charset="0"/>
              </a:rPr>
              <a:t>T</a:t>
            </a:r>
            <a:r>
              <a:rPr lang="en-US" sz="1800" dirty="0">
                <a:effectLst/>
                <a:ea typeface="Calibri" panose="020F0502020204030204" pitchFamily="34" charset="0"/>
              </a:rPr>
              <a:t>he ACA (2010) raises significant ethical issues because of its implication on the tax increase and high insurance premiums</a:t>
            </a:r>
          </a:p>
          <a:p>
            <a:r>
              <a:rPr lang="en-US" dirty="0"/>
              <a:t>HIPAA undermines patients autonomy rights (</a:t>
            </a:r>
            <a:r>
              <a:rPr lang="en-US" sz="1800" dirty="0">
                <a:effectLst/>
                <a:ea typeface="Calibri" panose="020F0502020204030204" pitchFamily="34" charset="0"/>
              </a:rPr>
              <a:t>Shindell, 2016). </a:t>
            </a:r>
          </a:p>
          <a:p>
            <a:r>
              <a:rPr lang="en-US" dirty="0"/>
              <a:t>Patient control of information under HIPAA undermines care coordination</a:t>
            </a:r>
          </a:p>
          <a:p>
            <a:endParaRPr lang="en-US" dirty="0"/>
          </a:p>
        </p:txBody>
      </p:sp>
      <p:pic>
        <p:nvPicPr>
          <p:cNvPr id="4" name="Picture 3">
            <a:extLst>
              <a:ext uri="{FF2B5EF4-FFF2-40B4-BE49-F238E27FC236}">
                <a16:creationId xmlns:a16="http://schemas.microsoft.com/office/drawing/2014/main" id="{4E3456E3-9F3E-463A-BB81-77EF59CDB163}"/>
              </a:ext>
            </a:extLst>
          </p:cNvPr>
          <p:cNvPicPr>
            <a:picLocks noChangeAspect="1"/>
          </p:cNvPicPr>
          <p:nvPr/>
        </p:nvPicPr>
        <p:blipFill>
          <a:blip r:embed="rId3"/>
          <a:stretch>
            <a:fillRect/>
          </a:stretch>
        </p:blipFill>
        <p:spPr>
          <a:xfrm>
            <a:off x="554379" y="2691087"/>
            <a:ext cx="3389670" cy="3467256"/>
          </a:xfrm>
          <a:prstGeom prst="rect">
            <a:avLst/>
          </a:prstGeom>
        </p:spPr>
      </p:pic>
    </p:spTree>
    <p:extLst>
      <p:ext uri="{BB962C8B-B14F-4D97-AF65-F5344CB8AC3E}">
        <p14:creationId xmlns:p14="http://schemas.microsoft.com/office/powerpoint/2010/main" val="255752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8B83B1-13E4-4291-B411-5E9BA5AE94F2}"/>
              </a:ext>
            </a:extLst>
          </p:cNvPr>
          <p:cNvSpPr>
            <a:spLocks noGrp="1"/>
          </p:cNvSpPr>
          <p:nvPr>
            <p:ph type="title"/>
          </p:nvPr>
        </p:nvSpPr>
        <p:spPr/>
        <p:txBody>
          <a:bodyPr/>
          <a:lstStyle/>
          <a:p>
            <a:pPr algn="ctr"/>
            <a:r>
              <a:rPr lang="en-US" dirty="0"/>
              <a:t>Nurses Code Of Ethics</a:t>
            </a:r>
          </a:p>
        </p:txBody>
      </p:sp>
      <p:sp>
        <p:nvSpPr>
          <p:cNvPr id="3" name="Content Placeholder 2">
            <a:extLst>
              <a:ext uri="{FF2B5EF4-FFF2-40B4-BE49-F238E27FC236}">
                <a16:creationId xmlns:a16="http://schemas.microsoft.com/office/drawing/2014/main" id="{F0462937-43E1-4AA2-9248-743BA6D5D605}"/>
              </a:ext>
            </a:extLst>
          </p:cNvPr>
          <p:cNvSpPr>
            <a:spLocks noGrp="1"/>
          </p:cNvSpPr>
          <p:nvPr>
            <p:ph idx="1"/>
          </p:nvPr>
        </p:nvSpPr>
        <p:spPr>
          <a:xfrm>
            <a:off x="818712" y="2222287"/>
            <a:ext cx="7836557" cy="4188525"/>
          </a:xfrm>
        </p:spPr>
        <p:txBody>
          <a:bodyPr/>
          <a:lstStyle/>
          <a:p>
            <a:r>
              <a:rPr lang="en-US" sz="1800" dirty="0">
                <a:effectLst/>
                <a:ea typeface="Calibri" panose="020F0502020204030204" pitchFamily="34" charset="0"/>
              </a:rPr>
              <a:t>The ANA Code of ethics regulates nurses' provision of healthcare services to ensure that nurses provide healthcare services in ethical ways (FitzGerald, 2016). </a:t>
            </a:r>
          </a:p>
          <a:p>
            <a:r>
              <a:rPr lang="en-US" dirty="0">
                <a:ea typeface="Calibri" panose="020F0502020204030204" pitchFamily="34" charset="0"/>
              </a:rPr>
              <a:t>T</a:t>
            </a:r>
            <a:r>
              <a:rPr lang="en-US" sz="1800" dirty="0">
                <a:effectLst/>
                <a:ea typeface="Calibri" panose="020F0502020204030204" pitchFamily="34" charset="0"/>
              </a:rPr>
              <a:t>he second provision in the ANA code of ethics ensures respect for human dignity</a:t>
            </a:r>
            <a:r>
              <a:rPr lang="en-US" dirty="0">
                <a:ea typeface="Calibri" panose="020F0502020204030204" pitchFamily="34" charset="0"/>
              </a:rPr>
              <a:t>.</a:t>
            </a:r>
          </a:p>
          <a:p>
            <a:r>
              <a:rPr lang="en-US" dirty="0"/>
              <a:t>In care coordination and in care continuum the driving value should be respect for an individuals dignity.</a:t>
            </a:r>
          </a:p>
          <a:p>
            <a:r>
              <a:rPr lang="en-US" dirty="0">
                <a:ea typeface="Calibri" panose="020F0502020204030204" pitchFamily="34" charset="0"/>
              </a:rPr>
              <a:t>T</a:t>
            </a:r>
            <a:r>
              <a:rPr lang="en-US" sz="1800" dirty="0">
                <a:effectLst/>
                <a:ea typeface="Calibri" panose="020F0502020204030204" pitchFamily="34" charset="0"/>
              </a:rPr>
              <a:t>he fifth provision advocates for the duty to self and others</a:t>
            </a:r>
          </a:p>
          <a:p>
            <a:r>
              <a:rPr lang="en-US" dirty="0">
                <a:ea typeface="Calibri" panose="020F0502020204030204" pitchFamily="34" charset="0"/>
              </a:rPr>
              <a:t>C</a:t>
            </a:r>
            <a:r>
              <a:rPr lang="en-US" sz="1800" dirty="0">
                <a:effectLst/>
                <a:ea typeface="Calibri" panose="020F0502020204030204" pitchFamily="34" charset="0"/>
              </a:rPr>
              <a:t>oordination of care is part of a nurse's duty to themselves and others.</a:t>
            </a:r>
          </a:p>
          <a:p>
            <a:pPr marL="0" indent="0">
              <a:buNone/>
            </a:pPr>
            <a:endParaRPr lang="en-US" sz="1800" dirty="0">
              <a:effectLst/>
              <a:ea typeface="Calibri" panose="020F0502020204030204" pitchFamily="34" charset="0"/>
            </a:endParaRPr>
          </a:p>
          <a:p>
            <a:endParaRPr lang="en-US" dirty="0"/>
          </a:p>
        </p:txBody>
      </p:sp>
      <p:pic>
        <p:nvPicPr>
          <p:cNvPr id="4" name="Picture 3">
            <a:extLst>
              <a:ext uri="{FF2B5EF4-FFF2-40B4-BE49-F238E27FC236}">
                <a16:creationId xmlns:a16="http://schemas.microsoft.com/office/drawing/2014/main" id="{976B0DE4-B5E9-4C74-91E0-1558659EFA17}"/>
              </a:ext>
            </a:extLst>
          </p:cNvPr>
          <p:cNvPicPr>
            <a:picLocks noChangeAspect="1"/>
          </p:cNvPicPr>
          <p:nvPr/>
        </p:nvPicPr>
        <p:blipFill>
          <a:blip r:embed="rId3"/>
          <a:stretch>
            <a:fillRect/>
          </a:stretch>
        </p:blipFill>
        <p:spPr>
          <a:xfrm>
            <a:off x="8655269" y="2007323"/>
            <a:ext cx="3536731" cy="4693022"/>
          </a:xfrm>
          <a:prstGeom prst="rect">
            <a:avLst/>
          </a:prstGeom>
        </p:spPr>
      </p:pic>
    </p:spTree>
    <p:extLst>
      <p:ext uri="{BB962C8B-B14F-4D97-AF65-F5344CB8AC3E}">
        <p14:creationId xmlns:p14="http://schemas.microsoft.com/office/powerpoint/2010/main" val="1622274101"/>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Quotable">
  <a:themeElements>
    <a:clrScheme name="Quotable">
      <a:dk1>
        <a:sysClr val="windowText" lastClr="000000"/>
      </a:dk1>
      <a:lt1>
        <a:sysClr val="window" lastClr="FFFFFF"/>
      </a:lt1>
      <a:dk2>
        <a:srgbClr val="212121"/>
      </a:dk2>
      <a:lt2>
        <a:srgbClr val="636363"/>
      </a:lt2>
      <a:accent1>
        <a:srgbClr val="00C6BB"/>
      </a:accent1>
      <a:accent2>
        <a:srgbClr val="6FEBA0"/>
      </a:accent2>
      <a:accent3>
        <a:srgbClr val="B6DF5E"/>
      </a:accent3>
      <a:accent4>
        <a:srgbClr val="EFB251"/>
      </a:accent4>
      <a:accent5>
        <a:srgbClr val="EF755F"/>
      </a:accent5>
      <a:accent6>
        <a:srgbClr val="ED515C"/>
      </a:accent6>
      <a:hlink>
        <a:srgbClr val="8F8F8F"/>
      </a:hlink>
      <a:folHlink>
        <a:srgbClr val="A5A5A5"/>
      </a:folHlink>
    </a:clrScheme>
    <a:fontScheme name="Quotable">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Quotable">
      <a:fillStyleLst>
        <a:solidFill>
          <a:schemeClr val="phClr"/>
        </a:solidFill>
        <a:gradFill rotWithShape="1">
          <a:gsLst>
            <a:gs pos="0">
              <a:schemeClr val="phClr">
                <a:tint val="80000"/>
                <a:lumMod val="105000"/>
              </a:schemeClr>
            </a:gs>
            <a:gs pos="100000">
              <a:schemeClr val="phClr">
                <a:tint val="90000"/>
              </a:schemeClr>
            </a:gs>
          </a:gsLst>
          <a:lin ang="5400000" scaled="0"/>
        </a:gradFill>
        <a:blipFill rotWithShape="1">
          <a:blip xmlns:r="http://schemas.openxmlformats.org/officeDocument/2006/relationships" r:embed="rId1">
            <a:duotone>
              <a:schemeClr val="phClr">
                <a:tint val="98000"/>
                <a:lumMod val="102000"/>
              </a:schemeClr>
              <a:schemeClr val="phClr">
                <a:shade val="98000"/>
                <a:lumMod val="98000"/>
              </a:schemeClr>
            </a:duotone>
          </a:blip>
          <a:tile tx="0" ty="0" sx="100000" sy="100000" flip="none" algn="tl"/>
        </a:blipFill>
      </a:fillStyleLst>
      <a:lnStyleLst>
        <a:ln w="9525" cap="rnd" cmpd="sng" algn="ctr">
          <a:solidFill>
            <a:schemeClr val="phClr"/>
          </a:solidFill>
          <a:prstDash val="solid"/>
        </a:ln>
        <a:ln w="15875" cap="rnd" cmpd="sng" algn="ctr">
          <a:solidFill>
            <a:schemeClr val="phClr"/>
          </a:solidFill>
          <a:prstDash val="solid"/>
        </a:ln>
        <a:ln w="25400" cap="rnd" cmpd="sng" algn="ctr">
          <a:solidFill>
            <a:schemeClr val="phClr"/>
          </a:solidFill>
          <a:prstDash val="solid"/>
        </a:ln>
      </a:lnStyleLst>
      <a:effectStyleLst>
        <a:effectStyle>
          <a:effectLst/>
        </a:effectStyle>
        <a:effectStyle>
          <a:effectLst/>
        </a:effectStyle>
        <a:effectStyle>
          <a:effectLst>
            <a:innerShdw blurRad="63500" dist="25400" dir="13500000">
              <a:srgbClr val="000000">
                <a:alpha val="75000"/>
              </a:srgbClr>
            </a:innerShdw>
          </a:effectLst>
        </a:effectStyle>
      </a:effectStyleLst>
      <a:bgFillStyleLst>
        <a:solidFill>
          <a:schemeClr val="phClr"/>
        </a:solidFill>
        <a:gradFill rotWithShape="1">
          <a:gsLst>
            <a:gs pos="0">
              <a:schemeClr val="phClr">
                <a:tint val="100000"/>
              </a:schemeClr>
            </a:gs>
            <a:gs pos="100000">
              <a:schemeClr val="phClr">
                <a:tint val="84000"/>
                <a:shade val="84000"/>
                <a:lumMod val="90000"/>
              </a:schemeClr>
            </a:gs>
          </a:gsLst>
          <a:lin ang="5400000" scaled="0"/>
        </a:gradFill>
        <a:gradFill rotWithShape="1">
          <a:gsLst>
            <a:gs pos="0">
              <a:schemeClr val="phClr">
                <a:tint val="84000"/>
                <a:shade val="90000"/>
                <a:satMod val="120000"/>
                <a:lumMod val="90000"/>
              </a:schemeClr>
            </a:gs>
            <a:gs pos="100000">
              <a:schemeClr val="phClr"/>
            </a:gs>
          </a:gsLst>
          <a:lin ang="5400000" scaled="0"/>
        </a:gradFill>
      </a:bgFillStyleLst>
    </a:fmtScheme>
  </a:themeElements>
  <a:objectDefaults/>
  <a:extraClrSchemeLst/>
  <a:extLst>
    <a:ext uri="{05A4C25C-085E-4340-85A3-A5531E510DB2}">
      <thm15:themeFamily xmlns:thm15="http://schemas.microsoft.com/office/thememl/2012/main" name="Quotable" id="{39EC5628-30ED-4578-ACD8-9820EDB8E15A}" vid="{6F3559E9-1A4C-49D8-94D4-F41003531C4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TM03457503[[fn=Quotable]]</Template>
  <TotalTime>98</TotalTime>
  <Words>2982</Words>
  <Application>Microsoft Office PowerPoint</Application>
  <PresentationFormat>Widescreen</PresentationFormat>
  <Paragraphs>94</Paragraphs>
  <Slides>12</Slides>
  <Notes>10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Calibri</vt:lpstr>
      <vt:lpstr>Century Gothic</vt:lpstr>
      <vt:lpstr>Times New Roman</vt:lpstr>
      <vt:lpstr>Wingdings 2</vt:lpstr>
      <vt:lpstr>Quotable</vt:lpstr>
      <vt:lpstr>Ethical And Policy Factors In Care Coordination  Students Name Institutional Affiliation Instructor Course Date</vt:lpstr>
      <vt:lpstr>Introduction</vt:lpstr>
      <vt:lpstr>Care Coordination And Care Continuum</vt:lpstr>
      <vt:lpstr>Nursing Homes</vt:lpstr>
      <vt:lpstr>Government Healthcare Policies</vt:lpstr>
      <vt:lpstr>Government Policies Affecting Care Coordination</vt:lpstr>
      <vt:lpstr>Government Policies Continuation</vt:lpstr>
      <vt:lpstr>Ethical Issues In Government Policies</vt:lpstr>
      <vt:lpstr>Nurses Code Of Ethics</vt:lpstr>
      <vt:lpstr>Social Determinants</vt:lpstr>
      <vt:lpstr>Conclusion</vt:lpstr>
      <vt:lpstr>References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Ethical And Policy Factors In Care Coordination  Students Name Institutional Affiliation Instructor Course Date</dc:title>
  <dc:creator>admin</dc:creator>
  <cp:lastModifiedBy>sashakamau24@gmail.com</cp:lastModifiedBy>
  <cp:revision>3</cp:revision>
  <dcterms:created xsi:type="dcterms:W3CDTF">2021-09-19T09:41:20Z</dcterms:created>
  <dcterms:modified xsi:type="dcterms:W3CDTF">2021-09-19T11:20:12Z</dcterms:modified>
</cp:coreProperties>
</file>