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9"/>
  </p:notesMasterIdLst>
  <p:sldIdLst>
    <p:sldId id="256" r:id="rId2"/>
    <p:sldId id="258" r:id="rId3"/>
    <p:sldId id="259" r:id="rId4"/>
    <p:sldId id="260" r:id="rId5"/>
    <p:sldId id="261" r:id="rId6"/>
    <p:sldId id="262" r:id="rId7"/>
    <p:sldId id="26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07" autoAdjust="0"/>
  </p:normalViewPr>
  <p:slideViewPr>
    <p:cSldViewPr>
      <p:cViewPr>
        <p:scale>
          <a:sx n="50" d="100"/>
          <a:sy n="50" d="100"/>
        </p:scale>
        <p:origin x="-192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19ED0A-42C4-4B16-9236-F07141A60C87}" type="datetimeFigureOut">
              <a:rPr lang="en-US" smtClean="0"/>
              <a:t>9/18/2021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1808F-2E9F-4B6B-8110-1A4C7400FB22}" type="slidenum">
              <a:rPr lang="en-US" smtClean="0"/>
              <a:t>‹#›</a:t>
            </a:fld>
            <a:endParaRPr lang="en-US"/>
          </a:p>
        </p:txBody>
      </p:sp>
    </p:spTree>
    <p:extLst>
      <p:ext uri="{BB962C8B-B14F-4D97-AF65-F5344CB8AC3E}">
        <p14:creationId xmlns:p14="http://schemas.microsoft.com/office/powerpoint/2010/main" val="561935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Bupa Arabia Health is a joint stock company for cooperative insurance with a paid-up capital of 800 million Saudi riyals. It provides a wide range of insurance solutions, It is linked to the Saudi Arabian Monetary Authority as well as the Bupa Global Healthcare Group with more than 50 years of experience in the provision of healthcare(Kerr, 2017). It offers integrated health programs where clients from around the world get medical insurance services as individuals. The company also provides medical insurances for companies and operates hospitals as well as nursing homes for the elderly. Other services provided by the company include on-site health services, health assessment activities as well as chronic disease management services such home healthcare and training(Kerr, 2017).</a:t>
            </a:r>
          </a:p>
          <a:p>
            <a:r>
              <a:rPr lang="en-US" sz="1200" kern="1200" dirty="0" smtClean="0">
                <a:solidFill>
                  <a:schemeClr val="tx1"/>
                </a:solidFill>
                <a:effectLst/>
                <a:latin typeface="+mn-lt"/>
                <a:ea typeface="+mn-ea"/>
                <a:cs typeface="+mn-cs"/>
              </a:rPr>
              <a:t>On the other hand,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Insurance Company is a multinational financial company located in Kuwait and provides healthcare insurance plans. The company also operates as a domestic insurer within the Middle East GCC countries region. It mainly focuses on providing health insurance covers to support its Middle Eastern country citizens with healthcare cost issues(</a:t>
            </a:r>
            <a:r>
              <a:rPr lang="en-US" dirty="0" err="1" smtClean="0"/>
              <a:t>Bucci</a:t>
            </a:r>
            <a:r>
              <a:rPr lang="en-US" dirty="0" smtClean="0"/>
              <a:t>, 2017</a:t>
            </a:r>
            <a:r>
              <a:rPr lang="en-US" sz="1200" kern="1200" dirty="0" smtClean="0">
                <a:solidFill>
                  <a:schemeClr val="tx1"/>
                </a:solidFill>
                <a:effectLst/>
                <a:latin typeface="+mn-lt"/>
                <a:ea typeface="+mn-ea"/>
                <a:cs typeface="+mn-cs"/>
              </a:rPr>
              <a:t>. Only devoted to domestic coverage of medical insurances for healthcare seekers within the Gulf Cooperation Council member countries. </a:t>
            </a:r>
          </a:p>
          <a:p>
            <a:pPr fontAlgn="base"/>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fontAlgn="base"/>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B81808F-2E9F-4B6B-8110-1A4C7400FB22}" type="slidenum">
              <a:rPr lang="en-US" smtClean="0"/>
              <a:t>2</a:t>
            </a:fld>
            <a:endParaRPr lang="en-US"/>
          </a:p>
        </p:txBody>
      </p:sp>
    </p:spTree>
    <p:extLst>
      <p:ext uri="{BB962C8B-B14F-4D97-AF65-F5344CB8AC3E}">
        <p14:creationId xmlns:p14="http://schemas.microsoft.com/office/powerpoint/2010/main" val="927970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Health insurances provide a wide range of benefits for employees. For example, the</a:t>
            </a:r>
            <a:r>
              <a:rPr lang="en-US" sz="1200" kern="1200" baseline="0" dirty="0" smtClean="0">
                <a:solidFill>
                  <a:schemeClr val="tx1"/>
                </a:solidFill>
                <a:effectLst/>
                <a:latin typeface="+mn-lt"/>
                <a:ea typeface="+mn-ea"/>
                <a:cs typeface="+mn-cs"/>
              </a:rPr>
              <a:t> Bupa Arabia Health Insurance company provides a wide range of medical insurance services to its employees such as on-site health assessment services as well as hospital treatment for its insured employees</a:t>
            </a:r>
            <a:r>
              <a:rPr lang="en-US" sz="1200" kern="1200" dirty="0" smtClean="0">
                <a:solidFill>
                  <a:schemeClr val="tx1"/>
                </a:solidFill>
                <a:effectLst/>
                <a:latin typeface="+mn-lt"/>
                <a:ea typeface="+mn-ea"/>
                <a:cs typeface="+mn-cs"/>
              </a:rPr>
              <a:t>(Kerr, 2017). Additionally, employees save on money whenever their medical activities get financed by the insurance companies. For example, Bupa Arabia Health Insurance Company clients keep on out-of-pocket financing because they have insurance covers to access hospitals as well as nursing homes for the elderly (Kerr, 2017). Additionally, health insurance can reduce absenteeism as it ensures employees with medical needs can get health covers. Moreover,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Insurance Company also provides benefits such as specialized care and hospital insurance care plans(</a:t>
            </a:r>
            <a:r>
              <a:rPr lang="en-US" dirty="0" err="1" smtClean="0"/>
              <a:t>Bucci</a:t>
            </a:r>
            <a:r>
              <a:rPr lang="en-US" dirty="0" smtClean="0"/>
              <a:t>, 2017</a:t>
            </a:r>
            <a:r>
              <a:rPr lang="en-US" sz="1200" kern="1200" dirty="0" smtClean="0">
                <a:solidFill>
                  <a:schemeClr val="tx1"/>
                </a:solidFill>
                <a:effectLst/>
                <a:latin typeface="+mn-lt"/>
                <a:ea typeface="+mn-ea"/>
                <a:cs typeface="+mn-cs"/>
              </a:rPr>
              <a:t>. Thus health insurance companies help people access healthcare at relatively lower costs.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B81808F-2E9F-4B6B-8110-1A4C7400FB22}" type="slidenum">
              <a:rPr lang="en-US" smtClean="0"/>
              <a:t>3</a:t>
            </a:fld>
            <a:endParaRPr lang="en-US"/>
          </a:p>
        </p:txBody>
      </p:sp>
    </p:spTree>
    <p:extLst>
      <p:ext uri="{BB962C8B-B14F-4D97-AF65-F5344CB8AC3E}">
        <p14:creationId xmlns:p14="http://schemas.microsoft.com/office/powerpoint/2010/main" val="4116255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responsibility of health insurance companies is to provide premium rates affordable to society. Thus, Bupa, as well as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insurance covers, should be inexpensive for all individuals. The premium rates charged should be equal for general and private insurances; hence, average individuals should acquire insurances proportionately to those with private insurances on a premium basis(</a:t>
            </a:r>
            <a:r>
              <a:rPr lang="en-US" dirty="0" err="1" smtClean="0"/>
              <a:t>Bucci</a:t>
            </a:r>
            <a:r>
              <a:rPr lang="en-US" dirty="0" smtClean="0"/>
              <a:t>, 2017</a:t>
            </a:r>
            <a:r>
              <a:rPr lang="en-US" sz="1200" kern="1200" dirty="0" smtClean="0">
                <a:solidFill>
                  <a:schemeClr val="tx1"/>
                </a:solidFill>
                <a:effectLst/>
                <a:latin typeface="+mn-lt"/>
                <a:ea typeface="+mn-ea"/>
                <a:cs typeface="+mn-cs"/>
              </a:rPr>
              <a:t>. All risks on healthcare should be ensured through the issuance of a premium where the insurer safeguards individuals from any health risks by charging a premium for any emergency health need. Premium insurances should meet client specifications. For example, Bupa health insurance company provides</a:t>
            </a:r>
            <a:r>
              <a:rPr lang="en-US" sz="1200" kern="1200" baseline="0" dirty="0" smtClean="0">
                <a:solidFill>
                  <a:schemeClr val="tx1"/>
                </a:solidFill>
                <a:effectLst/>
                <a:latin typeface="+mn-lt"/>
                <a:ea typeface="+mn-ea"/>
                <a:cs typeface="+mn-cs"/>
              </a:rPr>
              <a:t> medical insurances for individuals as well as companies and organizations such as nursing homes or hospitals</a:t>
            </a:r>
            <a:r>
              <a:rPr lang="en-US" sz="1200" kern="1200" dirty="0" smtClean="0">
                <a:solidFill>
                  <a:schemeClr val="tx1"/>
                </a:solidFill>
                <a:effectLst/>
                <a:latin typeface="+mn-lt"/>
                <a:ea typeface="+mn-ea"/>
                <a:cs typeface="+mn-cs"/>
              </a:rPr>
              <a:t>(Kerr, 2017). . Thus clients should have their needs met because they are private insurances aimed at personal benefits rather than the general public needs.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B81808F-2E9F-4B6B-8110-1A4C7400FB22}" type="slidenum">
              <a:rPr lang="en-US" smtClean="0"/>
              <a:t>4</a:t>
            </a:fld>
            <a:endParaRPr lang="en-US"/>
          </a:p>
        </p:txBody>
      </p:sp>
    </p:spTree>
    <p:extLst>
      <p:ext uri="{BB962C8B-B14F-4D97-AF65-F5344CB8AC3E}">
        <p14:creationId xmlns:p14="http://schemas.microsoft.com/office/powerpoint/2010/main" val="3230608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Health insurance companies provide a variety of covers for individual or group health needs. For example, both Bupa and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insurance companies offer both private and general insurance covers on healthcare for clients or employees. Additionally, employees and clients can save on money when accessing relatively higher value healthcare services by issuing bodies from the charged premiums</a:t>
            </a:r>
            <a:r>
              <a:rPr lang="en-US" dirty="0" smtClean="0"/>
              <a:t>(</a:t>
            </a:r>
            <a:r>
              <a:rPr lang="en-US" dirty="0" err="1" smtClean="0"/>
              <a:t>Eling</a:t>
            </a:r>
            <a:r>
              <a:rPr lang="en-US" dirty="0" smtClean="0"/>
              <a:t> &amp; </a:t>
            </a:r>
            <a:r>
              <a:rPr lang="en-US" dirty="0" err="1" smtClean="0"/>
              <a:t>Pankoke</a:t>
            </a:r>
            <a:r>
              <a:rPr lang="en-US" dirty="0" smtClean="0"/>
              <a:t>, 2016)</a:t>
            </a:r>
            <a:r>
              <a:rPr lang="en-US" sz="1200" kern="1200" dirty="0" smtClean="0">
                <a:solidFill>
                  <a:schemeClr val="tx1"/>
                </a:solidFill>
                <a:effectLst/>
                <a:latin typeface="+mn-lt"/>
                <a:ea typeface="+mn-ea"/>
                <a:cs typeface="+mn-cs"/>
              </a:rPr>
              <a:t>. Moreover, health insurance also ensures clients get the best quality medical care with minimal financial strain. Therefore clients can get appropriate medical care at affordable costs because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insurance company provides their health through monthly premiums. Furthermore, the premium remittances can ensure clients get catered for in their hospitalization expenses and ambulances and daycare procedures for the would-be clients(</a:t>
            </a:r>
            <a:r>
              <a:rPr lang="en-US" dirty="0" err="1" smtClean="0"/>
              <a:t>Bucci</a:t>
            </a:r>
            <a:r>
              <a:rPr lang="en-US" dirty="0" smtClean="0"/>
              <a:t>, 2017).</a:t>
            </a:r>
            <a:r>
              <a:rPr lang="en-US" sz="1200" kern="1200" dirty="0" smtClean="0">
                <a:solidFill>
                  <a:schemeClr val="tx1"/>
                </a:solidFill>
                <a:effectLst/>
                <a:latin typeface="+mn-lt"/>
                <a:ea typeface="+mn-ea"/>
                <a:cs typeface="+mn-cs"/>
              </a:rPr>
              <a:t>. Therefore, health insurance companies help individuals seek healthcare services cheaply through additional payments from insurance claims.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B81808F-2E9F-4B6B-8110-1A4C7400FB22}" type="slidenum">
              <a:rPr lang="en-US" smtClean="0"/>
              <a:t>5</a:t>
            </a:fld>
            <a:endParaRPr lang="en-US"/>
          </a:p>
        </p:txBody>
      </p:sp>
    </p:spTree>
    <p:extLst>
      <p:ext uri="{BB962C8B-B14F-4D97-AF65-F5344CB8AC3E}">
        <p14:creationId xmlns:p14="http://schemas.microsoft.com/office/powerpoint/2010/main" val="425758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Saudi Arabia's healthcare is primarily funded by the government (75%) or by out-of-pocket spending (25%) of the population. The government pays for most healthcare services in the country with its own money, reducing people's spending out of pocket for healthcare</a:t>
            </a:r>
            <a:r>
              <a:rPr lang="en-US" dirty="0" smtClean="0"/>
              <a:t>(Kerr, 2017)</a:t>
            </a:r>
            <a:r>
              <a:rPr lang="en-US" sz="1200" kern="1200" dirty="0" smtClean="0">
                <a:solidFill>
                  <a:schemeClr val="tx1"/>
                </a:solidFill>
                <a:effectLst/>
                <a:latin typeface="+mn-lt"/>
                <a:ea typeface="+mn-ea"/>
                <a:cs typeface="+mn-cs"/>
              </a:rPr>
              <a:t>. It's worth noting how little private insurance is involved in providing healthcare. Health insurance firms fund the majority of healthcare services in GCC countries(</a:t>
            </a:r>
            <a:r>
              <a:rPr lang="en-US" sz="1200" dirty="0" err="1" smtClean="0"/>
              <a:t>Puri</a:t>
            </a:r>
            <a:r>
              <a:rPr lang="en-US" sz="1200" dirty="0" smtClean="0"/>
              <a:t>-Mirza, 2019)</a:t>
            </a:r>
            <a:r>
              <a:rPr lang="en-US" sz="1200" kern="1200" dirty="0" smtClean="0">
                <a:solidFill>
                  <a:schemeClr val="tx1"/>
                </a:solidFill>
                <a:effectLst/>
                <a:latin typeface="+mn-lt"/>
                <a:ea typeface="+mn-ea"/>
                <a:cs typeface="+mn-cs"/>
              </a:rPr>
              <a:t>. Bupa Health Insurance Company sponsored individuals who cover their health by remitting premium payments on their healthcare insurance plans</a:t>
            </a:r>
            <a:r>
              <a:rPr lang="en-US" dirty="0" smtClean="0"/>
              <a:t>(Kerr, 2017)</a:t>
            </a:r>
            <a:r>
              <a:rPr lang="en-US" sz="1200" kern="1200" dirty="0" smtClean="0">
                <a:solidFill>
                  <a:schemeClr val="tx1"/>
                </a:solidFill>
                <a:effectLst/>
                <a:latin typeface="+mn-lt"/>
                <a:ea typeface="+mn-ea"/>
                <a:cs typeface="+mn-cs"/>
              </a:rPr>
              <a:t>. There are also procedures to ensure that healthcare finance is supported by investors who contribute their own money, boosting private funding.</a:t>
            </a:r>
          </a:p>
          <a:p>
            <a:r>
              <a:rPr lang="en-US" sz="1200" kern="1200" dirty="0" smtClean="0">
                <a:solidFill>
                  <a:schemeClr val="tx1"/>
                </a:solidFill>
                <a:effectLst/>
                <a:latin typeface="+mn-lt"/>
                <a:ea typeface="+mn-ea"/>
                <a:cs typeface="+mn-cs"/>
              </a:rPr>
              <a:t>Moral hazard diminishes health insurance advantages since consumers tend to consume more care due to lower insurance prices. Moral hazards, for example, will increase the demand for healthcare since </a:t>
            </a:r>
            <a:r>
              <a:rPr lang="en-US" sz="1200" kern="1200" dirty="0" err="1" smtClean="0">
                <a:solidFill>
                  <a:schemeClr val="tx1"/>
                </a:solidFill>
                <a:effectLst/>
                <a:latin typeface="+mn-lt"/>
                <a:ea typeface="+mn-ea"/>
                <a:cs typeface="+mn-cs"/>
              </a:rPr>
              <a:t>Enaya</a:t>
            </a:r>
            <a:r>
              <a:rPr lang="en-US" sz="1200" kern="1200" dirty="0" smtClean="0">
                <a:solidFill>
                  <a:schemeClr val="tx1"/>
                </a:solidFill>
                <a:effectLst/>
                <a:latin typeface="+mn-lt"/>
                <a:ea typeface="+mn-ea"/>
                <a:cs typeface="+mn-cs"/>
              </a:rPr>
              <a:t> Health Company supplies it. Thus a higher need for care will lead to a shortage of care because we cannot all access healthcare at the same time due to the limited number of healthcare providers as well as resources(</a:t>
            </a:r>
            <a:r>
              <a:rPr lang="en-US" sz="1200" dirty="0" smtClean="0"/>
              <a:t>Finkelstein, 2018)</a:t>
            </a:r>
            <a:r>
              <a:rPr lang="en-US" sz="1200" kern="1200" dirty="0" smtClean="0">
                <a:solidFill>
                  <a:schemeClr val="tx1"/>
                </a:solidFill>
                <a:effectLst/>
                <a:latin typeface="+mn-lt"/>
                <a:ea typeface="+mn-ea"/>
                <a:cs typeface="+mn-cs"/>
              </a:rPr>
              <a:t>. Additionally, moral hazard causes over insurance since the rich will take more generous healthcare protection plans leading to over insurance. Rich people within and outside the middle east will ensure their health on a premium basis taking private insurances to meet every health risk they might face in the future leading to over-insurance(</a:t>
            </a:r>
            <a:r>
              <a:rPr lang="en-US" sz="1200" dirty="0" smtClean="0"/>
              <a:t>Finkelstein, 2018)</a:t>
            </a:r>
            <a:r>
              <a:rPr lang="en-US" sz="1200" kern="1200" dirty="0" smtClean="0">
                <a:solidFill>
                  <a:schemeClr val="tx1"/>
                </a:solidFill>
                <a:effectLst/>
                <a:latin typeface="+mn-lt"/>
                <a:ea typeface="+mn-ea"/>
                <a:cs typeface="+mn-cs"/>
              </a:rPr>
              <a:t>. People with health insurance may opt to take riskier activities that can, in turn, sabotage their health. </a:t>
            </a:r>
          </a:p>
          <a:p>
            <a:endParaRPr lang="en-US" dirty="0"/>
          </a:p>
        </p:txBody>
      </p:sp>
      <p:sp>
        <p:nvSpPr>
          <p:cNvPr id="4" name="Slide Number Placeholder 3"/>
          <p:cNvSpPr>
            <a:spLocks noGrp="1"/>
          </p:cNvSpPr>
          <p:nvPr>
            <p:ph type="sldNum" sz="quarter" idx="10"/>
          </p:nvPr>
        </p:nvSpPr>
        <p:spPr/>
        <p:txBody>
          <a:bodyPr/>
          <a:lstStyle/>
          <a:p>
            <a:fld id="{BB81808F-2E9F-4B6B-8110-1A4C7400FB22}" type="slidenum">
              <a:rPr lang="en-US" smtClean="0"/>
              <a:t>6</a:t>
            </a:fld>
            <a:endParaRPr lang="en-US"/>
          </a:p>
        </p:txBody>
      </p:sp>
    </p:spTree>
    <p:extLst>
      <p:ext uri="{BB962C8B-B14F-4D97-AF65-F5344CB8AC3E}">
        <p14:creationId xmlns:p14="http://schemas.microsoft.com/office/powerpoint/2010/main" val="2773219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E81A103-9437-4499-BB38-6984F2E469BB}" type="datetimeFigureOut">
              <a:rPr lang="en-US" smtClean="0"/>
              <a:t>9/18/2021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2F17832-D3DC-4DE6-A718-A697DB9C27D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81A103-9437-4499-BB38-6984F2E469BB}"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81A103-9437-4499-BB38-6984F2E469BB}"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E81A103-9437-4499-BB38-6984F2E469BB}" type="datetimeFigureOut">
              <a:rPr lang="en-US" smtClean="0"/>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F17832-D3DC-4DE6-A718-A697DB9C27D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81A103-9437-4499-BB38-6984F2E469BB}" type="datetimeFigureOut">
              <a:rPr lang="en-US" smtClean="0"/>
              <a:t>9/18/2021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81A103-9437-4499-BB38-6984F2E469BB}" type="datetimeFigureOut">
              <a:rPr lang="en-US" smtClean="0"/>
              <a:t>9/18/2021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1A103-9437-4499-BB38-6984F2E469BB}" type="datetimeFigureOut">
              <a:rPr lang="en-US" smtClean="0"/>
              <a:t>9/18/2021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E81A103-9437-4499-BB38-6984F2E469BB}" type="datetimeFigureOut">
              <a:rPr lang="en-US" smtClean="0"/>
              <a:t>9/18/2021</a:t>
            </a:fld>
            <a:endParaRPr lang="en-US"/>
          </a:p>
        </p:txBody>
      </p:sp>
      <p:sp>
        <p:nvSpPr>
          <p:cNvPr id="7" name="Slide Number Placeholder 6"/>
          <p:cNvSpPr>
            <a:spLocks noGrp="1"/>
          </p:cNvSpPr>
          <p:nvPr>
            <p:ph type="sldNum" sz="quarter" idx="12"/>
          </p:nvPr>
        </p:nvSpPr>
        <p:spPr/>
        <p:txBody>
          <a:bodyPr/>
          <a:lstStyle/>
          <a:p>
            <a:fld id="{12F17832-D3DC-4DE6-A718-A697DB9C27D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1A103-9437-4499-BB38-6984F2E469BB}" type="datetimeFigureOut">
              <a:rPr lang="en-US" smtClean="0"/>
              <a:t>9/18/2021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81A103-9437-4499-BB38-6984F2E469BB}"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81A103-9437-4499-BB38-6984F2E469BB}"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17832-D3DC-4DE6-A718-A697DB9C27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E81A103-9437-4499-BB38-6984F2E469BB}" type="datetimeFigureOut">
              <a:rPr lang="en-US" smtClean="0"/>
              <a:t>9/18/2021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2F17832-D3DC-4DE6-A718-A697DB9C27D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2139/ssrn.2577336" TargetMode="External"/><Relationship Id="rId2" Type="http://schemas.openxmlformats.org/officeDocument/2006/relationships/hyperlink" Target="https://doi.org/10.1007/978-3-319-04060-8_11" TargetMode="External"/><Relationship Id="rId1" Type="http://schemas.openxmlformats.org/officeDocument/2006/relationships/slideLayout" Target="../slideLayouts/slideLayout2.xml"/><Relationship Id="rId6" Type="http://schemas.openxmlformats.org/officeDocument/2006/relationships/hyperlink" Target="https://www.statista.com/topics/4595/insurance-industry-in-gcc/" TargetMode="External"/><Relationship Id="rId5" Type="http://schemas.openxmlformats.org/officeDocument/2006/relationships/hyperlink" Target="https://www.dnb.com/business-directory/company-profiles.bupa_arabia_for_cooperative_insurance_company.52077cba8ea2647d6af5c313c04e4551.html" TargetMode="External"/><Relationship Id="rId4" Type="http://schemas.openxmlformats.org/officeDocument/2006/relationships/hyperlink" Target="https://doi.org/10.7312/columbia/9780231163804.003.00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Bupa Arabia Health Insurance Company Vs </a:t>
            </a:r>
            <a:r>
              <a:rPr lang="en-US" b="1" dirty="0" err="1" smtClean="0"/>
              <a:t>Enaya</a:t>
            </a:r>
            <a:r>
              <a:rPr lang="en-US" b="1" dirty="0" smtClean="0"/>
              <a:t> Health Insurance Company</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Comparison Analysis</a:t>
            </a:r>
            <a:endParaRPr lang="en-US" b="1" dirty="0">
              <a:solidFill>
                <a:schemeClr val="tx1"/>
              </a:solidFill>
            </a:endParaRPr>
          </a:p>
        </p:txBody>
      </p:sp>
    </p:spTree>
    <p:extLst>
      <p:ext uri="{BB962C8B-B14F-4D97-AF65-F5344CB8AC3E}">
        <p14:creationId xmlns:p14="http://schemas.microsoft.com/office/powerpoint/2010/main" val="3014595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Analysis</a:t>
            </a:r>
            <a:endParaRPr lang="en-US" dirty="0"/>
          </a:p>
        </p:txBody>
      </p:sp>
      <p:sp>
        <p:nvSpPr>
          <p:cNvPr id="3" name="Text Placeholder 2"/>
          <p:cNvSpPr>
            <a:spLocks noGrp="1"/>
          </p:cNvSpPr>
          <p:nvPr>
            <p:ph type="body" idx="1"/>
          </p:nvPr>
        </p:nvSpPr>
        <p:spPr/>
        <p:txBody>
          <a:bodyPr>
            <a:normAutofit fontScale="92500" lnSpcReduction="20000"/>
          </a:bodyPr>
          <a:lstStyle/>
          <a:p>
            <a:r>
              <a:rPr lang="en-US" dirty="0" smtClean="0"/>
              <a:t>Bupa Arabia Health Insurance Company</a:t>
            </a:r>
            <a:endParaRPr lang="en-US" dirty="0"/>
          </a:p>
        </p:txBody>
      </p:sp>
      <p:sp>
        <p:nvSpPr>
          <p:cNvPr id="4" name="Content Placeholder 3"/>
          <p:cNvSpPr>
            <a:spLocks noGrp="1"/>
          </p:cNvSpPr>
          <p:nvPr>
            <p:ph sz="half" idx="2"/>
          </p:nvPr>
        </p:nvSpPr>
        <p:spPr/>
        <p:txBody>
          <a:bodyPr>
            <a:noAutofit/>
          </a:bodyPr>
          <a:lstStyle/>
          <a:p>
            <a:r>
              <a:rPr lang="en-US" sz="1400" dirty="0" smtClean="0"/>
              <a:t>It is a joint stock company with a paid-up-capital of 800 million Saudi riyals.</a:t>
            </a:r>
            <a:endParaRPr lang="en-US" sz="1400" dirty="0" smtClean="0"/>
          </a:p>
          <a:p>
            <a:r>
              <a:rPr lang="en-US" sz="1400" dirty="0" smtClean="0"/>
              <a:t>It offers integrated health programs operating in about 190 countries</a:t>
            </a:r>
            <a:endParaRPr lang="en-US" sz="1400" dirty="0" smtClean="0"/>
          </a:p>
          <a:p>
            <a:r>
              <a:rPr lang="en-US" sz="1400" dirty="0" smtClean="0"/>
              <a:t>Its link with Bupa Global healthcare group enables it to  provide to its clients with medical insurance services for individuals, companies, hospitals as  well as nursing homes for the elderly</a:t>
            </a:r>
            <a:r>
              <a:rPr lang="en-US" sz="1400" dirty="0"/>
              <a:t> </a:t>
            </a:r>
            <a:r>
              <a:rPr lang="en-US" sz="1400" dirty="0"/>
              <a:t>.</a:t>
            </a:r>
            <a:endParaRPr lang="en-US" sz="1400" dirty="0" smtClean="0"/>
          </a:p>
          <a:p>
            <a:r>
              <a:rPr lang="en-US" sz="1400" dirty="0" smtClean="0"/>
              <a:t>The company also provides on-site health services, health assessment  activities as well as chronic disease management services. </a:t>
            </a:r>
            <a:endParaRPr lang="en-US" sz="1400" dirty="0"/>
          </a:p>
          <a:p>
            <a:pPr marL="0" indent="0">
              <a:buNone/>
            </a:pPr>
            <a:endParaRPr lang="en-US" sz="1400" dirty="0"/>
          </a:p>
        </p:txBody>
      </p:sp>
      <p:sp>
        <p:nvSpPr>
          <p:cNvPr id="5" name="Text Placeholder 4"/>
          <p:cNvSpPr>
            <a:spLocks noGrp="1"/>
          </p:cNvSpPr>
          <p:nvPr>
            <p:ph type="body" sz="quarter" idx="3"/>
          </p:nvPr>
        </p:nvSpPr>
        <p:spPr/>
        <p:txBody>
          <a:bodyPr>
            <a:normAutofit fontScale="92500" lnSpcReduction="20000"/>
          </a:bodyPr>
          <a:lstStyle/>
          <a:p>
            <a:r>
              <a:rPr lang="en-US" dirty="0" err="1" smtClean="0"/>
              <a:t>Enaya</a:t>
            </a:r>
            <a:r>
              <a:rPr lang="en-US" dirty="0" smtClean="0"/>
              <a:t> </a:t>
            </a:r>
            <a:r>
              <a:rPr lang="en-US" dirty="0" smtClean="0"/>
              <a:t>Health Insurance Company</a:t>
            </a:r>
            <a:endParaRPr lang="en-US" dirty="0"/>
          </a:p>
        </p:txBody>
      </p:sp>
      <p:sp>
        <p:nvSpPr>
          <p:cNvPr id="6" name="Content Placeholder 5"/>
          <p:cNvSpPr>
            <a:spLocks noGrp="1"/>
          </p:cNvSpPr>
          <p:nvPr>
            <p:ph sz="quarter" idx="4"/>
          </p:nvPr>
        </p:nvSpPr>
        <p:spPr/>
        <p:txBody>
          <a:bodyPr>
            <a:normAutofit fontScale="70000" lnSpcReduction="20000"/>
          </a:bodyPr>
          <a:lstStyle/>
          <a:p>
            <a:r>
              <a:rPr lang="en-US" dirty="0" smtClean="0"/>
              <a:t>It a multinational financial company located in Kuwait</a:t>
            </a:r>
            <a:r>
              <a:rPr lang="en-US" dirty="0" smtClean="0"/>
              <a:t>.</a:t>
            </a:r>
          </a:p>
          <a:p>
            <a:r>
              <a:rPr lang="en-US" dirty="0" smtClean="0"/>
              <a:t>The company operate as a domestic insurer</a:t>
            </a:r>
            <a:endParaRPr lang="en-US" dirty="0" smtClean="0"/>
          </a:p>
          <a:p>
            <a:r>
              <a:rPr lang="en-US" dirty="0" smtClean="0"/>
              <a:t>Focuses </a:t>
            </a:r>
            <a:r>
              <a:rPr lang="en-US" dirty="0" smtClean="0"/>
              <a:t>on </a:t>
            </a:r>
            <a:r>
              <a:rPr lang="en-US" dirty="0" smtClean="0"/>
              <a:t>providing health insurance covers  for all healthcare seekers with insurance</a:t>
            </a:r>
            <a:r>
              <a:rPr lang="en-US" dirty="0" smtClean="0"/>
              <a:t>.</a:t>
            </a:r>
            <a:endParaRPr lang="en-US" dirty="0" smtClean="0"/>
          </a:p>
          <a:p>
            <a:r>
              <a:rPr lang="en-US" dirty="0" smtClean="0"/>
              <a:t>Only serves the Gulf Cooperation Council domestically</a:t>
            </a:r>
            <a:endParaRPr lang="en-US" dirty="0"/>
          </a:p>
        </p:txBody>
      </p:sp>
    </p:spTree>
    <p:extLst>
      <p:ext uri="{BB962C8B-B14F-4D97-AF65-F5344CB8AC3E}">
        <p14:creationId xmlns:p14="http://schemas.microsoft.com/office/powerpoint/2010/main" val="1653667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to Employees from the Insurance Plans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Health insurance companies provide a wide range of insurance covers to their employees such as </a:t>
            </a:r>
            <a:r>
              <a:rPr lang="en-US" dirty="0" smtClean="0"/>
              <a:t>medical insurance for its employees as well as on-site health assessment services by Bupa Arabia Health Insurance Company</a:t>
            </a:r>
            <a:r>
              <a:rPr lang="en-US" dirty="0" smtClean="0"/>
              <a:t>.</a:t>
            </a:r>
            <a:endParaRPr lang="en-US" dirty="0" smtClean="0"/>
          </a:p>
          <a:p>
            <a:r>
              <a:rPr lang="en-US" dirty="0" smtClean="0"/>
              <a:t>The employees can also save on </a:t>
            </a:r>
            <a:r>
              <a:rPr lang="en-US" dirty="0" smtClean="0"/>
              <a:t>money through insurance schemes provided in hospitals as well as nursing homes for the elderly</a:t>
            </a:r>
            <a:endParaRPr lang="en-US" dirty="0" smtClean="0"/>
          </a:p>
          <a:p>
            <a:r>
              <a:rPr lang="en-US" dirty="0" smtClean="0"/>
              <a:t>Insurances help reduce </a:t>
            </a:r>
            <a:r>
              <a:rPr lang="en-US" dirty="0" smtClean="0"/>
              <a:t>absenteeism</a:t>
            </a:r>
            <a:endParaRPr lang="en-US" dirty="0" smtClean="0"/>
          </a:p>
          <a:p>
            <a:r>
              <a:rPr lang="en-US" dirty="0" smtClean="0"/>
              <a:t>Facilitates recruitment  as well as employee retention</a:t>
            </a:r>
          </a:p>
          <a:p>
            <a:pPr marL="68580" indent="0">
              <a:buNone/>
            </a:pPr>
            <a:endParaRPr lang="en-US" dirty="0"/>
          </a:p>
        </p:txBody>
      </p:sp>
    </p:spTree>
    <p:extLst>
      <p:ext uri="{BB962C8B-B14F-4D97-AF65-F5344CB8AC3E}">
        <p14:creationId xmlns:p14="http://schemas.microsoft.com/office/powerpoint/2010/main" val="87251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Responsibility</a:t>
            </a:r>
            <a:endParaRPr lang="en-US" dirty="0"/>
          </a:p>
        </p:txBody>
      </p:sp>
      <p:sp>
        <p:nvSpPr>
          <p:cNvPr id="3" name="Content Placeholder 2"/>
          <p:cNvSpPr>
            <a:spLocks noGrp="1"/>
          </p:cNvSpPr>
          <p:nvPr>
            <p:ph idx="1"/>
          </p:nvPr>
        </p:nvSpPr>
        <p:spPr/>
        <p:txBody>
          <a:bodyPr>
            <a:normAutofit lnSpcReduction="10000"/>
          </a:bodyPr>
          <a:lstStyle/>
          <a:p>
            <a:r>
              <a:rPr lang="en-US" dirty="0" smtClean="0"/>
              <a:t>Health insurance companies have the role of providing premium rates affordable to society.</a:t>
            </a:r>
          </a:p>
          <a:p>
            <a:r>
              <a:rPr lang="en-US" dirty="0" smtClean="0"/>
              <a:t>The premium rates charged should be equal for general and private insurances.</a:t>
            </a:r>
          </a:p>
          <a:p>
            <a:r>
              <a:rPr lang="en-US" dirty="0" smtClean="0"/>
              <a:t>All risks on healthcare should be insured through issuance of premium</a:t>
            </a:r>
          </a:p>
          <a:p>
            <a:r>
              <a:rPr lang="en-US" dirty="0" smtClean="0"/>
              <a:t>Premium insurances should meet client specifications</a:t>
            </a:r>
            <a:endParaRPr lang="en-US" dirty="0"/>
          </a:p>
        </p:txBody>
      </p:sp>
    </p:spTree>
    <p:extLst>
      <p:ext uri="{BB962C8B-B14F-4D97-AF65-F5344CB8AC3E}">
        <p14:creationId xmlns:p14="http://schemas.microsoft.com/office/powerpoint/2010/main" val="3481547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a:t>
            </a:r>
            <a:endParaRPr lang="en-US" dirty="0"/>
          </a:p>
        </p:txBody>
      </p:sp>
      <p:sp>
        <p:nvSpPr>
          <p:cNvPr id="3" name="Content Placeholder 2"/>
          <p:cNvSpPr>
            <a:spLocks noGrp="1"/>
          </p:cNvSpPr>
          <p:nvPr>
            <p:ph idx="1"/>
          </p:nvPr>
        </p:nvSpPr>
        <p:spPr/>
        <p:txBody>
          <a:bodyPr>
            <a:normAutofit fontScale="92500"/>
          </a:bodyPr>
          <a:lstStyle/>
          <a:p>
            <a:r>
              <a:rPr lang="en-US" dirty="0" smtClean="0"/>
              <a:t>Both insurance plans provide a wide range of health insurance covers.</a:t>
            </a:r>
          </a:p>
          <a:p>
            <a:r>
              <a:rPr lang="en-US" dirty="0" smtClean="0"/>
              <a:t>They both help employees as well as clients save money on help expenses.</a:t>
            </a:r>
          </a:p>
          <a:p>
            <a:r>
              <a:rPr lang="en-US" dirty="0" smtClean="0"/>
              <a:t>Insurance companies also provide the best medical care without any strain on client finances</a:t>
            </a:r>
          </a:p>
          <a:p>
            <a:r>
              <a:rPr lang="en-US" dirty="0" smtClean="0"/>
              <a:t>Both provide hospitalization expenses as well as ambulances and daycare procedures.</a:t>
            </a:r>
            <a:endParaRPr lang="en-US" dirty="0"/>
          </a:p>
        </p:txBody>
      </p:sp>
    </p:spTree>
    <p:extLst>
      <p:ext uri="{BB962C8B-B14F-4D97-AF65-F5344CB8AC3E}">
        <p14:creationId xmlns:p14="http://schemas.microsoft.com/office/powerpoint/2010/main" val="1017400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Funding and the Impact </a:t>
            </a:r>
            <a:r>
              <a:rPr lang="en-US" dirty="0"/>
              <a:t>of Moral </a:t>
            </a:r>
            <a:r>
              <a:rPr lang="en-US" dirty="0" smtClean="0"/>
              <a:t>Hazards on Health Insurance Benefits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Saudi Arabia uses public health funding taking up about 75% while out of pocket expenditures at only 25%.</a:t>
            </a:r>
          </a:p>
          <a:p>
            <a:r>
              <a:rPr lang="en-US" dirty="0" smtClean="0"/>
              <a:t>Most of the healthcare services are financed by the health insurance companies</a:t>
            </a:r>
          </a:p>
          <a:p>
            <a:r>
              <a:rPr lang="en-US" dirty="0" smtClean="0"/>
              <a:t>Privatized funding has also chipped in on the financing of healthcare in the GCC countries.</a:t>
            </a:r>
          </a:p>
          <a:p>
            <a:r>
              <a:rPr lang="en-US" dirty="0"/>
              <a:t>Increased demand for healthcare due to reduced </a:t>
            </a:r>
            <a:r>
              <a:rPr lang="en-US" dirty="0" smtClean="0"/>
              <a:t>costs.</a:t>
            </a:r>
            <a:endParaRPr lang="en-US" dirty="0"/>
          </a:p>
          <a:p>
            <a:r>
              <a:rPr lang="en-US" dirty="0"/>
              <a:t>There is over insurance by those who have more money</a:t>
            </a:r>
          </a:p>
          <a:p>
            <a:r>
              <a:rPr lang="en-US" dirty="0"/>
              <a:t>Increased risk taking by the insured because they are </a:t>
            </a:r>
            <a:r>
              <a:rPr lang="en-US" dirty="0" smtClean="0"/>
              <a:t>insured.</a:t>
            </a:r>
            <a:endParaRPr lang="en-US" dirty="0"/>
          </a:p>
        </p:txBody>
      </p:sp>
    </p:spTree>
    <p:extLst>
      <p:ext uri="{BB962C8B-B14F-4D97-AF65-F5344CB8AC3E}">
        <p14:creationId xmlns:p14="http://schemas.microsoft.com/office/powerpoint/2010/main" val="92111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p:txBody>
          <a:bodyPr>
            <a:noAutofit/>
          </a:bodyPr>
          <a:lstStyle/>
          <a:p>
            <a:pPr marL="68580" indent="0">
              <a:buNone/>
            </a:pPr>
            <a:endParaRPr lang="en-US" sz="1400" dirty="0"/>
          </a:p>
          <a:p>
            <a:r>
              <a:rPr lang="en-US" sz="1200" dirty="0" err="1"/>
              <a:t>Bucci</a:t>
            </a:r>
            <a:r>
              <a:rPr lang="en-US" sz="1200" dirty="0"/>
              <a:t>, R. V. (2017). Healthcare insurance. </a:t>
            </a:r>
            <a:r>
              <a:rPr lang="en-US" sz="1200" i="1" dirty="0"/>
              <a:t>Medicine and Business</a:t>
            </a:r>
            <a:r>
              <a:rPr lang="en-US" sz="1200" dirty="0"/>
              <a:t>, 103–116. </a:t>
            </a:r>
            <a:r>
              <a:rPr lang="en-US" sz="1200" u="sng" dirty="0">
                <a:hlinkClick r:id="rId2"/>
              </a:rPr>
              <a:t>https://doi.org/10.1007/978-3-319-04060-8_11</a:t>
            </a:r>
            <a:endParaRPr lang="en-US" sz="1200" dirty="0"/>
          </a:p>
          <a:p>
            <a:r>
              <a:rPr lang="en-US" sz="1200" dirty="0" err="1"/>
              <a:t>Eling</a:t>
            </a:r>
            <a:r>
              <a:rPr lang="en-US" sz="1200" dirty="0"/>
              <a:t>, M., &amp; </a:t>
            </a:r>
            <a:r>
              <a:rPr lang="en-US" sz="1200" dirty="0" err="1"/>
              <a:t>Pankoke</a:t>
            </a:r>
            <a:r>
              <a:rPr lang="en-US" sz="1200" dirty="0"/>
              <a:t>, D. (2016). Advantages and benefits of insurance Companies - an empirical assessment for insurance companies. </a:t>
            </a:r>
            <a:r>
              <a:rPr lang="en-US" sz="1200" i="1" dirty="0"/>
              <a:t>SSRN Electronic Journal</a:t>
            </a:r>
            <a:r>
              <a:rPr lang="en-US" sz="1200" dirty="0"/>
              <a:t>. </a:t>
            </a:r>
            <a:r>
              <a:rPr lang="en-US" sz="1200" u="sng" dirty="0">
                <a:hlinkClick r:id="rId3"/>
              </a:rPr>
              <a:t>https://doi.org/10.2139/ssrn.2577336</a:t>
            </a:r>
            <a:r>
              <a:rPr lang="en-US" sz="1200" dirty="0"/>
              <a:t> </a:t>
            </a:r>
            <a:endParaRPr lang="en-US" sz="1200" dirty="0"/>
          </a:p>
          <a:p>
            <a:r>
              <a:rPr lang="en-US" sz="1200" dirty="0"/>
              <a:t>Finkelstein, A. (2018). Moral hazard in health insurance. </a:t>
            </a:r>
            <a:r>
              <a:rPr lang="en-US" sz="1200" i="1" dirty="0"/>
              <a:t>Moral Hazard in Health Insurance</a:t>
            </a:r>
            <a:r>
              <a:rPr lang="en-US" sz="1200" dirty="0"/>
              <a:t>, 13–44. </a:t>
            </a:r>
            <a:r>
              <a:rPr lang="en-US" sz="1200" u="sng" dirty="0">
                <a:hlinkClick r:id="rId4"/>
              </a:rPr>
              <a:t>https://doi.org/10.7312/columbia/9780231163804.003.0002</a:t>
            </a:r>
            <a:r>
              <a:rPr lang="en-US" sz="1200" dirty="0"/>
              <a:t>  </a:t>
            </a:r>
            <a:endParaRPr lang="en-US" sz="1200" dirty="0"/>
          </a:p>
          <a:p>
            <a:r>
              <a:rPr lang="en-US" sz="1200" dirty="0"/>
              <a:t>Kerr, D. (2017). </a:t>
            </a:r>
            <a:r>
              <a:rPr lang="en-US" sz="1200" i="1" dirty="0"/>
              <a:t>BUPA </a:t>
            </a:r>
            <a:r>
              <a:rPr lang="en-US" sz="1200" i="1" dirty="0" err="1"/>
              <a:t>arabia</a:t>
            </a:r>
            <a:r>
              <a:rPr lang="en-US" sz="1200" i="1" dirty="0"/>
              <a:t> for cooperative insurance company </a:t>
            </a:r>
            <a:r>
              <a:rPr lang="en-US" sz="1200" i="1" dirty="0" err="1"/>
              <a:t>company</a:t>
            </a:r>
            <a:r>
              <a:rPr lang="en-US" sz="1200" i="1" dirty="0"/>
              <a:t> PROFILE: Jeddah, Saudi Arabia: Competitors, Financials &amp; contacts - Dun &amp; Bradstreet</a:t>
            </a:r>
            <a:r>
              <a:rPr lang="en-US" sz="1200" dirty="0"/>
              <a:t>. BUPA ARABIA FOR COOPERATIVE INSURANCE COMPANY </a:t>
            </a:r>
            <a:r>
              <a:rPr lang="en-US" sz="1200" dirty="0" err="1"/>
              <a:t>Company</a:t>
            </a:r>
            <a:r>
              <a:rPr lang="en-US" sz="1200" dirty="0"/>
              <a:t> Profile | Jeddah, Saudi Arabia | Competitors, Financials &amp; Contacts - Dun &amp; Bradstreet. Retrieved September 20, 2021, from </a:t>
            </a:r>
            <a:r>
              <a:rPr lang="en-US" sz="1200" u="sng" dirty="0">
                <a:hlinkClick r:id="rId5"/>
              </a:rPr>
              <a:t>https://www.dnb.com/business-directory/company-profiles.bupa_arabia_for_cooperative_insurance_company.52077cba8ea2647d6af5c313c04e4551.html</a:t>
            </a:r>
            <a:r>
              <a:rPr lang="en-US" sz="1200" dirty="0"/>
              <a:t>.</a:t>
            </a:r>
            <a:endParaRPr lang="en-US" sz="1200" dirty="0"/>
          </a:p>
          <a:p>
            <a:r>
              <a:rPr lang="en-US" sz="1200" dirty="0" err="1"/>
              <a:t>Puri</a:t>
            </a:r>
            <a:r>
              <a:rPr lang="en-US" sz="1200" dirty="0"/>
              <a:t>-Mirza, A. (2019). </a:t>
            </a:r>
            <a:r>
              <a:rPr lang="en-US" sz="1200" i="1" dirty="0"/>
              <a:t>Topic: Insurance industry in the Gulf Cooperation Council</a:t>
            </a:r>
            <a:r>
              <a:rPr lang="en-US" sz="1200" dirty="0"/>
              <a:t>. Statista. Retrieved September 18, 2021, from </a:t>
            </a:r>
            <a:r>
              <a:rPr lang="en-US" sz="1200" u="sng" dirty="0">
                <a:hlinkClick r:id="rId6"/>
              </a:rPr>
              <a:t>https://www.statista.com/topics/4595/insurance-industry-in-gcc/</a:t>
            </a:r>
            <a:r>
              <a:rPr lang="en-US" sz="1200" dirty="0"/>
              <a:t>.    </a:t>
            </a:r>
            <a:endParaRPr lang="en-US" sz="1200" dirty="0"/>
          </a:p>
          <a:p>
            <a:endParaRPr lang="en-US" sz="1400" dirty="0"/>
          </a:p>
        </p:txBody>
      </p:sp>
    </p:spTree>
    <p:extLst>
      <p:ext uri="{BB962C8B-B14F-4D97-AF65-F5344CB8AC3E}">
        <p14:creationId xmlns:p14="http://schemas.microsoft.com/office/powerpoint/2010/main" val="102266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2931</TotalTime>
  <Words>1524</Words>
  <Application>Microsoft Office PowerPoint</Application>
  <PresentationFormat>On-screen Show (4:3)</PresentationFormat>
  <Paragraphs>63</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Bupa Arabia Health Insurance Company Vs Enaya Health Insurance Company</vt:lpstr>
      <vt:lpstr>Comparison Analysis</vt:lpstr>
      <vt:lpstr>Benefits to Employees from the Insurance Plans</vt:lpstr>
      <vt:lpstr>Employer Responsibility</vt:lpstr>
      <vt:lpstr>Advantages </vt:lpstr>
      <vt:lpstr>Funding and the Impact of Moral Hazards on Health Insurance Benefits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dereck</dc:creator>
  <cp:lastModifiedBy>dereck</cp:lastModifiedBy>
  <cp:revision>54</cp:revision>
  <dcterms:created xsi:type="dcterms:W3CDTF">2021-09-18T06:24:01Z</dcterms:created>
  <dcterms:modified xsi:type="dcterms:W3CDTF">2021-09-20T07:26:26Z</dcterms:modified>
</cp:coreProperties>
</file>