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3E1645-3B2C-4307-ACED-30C8946F0D01}" type="datetimeFigureOut">
              <a:rPr lang="en-US" smtClean="0"/>
              <a:t>4/26/2021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94F61A-CE32-4471-AC98-003DEE30991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a:t>
            </a:r>
            <a:r>
              <a:rPr lang="en-US" baseline="0" dirty="0" smtClean="0"/>
              <a:t> the planning for the analysis, the first step is to formulate hypothesis for the problem. The hypotheses are stated in pair; in this case the null hypothesis is </a:t>
            </a:r>
            <a:r>
              <a:rPr lang="en-US" dirty="0" smtClean="0"/>
              <a:t>the workers performance and number of sick days are independent, meaning that</a:t>
            </a:r>
            <a:r>
              <a:rPr lang="en-US" baseline="0" dirty="0" smtClean="0"/>
              <a:t> the two variables are not related vs alternative hypothesis that </a:t>
            </a:r>
            <a:r>
              <a:rPr lang="en-US" dirty="0" smtClean="0"/>
              <a:t>the workers performance and number of sick days are related. The dataset</a:t>
            </a:r>
            <a:r>
              <a:rPr lang="en-US" baseline="0" dirty="0" smtClean="0"/>
              <a:t> was primary collected by human resource secretary of Wal-Mart branch.</a:t>
            </a:r>
            <a:endParaRPr lang="en-US" dirty="0"/>
          </a:p>
        </p:txBody>
      </p:sp>
      <p:sp>
        <p:nvSpPr>
          <p:cNvPr id="4" name="Slide Number Placeholder 3"/>
          <p:cNvSpPr>
            <a:spLocks noGrp="1"/>
          </p:cNvSpPr>
          <p:nvPr>
            <p:ph type="sldNum" sz="quarter" idx="10"/>
          </p:nvPr>
        </p:nvSpPr>
        <p:spPr/>
        <p:txBody>
          <a:bodyPr/>
          <a:lstStyle/>
          <a:p>
            <a:fld id="{BD94F61A-CE32-4471-AC98-003DEE309911}"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participants in the sample were 50. </a:t>
            </a:r>
            <a:r>
              <a:rPr lang="en-US" dirty="0" smtClean="0"/>
              <a:t>The average</a:t>
            </a:r>
            <a:r>
              <a:rPr lang="en-US" baseline="0" dirty="0" smtClean="0"/>
              <a:t> performance rating  was 56.06, meaning that worker s in general perform medium, not very low and not extremely high. The standard deviation of 28.65 suggest presence of high fluctuation of the performance. Most workers performance rating was 67 with half having rating of above and below 65. The average number of sick days was 8.9,majority having 10 sick days .</a:t>
            </a:r>
            <a:endParaRPr lang="en-US" dirty="0"/>
          </a:p>
        </p:txBody>
      </p:sp>
      <p:sp>
        <p:nvSpPr>
          <p:cNvPr id="4" name="Slide Number Placeholder 3"/>
          <p:cNvSpPr>
            <a:spLocks noGrp="1"/>
          </p:cNvSpPr>
          <p:nvPr>
            <p:ph type="sldNum" sz="quarter" idx="10"/>
          </p:nvPr>
        </p:nvSpPr>
        <p:spPr/>
        <p:txBody>
          <a:bodyPr/>
          <a:lstStyle/>
          <a:p>
            <a:fld id="{BD94F61A-CE32-4471-AC98-003DEE309911}"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correlation coefficient is obtained using Excel. Then decision on whether to acceptor reject the null hypothesis is made based on the strength of the correlation coefficient. Finally, a conclusion is made regarding the relationship.</a:t>
            </a:r>
            <a:endParaRPr lang="en-US" dirty="0"/>
          </a:p>
        </p:txBody>
      </p:sp>
      <p:sp>
        <p:nvSpPr>
          <p:cNvPr id="4" name="Slide Number Placeholder 3"/>
          <p:cNvSpPr>
            <a:spLocks noGrp="1"/>
          </p:cNvSpPr>
          <p:nvPr>
            <p:ph type="sldNum" sz="quarter" idx="10"/>
          </p:nvPr>
        </p:nvSpPr>
        <p:spPr/>
        <p:txBody>
          <a:bodyPr/>
          <a:lstStyle/>
          <a:p>
            <a:fld id="{BD94F61A-CE32-4471-AC98-003DEE309911}"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The results (r =-0.578, p value =0.000).The null hypothesis is rejected since the p value is less than 0.05.Therefore, the relationship is significant.</a:t>
            </a:r>
            <a:endParaRPr lang="en-US" dirty="0"/>
          </a:p>
        </p:txBody>
      </p:sp>
      <p:sp>
        <p:nvSpPr>
          <p:cNvPr id="4" name="Slide Number Placeholder 3"/>
          <p:cNvSpPr>
            <a:spLocks noGrp="1"/>
          </p:cNvSpPr>
          <p:nvPr>
            <p:ph type="sldNum" sz="quarter" idx="10"/>
          </p:nvPr>
        </p:nvSpPr>
        <p:spPr/>
        <p:txBody>
          <a:bodyPr/>
          <a:lstStyle/>
          <a:p>
            <a:fld id="{BD94F61A-CE32-4471-AC98-003DEE309911}"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correlation</a:t>
            </a:r>
            <a:r>
              <a:rPr lang="en-US" baseline="0" dirty="0" smtClean="0"/>
              <a:t> coefficient (-0.578) shows presence of medium negative linear relationship between performance and workers number of sick days. This means that as the number of sick days increases, performance reduces and vice versa.</a:t>
            </a:r>
            <a:endParaRPr lang="en-US" dirty="0"/>
          </a:p>
        </p:txBody>
      </p:sp>
      <p:sp>
        <p:nvSpPr>
          <p:cNvPr id="4" name="Slide Number Placeholder 3"/>
          <p:cNvSpPr>
            <a:spLocks noGrp="1"/>
          </p:cNvSpPr>
          <p:nvPr>
            <p:ph type="sldNum" sz="quarter" idx="10"/>
          </p:nvPr>
        </p:nvSpPr>
        <p:spPr/>
        <p:txBody>
          <a:bodyPr/>
          <a:lstStyle/>
          <a:p>
            <a:fld id="{BD94F61A-CE32-4471-AC98-003DEE309911}"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a:t>
            </a:r>
            <a:r>
              <a:rPr lang="en-US" baseline="0" dirty="0" smtClean="0"/>
              <a:t> is clear that number of sick days decreases performance of worker. The management should find and address sources of sickness. Good health facilities should be provided to ensure that most workers are in good health.</a:t>
            </a:r>
            <a:endParaRPr lang="en-US" dirty="0"/>
          </a:p>
        </p:txBody>
      </p:sp>
      <p:sp>
        <p:nvSpPr>
          <p:cNvPr id="4" name="Slide Number Placeholder 3"/>
          <p:cNvSpPr>
            <a:spLocks noGrp="1"/>
          </p:cNvSpPr>
          <p:nvPr>
            <p:ph type="sldNum" sz="quarter" idx="10"/>
          </p:nvPr>
        </p:nvSpPr>
        <p:spPr/>
        <p:txBody>
          <a:bodyPr/>
          <a:lstStyle/>
          <a:p>
            <a:fld id="{BD94F61A-CE32-4471-AC98-003DEE309911}" type="slidenum">
              <a:rPr lang="en-US" smtClean="0"/>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8453E813-8095-4D36-B1A2-C07DCB52184F}" type="datetimeFigureOut">
              <a:rPr lang="en-US" smtClean="0"/>
              <a:t>4/26/2021</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8B5C6FD9-F74B-47A7-AC6C-44FE850CB90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453E813-8095-4D36-B1A2-C07DCB52184F}" type="datetimeFigureOut">
              <a:rPr lang="en-US" smtClean="0"/>
              <a:t>4/26/2021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B5C6FD9-F74B-47A7-AC6C-44FE850CB90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8453E813-8095-4D36-B1A2-C07DCB52184F}" type="datetimeFigureOut">
              <a:rPr lang="en-US" smtClean="0"/>
              <a:t>4/26/2021</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8B5C6FD9-F74B-47A7-AC6C-44FE850CB90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453E813-8095-4D36-B1A2-C07DCB52184F}" type="datetimeFigureOut">
              <a:rPr lang="en-US" smtClean="0"/>
              <a:t>4/26/2021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B5C6FD9-F74B-47A7-AC6C-44FE850CB90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453E813-8095-4D36-B1A2-C07DCB52184F}" type="datetimeFigureOut">
              <a:rPr lang="en-US" smtClean="0"/>
              <a:t>4/26/2021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8B5C6FD9-F74B-47A7-AC6C-44FE850CB90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8453E813-8095-4D36-B1A2-C07DCB52184F}" type="datetimeFigureOut">
              <a:rPr lang="en-US" smtClean="0"/>
              <a:t>4/26/2021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8B5C6FD9-F74B-47A7-AC6C-44FE850CB90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8453E813-8095-4D36-B1A2-C07DCB52184F}" type="datetimeFigureOut">
              <a:rPr lang="en-US" smtClean="0"/>
              <a:t>4/26/2021</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8B5C6FD9-F74B-47A7-AC6C-44FE850CB90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453E813-8095-4D36-B1A2-C07DCB52184F}" type="datetimeFigureOut">
              <a:rPr lang="en-US" smtClean="0"/>
              <a:t>4/26/2021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B5C6FD9-F74B-47A7-AC6C-44FE850CB90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8453E813-8095-4D36-B1A2-C07DCB52184F}" type="datetimeFigureOut">
              <a:rPr lang="en-US" smtClean="0"/>
              <a:t>4/26/2021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B5C6FD9-F74B-47A7-AC6C-44FE850CB904}" type="slidenum">
              <a:rPr lang="en-US" smtClean="0"/>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453E813-8095-4D36-B1A2-C07DCB52184F}" type="datetimeFigureOut">
              <a:rPr lang="en-US" smtClean="0"/>
              <a:t>4/26/2021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B5C6FD9-F74B-47A7-AC6C-44FE850CB90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8453E813-8095-4D36-B1A2-C07DCB52184F}" type="datetimeFigureOut">
              <a:rPr lang="en-US" smtClean="0"/>
              <a:t>4/26/2021</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8B5C6FD9-F74B-47A7-AC6C-44FE850CB90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8453E813-8095-4D36-B1A2-C07DCB52184F}" type="datetimeFigureOut">
              <a:rPr lang="en-US" smtClean="0"/>
              <a:t>4/26/2021</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8B5C6FD9-F74B-47A7-AC6C-44FE850CB90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8101042" cy="1655765"/>
          </a:xfrm>
        </p:spPr>
        <p:txBody>
          <a:bodyPr>
            <a:normAutofit fontScale="90000"/>
          </a:bodyPr>
          <a:lstStyle/>
          <a:p>
            <a:r>
              <a:rPr lang="en-US" dirty="0" smtClean="0"/>
              <a:t>Correlation analysis between workers performance and number of sick days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Planning</a:t>
            </a:r>
            <a:endParaRPr lang="en-US" dirty="0"/>
          </a:p>
        </p:txBody>
      </p:sp>
      <p:sp>
        <p:nvSpPr>
          <p:cNvPr id="3" name="Content Placeholder 2"/>
          <p:cNvSpPr>
            <a:spLocks noGrp="1"/>
          </p:cNvSpPr>
          <p:nvPr>
            <p:ph idx="1"/>
          </p:nvPr>
        </p:nvSpPr>
        <p:spPr/>
        <p:txBody>
          <a:bodyPr/>
          <a:lstStyle/>
          <a:p>
            <a:r>
              <a:rPr lang="en-US" b="1" dirty="0" smtClean="0"/>
              <a:t>Hypothesis statement</a:t>
            </a:r>
          </a:p>
          <a:p>
            <a:r>
              <a:rPr lang="en-US" dirty="0" smtClean="0"/>
              <a:t>H0: the workers performance and number of sick days have no linear relationship (     )</a:t>
            </a:r>
          </a:p>
          <a:p>
            <a:r>
              <a:rPr lang="en-US" dirty="0" smtClean="0"/>
              <a:t>HA: </a:t>
            </a:r>
            <a:r>
              <a:rPr lang="en-US" dirty="0" smtClean="0"/>
              <a:t>the workers performance and number of sick days are related (   )</a:t>
            </a:r>
          </a:p>
          <a:p>
            <a:r>
              <a:rPr lang="en-US" b="1" dirty="0" smtClean="0"/>
              <a:t>Source of data: </a:t>
            </a:r>
            <a:r>
              <a:rPr lang="en-US" dirty="0" smtClean="0"/>
              <a:t>Human resource secretary Wal-Mart business</a:t>
            </a:r>
          </a:p>
          <a:p>
            <a:endParaRPr lang="en-US" dirty="0" smtClean="0"/>
          </a:p>
          <a:p>
            <a:pPr>
              <a:buNone/>
            </a:pPr>
            <a:endParaRPr lang="en-US" b="1" dirty="0"/>
          </a:p>
        </p:txBody>
      </p:sp>
      <p:sp>
        <p:nvSpPr>
          <p:cNvPr id="409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4099" name="Rectangle 3"/>
          <p:cNvSpPr>
            <a:spLocks noChangeArrowheads="1"/>
          </p:cNvSpPr>
          <p:nvPr/>
        </p:nvSpPr>
        <p:spPr bwMode="auto">
          <a:xfrm>
            <a:off x="0" y="647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7"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429388" y="2643182"/>
            <a:ext cx="500066" cy="277814"/>
          </a:xfrm>
          <a:prstGeom prst="rect">
            <a:avLst/>
          </a:prstGeom>
          <a:noFill/>
        </p:spPr>
      </p:pic>
      <p:sp>
        <p:nvSpPr>
          <p:cNvPr id="4101"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4100" name="Picture 4"/>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4071934" y="3500438"/>
            <a:ext cx="342900" cy="1905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Descriptive statistics </a:t>
            </a:r>
            <a:endParaRPr lang="en-US" dirty="0"/>
          </a:p>
        </p:txBody>
      </p:sp>
      <p:pic>
        <p:nvPicPr>
          <p:cNvPr id="1026" name="Picture 2"/>
          <p:cNvPicPr>
            <a:picLocks noGrp="1" noChangeAspect="1" noChangeArrowheads="1"/>
          </p:cNvPicPr>
          <p:nvPr>
            <p:ph idx="1"/>
          </p:nvPr>
        </p:nvPicPr>
        <p:blipFill>
          <a:blip r:embed="rId3"/>
          <a:stretch>
            <a:fillRect/>
          </a:stretch>
        </p:blipFill>
        <p:spPr bwMode="auto">
          <a:xfrm>
            <a:off x="2047875" y="3318669"/>
            <a:ext cx="4057650" cy="14287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procedure</a:t>
            </a:r>
            <a:endParaRPr lang="en-US" dirty="0"/>
          </a:p>
        </p:txBody>
      </p:sp>
      <p:sp>
        <p:nvSpPr>
          <p:cNvPr id="3" name="Content Placeholder 2"/>
          <p:cNvSpPr>
            <a:spLocks noGrp="1"/>
          </p:cNvSpPr>
          <p:nvPr>
            <p:ph idx="1"/>
          </p:nvPr>
        </p:nvSpPr>
        <p:spPr/>
        <p:txBody>
          <a:bodyPr/>
          <a:lstStyle/>
          <a:p>
            <a:r>
              <a:rPr lang="en-US" dirty="0" smtClean="0"/>
              <a:t>Calculation of correlation coefficient using Excel</a:t>
            </a:r>
          </a:p>
          <a:p>
            <a:r>
              <a:rPr lang="en-US" dirty="0" smtClean="0"/>
              <a:t>Decision on whether to accept or reject null hypothesis based on the tests statistic</a:t>
            </a:r>
          </a:p>
          <a:p>
            <a:r>
              <a:rPr lang="en-US" dirty="0" smtClean="0"/>
              <a:t>Conclusion</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t>
            </a:r>
            <a:endParaRPr lang="en-US" dirty="0"/>
          </a:p>
        </p:txBody>
      </p:sp>
      <p:sp>
        <p:nvSpPr>
          <p:cNvPr id="3" name="Content Placeholder 2"/>
          <p:cNvSpPr>
            <a:spLocks noGrp="1"/>
          </p:cNvSpPr>
          <p:nvPr>
            <p:ph idx="1"/>
          </p:nvPr>
        </p:nvSpPr>
        <p:spPr/>
        <p:txBody>
          <a:bodyPr/>
          <a:lstStyle/>
          <a:p>
            <a:r>
              <a:rPr lang="en-US" b="1" dirty="0" smtClean="0"/>
              <a:t>Test statistic ; </a:t>
            </a:r>
            <a:r>
              <a:rPr lang="en-US" dirty="0" smtClean="0"/>
              <a:t>r = -0.578</a:t>
            </a:r>
          </a:p>
          <a:p>
            <a:r>
              <a:rPr lang="en-US" dirty="0" smtClean="0"/>
              <a:t>P value = 0.000</a:t>
            </a:r>
          </a:p>
          <a:p>
            <a:r>
              <a:rPr lang="en-US" b="1" dirty="0" smtClean="0"/>
              <a:t>Decision</a:t>
            </a:r>
          </a:p>
          <a:p>
            <a:r>
              <a:rPr lang="en-US" dirty="0" smtClean="0"/>
              <a:t>The null hypothesis is rejected (p value &lt; 0.05)</a:t>
            </a:r>
          </a:p>
          <a:p>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It can now be concluded that</a:t>
            </a:r>
            <a:r>
              <a:rPr lang="en-US" dirty="0" smtClean="0"/>
              <a:t> the workers performance and number of sick days are significantly related</a:t>
            </a:r>
          </a:p>
          <a:p>
            <a:r>
              <a:rPr lang="en-US" dirty="0" smtClean="0"/>
              <a:t>As number of sick days increases, performance declines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a:t>
            </a:r>
            <a:endParaRPr lang="en-US" dirty="0"/>
          </a:p>
        </p:txBody>
      </p:sp>
      <p:sp>
        <p:nvSpPr>
          <p:cNvPr id="3" name="Content Placeholder 2"/>
          <p:cNvSpPr>
            <a:spLocks noGrp="1"/>
          </p:cNvSpPr>
          <p:nvPr>
            <p:ph idx="1"/>
          </p:nvPr>
        </p:nvSpPr>
        <p:spPr/>
        <p:txBody>
          <a:bodyPr/>
          <a:lstStyle/>
          <a:p>
            <a:r>
              <a:rPr lang="en-US" dirty="0" smtClean="0"/>
              <a:t>There is need to reduce number of sick days among workers to boost performance </a:t>
            </a:r>
          </a:p>
          <a:p>
            <a:r>
              <a:rPr lang="en-US" dirty="0" smtClean="0"/>
              <a:t>Find and address sources of sickness</a:t>
            </a:r>
          </a:p>
          <a:p>
            <a:r>
              <a:rPr lang="en-US" dirty="0" smtClean="0"/>
              <a:t>Providing good health facilities </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94</TotalTime>
  <Words>461</Words>
  <Application>Microsoft Office PowerPoint</Application>
  <PresentationFormat>On-screen Show (4:3)</PresentationFormat>
  <Paragraphs>35</Paragraphs>
  <Slides>7</Slides>
  <Notes>6</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Opulent</vt:lpstr>
      <vt:lpstr>Correlation analysis between workers performance and number of sick days </vt:lpstr>
      <vt:lpstr>Planning</vt:lpstr>
      <vt:lpstr>Descriptive statistics </vt:lpstr>
      <vt:lpstr>Analysis procedure</vt:lpstr>
      <vt:lpstr>Results </vt:lpstr>
      <vt:lpstr>Conclusion</vt:lpstr>
      <vt:lpstr>Recommendation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Correlation analysis between workers performance and number of sick days </dc:title>
  <dc:creator>juma isaac</dc:creator>
  <cp:lastModifiedBy>juma isaac</cp:lastModifiedBy>
  <cp:revision>2</cp:revision>
  <dcterms:created xsi:type="dcterms:W3CDTF">2021-04-26T07:30:20Z</dcterms:created>
  <dcterms:modified xsi:type="dcterms:W3CDTF">2021-04-26T09:05:12Z</dcterms:modified>
</cp:coreProperties>
</file>