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2"/>
  </p:notesMasterIdLst>
  <p:sldIdLst>
    <p:sldId id="266" r:id="rId2"/>
    <p:sldId id="257" r:id="rId3"/>
    <p:sldId id="258" r:id="rId4"/>
    <p:sldId id="260" r:id="rId5"/>
    <p:sldId id="261" r:id="rId6"/>
    <p:sldId id="262" r:id="rId7"/>
    <p:sldId id="263" r:id="rId8"/>
    <p:sldId id="264" r:id="rId9"/>
    <p:sldId id="265"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909" autoAdjust="0"/>
  </p:normalViewPr>
  <p:slideViewPr>
    <p:cSldViewPr snapToGrid="0">
      <p:cViewPr varScale="1">
        <p:scale>
          <a:sx n="61" d="100"/>
          <a:sy n="61" d="100"/>
        </p:scale>
        <p:origin x="10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7CC208-AE0C-47E9-849A-AB66C8C41014}" type="datetimeFigureOut">
              <a:rPr lang="en-US" smtClean="0"/>
              <a:t>8/11/2020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B2E85-90AE-42BC-A6A9-510DA9A9E947}" type="slidenum">
              <a:rPr lang="en-US" smtClean="0"/>
              <a:t>‹#›</a:t>
            </a:fld>
            <a:endParaRPr lang="en-US"/>
          </a:p>
        </p:txBody>
      </p:sp>
    </p:spTree>
    <p:extLst>
      <p:ext uri="{BB962C8B-B14F-4D97-AF65-F5344CB8AC3E}">
        <p14:creationId xmlns:p14="http://schemas.microsoft.com/office/powerpoint/2010/main" val="1999741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Cash flow statement is part of consolidated financial statement used by the company as a method of attracting and maintaining its investors for continued support of its operations. It is used to illustrate how the company generate and spent its money generated from both core business operations to across all important aspects of financing and investment undertakings.  Thus, cash flow statement includes both cash inflows and outflows in a given period of time. Moreover, it is used to show operational ability of an enterprise to create and generate its revenue in a timely and effective manner </a:t>
            </a:r>
            <a:r>
              <a:rPr lang="en-US" dirty="0" smtClean="0"/>
              <a:t>(Paune, 2020)</a:t>
            </a:r>
            <a:r>
              <a:rPr lang="en-US" sz="1200" kern="1200" dirty="0" smtClean="0">
                <a:solidFill>
                  <a:schemeClr val="tx1"/>
                </a:solidFill>
                <a:effectLst/>
                <a:latin typeface="+mn-lt"/>
                <a:ea typeface="+mn-ea"/>
                <a:cs typeface="+mn-cs"/>
              </a:rPr>
              <a:t>. Also, it clarifies the state of a company at particular point of time. It is worth noting that cash flow statement can be positive even if the overall net income was positive. Investors are thus advised to monitor both income statement and cash flow statement before making major decisions.</a:t>
            </a:r>
          </a:p>
          <a:p>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2</a:t>
            </a:fld>
            <a:endParaRPr lang="en-US"/>
          </a:p>
        </p:txBody>
      </p:sp>
    </p:spTree>
    <p:extLst>
      <p:ext uri="{BB962C8B-B14F-4D97-AF65-F5344CB8AC3E}">
        <p14:creationId xmlns:p14="http://schemas.microsoft.com/office/powerpoint/2010/main" val="2910630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Cash flow statement consist of three sectional components each of which is used to illustrate key specifics of a company operations. Moreover, it is prepared based on accrual concept making it possible to represent current affairs of the company as it takes into consideration non cash item which are similarly of utmost importance to ac company, first section encompasses both inflow and outflow of revenue generated from core business activities </a:t>
            </a:r>
            <a:r>
              <a:rPr lang="en-US" dirty="0" smtClean="0"/>
              <a:t>(Paune, 2020)</a:t>
            </a:r>
            <a:r>
              <a:rPr lang="en-US" sz="1200" kern="1200" dirty="0" smtClean="0">
                <a:solidFill>
                  <a:schemeClr val="tx1"/>
                </a:solidFill>
                <a:effectLst/>
                <a:latin typeface="+mn-lt"/>
                <a:ea typeface="+mn-ea"/>
                <a:cs typeface="+mn-cs"/>
              </a:rPr>
              <a:t>. Second section entails revenue generated from investment activities of the firms and might include purchase and sales of income generating activities. Lastly, is the financing activities of the firm.</a:t>
            </a:r>
          </a:p>
          <a:p>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3</a:t>
            </a:fld>
            <a:endParaRPr lang="en-US"/>
          </a:p>
        </p:txBody>
      </p:sp>
    </p:spTree>
    <p:extLst>
      <p:ext uri="{BB962C8B-B14F-4D97-AF65-F5344CB8AC3E}">
        <p14:creationId xmlns:p14="http://schemas.microsoft.com/office/powerpoint/2010/main" val="3549762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Analysis of cash flow statement is very essential in comparing performances of two similar or related industries to reveal overall performances of both. First item to be analyzed should be starting line and bottom line figures which are used to illustrate how the cash and cash equivalent at beginning and closing periods compare and contrast between two companies. Net increase and decrease in cash and cash equivalent will indicate amount of revenue as generated as compared to previous periods </a:t>
            </a:r>
            <a:r>
              <a:rPr lang="en-US" dirty="0" smtClean="0"/>
              <a:t>(Paune, 2020)</a:t>
            </a:r>
            <a:r>
              <a:rPr lang="en-US" sz="1200" kern="1200" dirty="0" smtClean="0">
                <a:solidFill>
                  <a:schemeClr val="tx1"/>
                </a:solidFill>
                <a:effectLst/>
                <a:latin typeface="+mn-lt"/>
                <a:ea typeface="+mn-ea"/>
                <a:cs typeface="+mn-cs"/>
              </a:rPr>
              <a:t>. It is worth noting that differences between current CCE and previous one will give equal. Net operating cash flow from the two sections are similarly important. For instance, a negative net cash flow from investment activities will show that the company acquired an equipment that can be used to generate more future revenue.</a:t>
            </a:r>
          </a:p>
          <a:p>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4</a:t>
            </a:fld>
            <a:endParaRPr lang="en-US"/>
          </a:p>
        </p:txBody>
      </p:sp>
    </p:spTree>
    <p:extLst>
      <p:ext uri="{BB962C8B-B14F-4D97-AF65-F5344CB8AC3E}">
        <p14:creationId xmlns:p14="http://schemas.microsoft.com/office/powerpoint/2010/main" val="4008750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Operating activities entails revenue generated from core business activities of both staples and Home Depot Inc. core business on the other hand implies activities undertaken by the company in which they are licensed.  For instance, staples recorded a positive increase in net revenue generated from its manufacturing and supply of electronics for the period ended 2019 July 29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moreover, it is worth noting that over the same period, it increases drastically from 2018 to early 2019 after which it had dropped slightly on last 6 months of 2020. Home Depot on the other hand recorded an increase in net operating income from 2018 all through to 2019 and later on from 2019 to 2020 excluding operations from discontinued operations. However, taking 2017 as baseline, Home Depot was able to great more revenue as compared to staples 9, 783 against 279 of staples over the time period.</a:t>
            </a:r>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6</a:t>
            </a:fld>
            <a:endParaRPr lang="en-US"/>
          </a:p>
        </p:txBody>
      </p:sp>
    </p:spTree>
    <p:extLst>
      <p:ext uri="{BB962C8B-B14F-4D97-AF65-F5344CB8AC3E}">
        <p14:creationId xmlns:p14="http://schemas.microsoft.com/office/powerpoint/2010/main" val="1646451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Net cash inflows and cash flow of the company generated from investment activities undertaken by the two companies showed a negative balances implying that both the company spent some significant amount on their financials. Here, most notable components included loans, acquisition and disposing of plant properties and equipment, gain and loses from bad debts among other things. Based on the presented cash flow from the two companies, it is notable that financing activities of Home Depot decreased from 2018 to 2019 and later on from 2019 all through to 2020. On the other hand, staples company recorded some decreased investment activities but later on improved over the same time duration in which it carried out its activities. Here, staples recorded (67) against Home Depot (1, 583). This can however be loosely translated that this two companies were able to invest more of their cash on items having potential of generating more revenue ion future</a:t>
            </a:r>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7</a:t>
            </a:fld>
            <a:endParaRPr lang="en-US"/>
          </a:p>
        </p:txBody>
      </p:sp>
    </p:spTree>
    <p:extLst>
      <p:ext uri="{BB962C8B-B14F-4D97-AF65-F5344CB8AC3E}">
        <p14:creationId xmlns:p14="http://schemas.microsoft.com/office/powerpoint/2010/main" val="2294694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Financing activities entails revenue from owners and provision of returns like equity and capital expenditure from the company’s overall work. Major emphasis here is the company and its relationships with its owners from financial point of view (Arnold et al., 2018). Ratios that can be adequately covered here are related to shareholders and equity including returns on stockholders. Home Depot company recorded a net decrease of resources obtained from their owners in terms of equity and other resources. For instance, it decreased from 2018 to 2019 but later on increased slightly in 2019 through to 2020. Staples too showed similar trend over the same time period</a:t>
            </a:r>
          </a:p>
          <a:p>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8</a:t>
            </a:fld>
            <a:endParaRPr lang="en-US"/>
          </a:p>
        </p:txBody>
      </p:sp>
    </p:spTree>
    <p:extLst>
      <p:ext uri="{BB962C8B-B14F-4D97-AF65-F5344CB8AC3E}">
        <p14:creationId xmlns:p14="http://schemas.microsoft.com/office/powerpoint/2010/main" val="1105049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Home Depot and staples companies recorded net increase I revenue generated from cash and cash equivalents in the two similar periods, this increase was based on comparison between the starting and closing balances more strategically placed at the bottom line of the figures. Closing cash and cash equivalent are important because of its ability to include even non cash materials not included in the income statements and other financial accounting templates of the company. similarly, both the companies reported positive revenue generated from operating activities showing that they are viable in their operations. Lastly, these two companies invested significantly and showed increased financing activities.</a:t>
            </a:r>
          </a:p>
          <a:p>
            <a:endParaRPr lang="en-US" dirty="0"/>
          </a:p>
        </p:txBody>
      </p:sp>
      <p:sp>
        <p:nvSpPr>
          <p:cNvPr id="4" name="Slide Number Placeholder 3"/>
          <p:cNvSpPr>
            <a:spLocks noGrp="1"/>
          </p:cNvSpPr>
          <p:nvPr>
            <p:ph type="sldNum" sz="quarter" idx="10"/>
          </p:nvPr>
        </p:nvSpPr>
        <p:spPr/>
        <p:txBody>
          <a:bodyPr/>
          <a:lstStyle/>
          <a:p>
            <a:fld id="{F0FB2E85-90AE-42BC-A6A9-510DA9A9E947}" type="slidenum">
              <a:rPr lang="en-US" smtClean="0"/>
              <a:t>9</a:t>
            </a:fld>
            <a:endParaRPr lang="en-US"/>
          </a:p>
        </p:txBody>
      </p:sp>
    </p:spTree>
    <p:extLst>
      <p:ext uri="{BB962C8B-B14F-4D97-AF65-F5344CB8AC3E}">
        <p14:creationId xmlns:p14="http://schemas.microsoft.com/office/powerpoint/2010/main" val="608612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2A17FF-7052-4067-819A-A585219DB8B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74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spTree>
    <p:extLst>
      <p:ext uri="{BB962C8B-B14F-4D97-AF65-F5344CB8AC3E}">
        <p14:creationId xmlns:p14="http://schemas.microsoft.com/office/powerpoint/2010/main" val="92340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458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C36026-50EA-4385-A4F9-9556AE70DCB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A17FF-7052-4067-819A-A585219DB8BE}"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8843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C36026-50EA-4385-A4F9-9556AE70DCB2}" type="datetimeFigureOut">
              <a:rPr lang="en-US" smtClean="0"/>
              <a:t>8/11/2020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A17FF-7052-4067-819A-A585219DB8B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5213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DC36026-50EA-4385-A4F9-9556AE70DCB2}" type="datetimeFigureOut">
              <a:rPr lang="en-US" smtClean="0"/>
              <a:t>8/11/2020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A17FF-7052-4067-819A-A585219DB8B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4289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C36026-50EA-4385-A4F9-9556AE70DCB2}" type="datetimeFigureOut">
              <a:rPr lang="en-US" smtClean="0"/>
              <a:t>8/11/2020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A17FF-7052-4067-819A-A585219DB8BE}" type="slidenum">
              <a:rPr lang="en-US" smtClean="0"/>
              <a:t>‹#›</a:t>
            </a:fld>
            <a:endParaRPr lang="en-US"/>
          </a:p>
        </p:txBody>
      </p:sp>
    </p:spTree>
    <p:extLst>
      <p:ext uri="{BB962C8B-B14F-4D97-AF65-F5344CB8AC3E}">
        <p14:creationId xmlns:p14="http://schemas.microsoft.com/office/powerpoint/2010/main" val="253544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DC36026-50EA-4385-A4F9-9556AE70DCB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A17FF-7052-4067-819A-A585219DB8B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12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DC36026-50EA-4385-A4F9-9556AE70DCB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A17FF-7052-4067-819A-A585219DB8BE}" type="slidenum">
              <a:rPr lang="en-US" smtClean="0"/>
              <a:t>‹#›</a:t>
            </a:fld>
            <a:endParaRPr lang="en-US"/>
          </a:p>
        </p:txBody>
      </p:sp>
    </p:spTree>
    <p:extLst>
      <p:ext uri="{BB962C8B-B14F-4D97-AF65-F5344CB8AC3E}">
        <p14:creationId xmlns:p14="http://schemas.microsoft.com/office/powerpoint/2010/main" val="2801824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DC36026-50EA-4385-A4F9-9556AE70DCB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A17FF-7052-4067-819A-A585219DB8BE}" type="slidenum">
              <a:rPr lang="en-US" smtClean="0"/>
              <a:t>‹#›</a:t>
            </a:fld>
            <a:endParaRPr lang="en-US"/>
          </a:p>
        </p:txBody>
      </p:sp>
    </p:spTree>
    <p:extLst>
      <p:ext uri="{BB962C8B-B14F-4D97-AF65-F5344CB8AC3E}">
        <p14:creationId xmlns:p14="http://schemas.microsoft.com/office/powerpoint/2010/main" val="1546453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2761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4226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spTree>
    <p:extLst>
      <p:ext uri="{BB962C8B-B14F-4D97-AF65-F5344CB8AC3E}">
        <p14:creationId xmlns:p14="http://schemas.microsoft.com/office/powerpoint/2010/main" val="288791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6466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5334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864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C36026-50EA-4385-A4F9-9556AE70DCB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A17FF-7052-4067-819A-A585219DB8B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1366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C36026-50EA-4385-A4F9-9556AE70DCB2}" type="datetimeFigureOut">
              <a:rPr lang="en-US" smtClean="0"/>
              <a:t>8/11/2020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2A17FF-7052-4067-819A-A585219DB8BE}" type="slidenum">
              <a:rPr lang="en-US" smtClean="0"/>
              <a:t>‹#›</a:t>
            </a:fld>
            <a:endParaRPr lang="en-US"/>
          </a:p>
        </p:txBody>
      </p:sp>
    </p:spTree>
    <p:extLst>
      <p:ext uri="{BB962C8B-B14F-4D97-AF65-F5344CB8AC3E}">
        <p14:creationId xmlns:p14="http://schemas.microsoft.com/office/powerpoint/2010/main" val="115696149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COVERPAGE</a:t>
            </a:r>
            <a:endParaRPr lang="en-US" dirty="0"/>
          </a:p>
        </p:txBody>
      </p:sp>
      <p:sp>
        <p:nvSpPr>
          <p:cNvPr id="3" name="Content Placeholder 2"/>
          <p:cNvSpPr>
            <a:spLocks noGrp="1"/>
          </p:cNvSpPr>
          <p:nvPr>
            <p:ph idx="1"/>
          </p:nvPr>
        </p:nvSpPr>
        <p:spPr/>
        <p:txBody>
          <a:bodyPr/>
          <a:lstStyle/>
          <a:p>
            <a:pPr marL="0" indent="0" algn="ctr">
              <a:buNone/>
            </a:pPr>
            <a:r>
              <a:rPr lang="en-US" dirty="0" smtClean="0"/>
              <a:t>CASHFLOW ANALYSIS COMPARIOSN </a:t>
            </a:r>
          </a:p>
          <a:p>
            <a:pPr marL="0" indent="0" algn="ctr">
              <a:buNone/>
            </a:pPr>
            <a:r>
              <a:rPr lang="en-US" dirty="0" smtClean="0"/>
              <a:t>Name</a:t>
            </a:r>
            <a:endParaRPr lang="en-US" dirty="0"/>
          </a:p>
          <a:p>
            <a:pPr marL="0" indent="0" algn="ctr">
              <a:buNone/>
            </a:pPr>
            <a:r>
              <a:rPr lang="en-US" dirty="0"/>
              <a:t>Institution Affiliation</a:t>
            </a:r>
          </a:p>
          <a:p>
            <a:pPr marL="0" indent="0" algn="ctr">
              <a:buNone/>
            </a:pPr>
            <a:r>
              <a:rPr lang="en-US" dirty="0"/>
              <a:t>Course Name</a:t>
            </a:r>
          </a:p>
          <a:p>
            <a:pPr marL="0" indent="0" algn="ctr">
              <a:buNone/>
            </a:pPr>
            <a:r>
              <a:rPr lang="en-US" dirty="0"/>
              <a:t>Instructor</a:t>
            </a:r>
          </a:p>
          <a:p>
            <a:pPr marL="0" indent="0">
              <a:buNone/>
            </a:pPr>
            <a:endParaRPr lang="en-US" dirty="0"/>
          </a:p>
        </p:txBody>
      </p:sp>
    </p:spTree>
    <p:extLst>
      <p:ext uri="{BB962C8B-B14F-4D97-AF65-F5344CB8AC3E}">
        <p14:creationId xmlns:p14="http://schemas.microsoft.com/office/powerpoint/2010/main" val="4010487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a consolidated statement used to attract and retain investors</a:t>
            </a:r>
          </a:p>
          <a:p>
            <a:r>
              <a:rPr lang="en-US" dirty="0" smtClean="0"/>
              <a:t>It portrays how a company acquire and spent its income generated from;</a:t>
            </a:r>
          </a:p>
          <a:p>
            <a:pPr>
              <a:buFont typeface="Wingdings" panose="05000000000000000000" pitchFamily="2" charset="2"/>
              <a:buChar char="Ø"/>
            </a:pPr>
            <a:r>
              <a:rPr lang="en-US" dirty="0" smtClean="0"/>
              <a:t>Core business (operating activities)</a:t>
            </a:r>
          </a:p>
          <a:p>
            <a:pPr>
              <a:buFont typeface="Wingdings" panose="05000000000000000000" pitchFamily="2" charset="2"/>
              <a:buChar char="Ø"/>
            </a:pPr>
            <a:r>
              <a:rPr lang="en-US" dirty="0" smtClean="0"/>
              <a:t>Financing </a:t>
            </a:r>
          </a:p>
          <a:p>
            <a:pPr>
              <a:buFont typeface="Wingdings" panose="05000000000000000000" pitchFamily="2" charset="2"/>
              <a:buChar char="Ø"/>
            </a:pPr>
            <a:r>
              <a:rPr lang="en-US" dirty="0" smtClean="0"/>
              <a:t>Investment activities</a:t>
            </a:r>
          </a:p>
          <a:p>
            <a:r>
              <a:rPr lang="en-US" dirty="0" smtClean="0"/>
              <a:t>It includes both cash inflows and outflows generated from a particular period</a:t>
            </a:r>
          </a:p>
          <a:p>
            <a:r>
              <a:rPr lang="en-US" dirty="0" smtClean="0"/>
              <a:t>Shows how company's ability to generate enough revenue (Paune, 2020).</a:t>
            </a:r>
          </a:p>
          <a:p>
            <a:r>
              <a:rPr lang="en-US" dirty="0" smtClean="0"/>
              <a:t>Can be positive even if the overall net profit was negative</a:t>
            </a:r>
            <a:endParaRPr lang="en-US" dirty="0"/>
          </a:p>
        </p:txBody>
      </p:sp>
    </p:spTree>
    <p:extLst>
      <p:ext uri="{BB962C8B-B14F-4D97-AF65-F5344CB8AC3E}">
        <p14:creationId xmlns:p14="http://schemas.microsoft.com/office/powerpoint/2010/main" val="4284027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SECTIONS OF CASHFLOW</a:t>
            </a:r>
            <a:endParaRPr lang="en-US" dirty="0"/>
          </a:p>
        </p:txBody>
      </p:sp>
      <p:sp>
        <p:nvSpPr>
          <p:cNvPr id="3" name="Content Placeholder 2"/>
          <p:cNvSpPr>
            <a:spLocks noGrp="1"/>
          </p:cNvSpPr>
          <p:nvPr>
            <p:ph idx="1"/>
          </p:nvPr>
        </p:nvSpPr>
        <p:spPr/>
        <p:txBody>
          <a:bodyPr>
            <a:normAutofit lnSpcReduction="10000"/>
          </a:bodyPr>
          <a:lstStyle/>
          <a:p>
            <a:r>
              <a:rPr lang="en-US" dirty="0" smtClean="0"/>
              <a:t>Cash flow statement consist of three sections</a:t>
            </a:r>
          </a:p>
          <a:p>
            <a:r>
              <a:rPr lang="en-US" dirty="0" smtClean="0"/>
              <a:t>Prepared based on accrual concept </a:t>
            </a:r>
          </a:p>
          <a:p>
            <a:pPr>
              <a:buFont typeface="Wingdings" panose="05000000000000000000" pitchFamily="2" charset="2"/>
              <a:buChar char="q"/>
            </a:pPr>
            <a:r>
              <a:rPr lang="en-US" dirty="0" smtClean="0">
                <a:solidFill>
                  <a:srgbClr val="00B050"/>
                </a:solidFill>
              </a:rPr>
              <a:t>This makes it possible to take into account non cash items of the balance sheet </a:t>
            </a:r>
            <a:r>
              <a:rPr lang="en-US" dirty="0">
                <a:solidFill>
                  <a:srgbClr val="00B050"/>
                </a:solidFill>
              </a:rPr>
              <a:t>(Paune, 2020</a:t>
            </a:r>
            <a:r>
              <a:rPr lang="en-US" dirty="0" smtClean="0">
                <a:solidFill>
                  <a:srgbClr val="00B050"/>
                </a:solidFill>
              </a:rPr>
              <a:t>)</a:t>
            </a:r>
          </a:p>
          <a:p>
            <a:r>
              <a:rPr lang="en-US" dirty="0" smtClean="0"/>
              <a:t>1</a:t>
            </a:r>
            <a:r>
              <a:rPr lang="en-US" baseline="30000" dirty="0" smtClean="0"/>
              <a:t>st</a:t>
            </a:r>
            <a:r>
              <a:rPr lang="en-US" dirty="0" smtClean="0"/>
              <a:t> section- operating activities</a:t>
            </a:r>
          </a:p>
          <a:p>
            <a:r>
              <a:rPr lang="en-US" dirty="0" smtClean="0"/>
              <a:t>2</a:t>
            </a:r>
            <a:r>
              <a:rPr lang="en-US" baseline="30000" dirty="0" smtClean="0"/>
              <a:t>nd</a:t>
            </a:r>
            <a:r>
              <a:rPr lang="en-US" dirty="0" smtClean="0"/>
              <a:t> section- investment activities</a:t>
            </a:r>
          </a:p>
          <a:p>
            <a:r>
              <a:rPr lang="en-US" dirty="0" smtClean="0"/>
              <a:t>3</a:t>
            </a:r>
            <a:r>
              <a:rPr lang="en-US" baseline="30000" dirty="0" smtClean="0"/>
              <a:t>rd</a:t>
            </a:r>
            <a:r>
              <a:rPr lang="en-US" dirty="0" smtClean="0"/>
              <a:t> section – financing activities</a:t>
            </a:r>
          </a:p>
          <a:p>
            <a:pPr>
              <a:buFont typeface="Wingdings" panose="05000000000000000000" pitchFamily="2" charset="2"/>
              <a:buChar char="q"/>
            </a:pPr>
            <a:endParaRPr lang="en-US" dirty="0" smtClean="0"/>
          </a:p>
          <a:p>
            <a:endParaRPr lang="en-US" dirty="0"/>
          </a:p>
        </p:txBody>
      </p:sp>
    </p:spTree>
    <p:extLst>
      <p:ext uri="{BB962C8B-B14F-4D97-AF65-F5344CB8AC3E}">
        <p14:creationId xmlns:p14="http://schemas.microsoft.com/office/powerpoint/2010/main" val="51356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INTERPRETATION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Analysis of cash flow statement starts from bottom line and first line figures</a:t>
            </a:r>
          </a:p>
          <a:p>
            <a:r>
              <a:rPr lang="en-US" dirty="0" smtClean="0"/>
              <a:t>These figures are critical in evaluation of a companies performances</a:t>
            </a:r>
          </a:p>
          <a:p>
            <a:r>
              <a:rPr lang="en-US" dirty="0" smtClean="0"/>
              <a:t>Net cash and cash equivalent at beginning and closing of each period plays a crucial role in determination of both companies operations</a:t>
            </a:r>
          </a:p>
          <a:p>
            <a:r>
              <a:rPr lang="en-US" dirty="0" smtClean="0"/>
              <a:t>Moreover, it shows how revenue generated across the two periods compare and contrast </a:t>
            </a:r>
            <a:r>
              <a:rPr lang="en-US" dirty="0"/>
              <a:t>(Paune, 2020</a:t>
            </a:r>
            <a:r>
              <a:rPr lang="en-US" dirty="0" smtClean="0"/>
              <a:t>)</a:t>
            </a:r>
          </a:p>
          <a:p>
            <a:r>
              <a:rPr lang="en-US" dirty="0" smtClean="0"/>
              <a:t>Net operating cash low is similarly worth noting</a:t>
            </a:r>
          </a:p>
          <a:p>
            <a:r>
              <a:rPr lang="en-US" dirty="0" smtClean="0"/>
              <a:t>For instance net negative figure from investment might be a good sign </a:t>
            </a:r>
          </a:p>
          <a:p>
            <a:endParaRPr lang="en-US" dirty="0"/>
          </a:p>
        </p:txBody>
      </p:sp>
    </p:spTree>
    <p:extLst>
      <p:ext uri="{BB962C8B-B14F-4D97-AF65-F5344CB8AC3E}">
        <p14:creationId xmlns:p14="http://schemas.microsoft.com/office/powerpoint/2010/main" val="131148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COMPARISON</a:t>
            </a:r>
            <a:endParaRPr lang="en-US" dirty="0"/>
          </a:p>
        </p:txBody>
      </p:sp>
      <p:sp>
        <p:nvSpPr>
          <p:cNvPr id="3" name="Subtitle 2"/>
          <p:cNvSpPr>
            <a:spLocks noGrp="1"/>
          </p:cNvSpPr>
          <p:nvPr>
            <p:ph type="subTitle" idx="1"/>
          </p:nvPr>
        </p:nvSpPr>
        <p:spPr/>
        <p:txBody>
          <a:bodyPr>
            <a:normAutofit/>
          </a:bodyPr>
          <a:lstStyle/>
          <a:p>
            <a:r>
              <a:rPr lang="en-US" sz="3200" dirty="0" smtClean="0"/>
              <a:t>STAPLES AND HOME DEPORT</a:t>
            </a:r>
            <a:endParaRPr lang="en-US" sz="3200" dirty="0"/>
          </a:p>
        </p:txBody>
      </p:sp>
    </p:spTree>
    <p:extLst>
      <p:ext uri="{BB962C8B-B14F-4D97-AF65-F5344CB8AC3E}">
        <p14:creationId xmlns:p14="http://schemas.microsoft.com/office/powerpoint/2010/main" val="3241390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OPERATING ACTIVITIES</a:t>
            </a:r>
            <a:endParaRPr lang="en-US" dirty="0"/>
          </a:p>
        </p:txBody>
      </p:sp>
      <p:sp>
        <p:nvSpPr>
          <p:cNvPr id="3" name="Content Placeholder 2"/>
          <p:cNvSpPr>
            <a:spLocks noGrp="1"/>
          </p:cNvSpPr>
          <p:nvPr>
            <p:ph idx="1"/>
          </p:nvPr>
        </p:nvSpPr>
        <p:spPr/>
        <p:txBody>
          <a:bodyPr>
            <a:normAutofit fontScale="92500"/>
          </a:bodyPr>
          <a:lstStyle/>
          <a:p>
            <a:r>
              <a:rPr lang="en-US" dirty="0" smtClean="0"/>
              <a:t>This entails revenue generated from income generating activities</a:t>
            </a:r>
          </a:p>
          <a:p>
            <a:r>
              <a:rPr lang="en-US" dirty="0" smtClean="0"/>
              <a:t>Both the companies  operates from retail manufacturing and supply of equipment's</a:t>
            </a:r>
          </a:p>
          <a:p>
            <a:r>
              <a:rPr lang="en-US" dirty="0" smtClean="0"/>
              <a:t>Home deport operating income increased from 2018 to 2019 all through to 2020</a:t>
            </a:r>
          </a:p>
          <a:p>
            <a:pPr>
              <a:buFont typeface="Wingdings" panose="05000000000000000000" pitchFamily="2" charset="2"/>
              <a:buChar char="Ø"/>
            </a:pPr>
            <a:r>
              <a:rPr lang="en-US" dirty="0" smtClean="0">
                <a:solidFill>
                  <a:srgbClr val="7030A0"/>
                </a:solidFill>
              </a:rPr>
              <a:t>This implies that they were able to generate more revenue</a:t>
            </a:r>
          </a:p>
          <a:p>
            <a:r>
              <a:rPr lang="en-US" dirty="0" smtClean="0"/>
              <a:t>Staples on the other hand showed varied earning from core revenue generating activities </a:t>
            </a:r>
          </a:p>
          <a:p>
            <a:pPr>
              <a:buFont typeface="Wingdings" panose="05000000000000000000" pitchFamily="2" charset="2"/>
              <a:buChar char="Ø"/>
            </a:pPr>
            <a:r>
              <a:rPr lang="en-US" dirty="0" smtClean="0">
                <a:solidFill>
                  <a:srgbClr val="7030A0"/>
                </a:solidFill>
              </a:rPr>
              <a:t>The company is struggling to match their operations and gain enough revenue</a:t>
            </a:r>
            <a:endParaRPr lang="en-US" dirty="0">
              <a:solidFill>
                <a:srgbClr val="7030A0"/>
              </a:solidFill>
            </a:endParaRPr>
          </a:p>
        </p:txBody>
      </p:sp>
    </p:spTree>
    <p:extLst>
      <p:ext uri="{BB962C8B-B14F-4D97-AF65-F5344CB8AC3E}">
        <p14:creationId xmlns:p14="http://schemas.microsoft.com/office/powerpoint/2010/main" val="4195626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FINACING ACTIVITIES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Analysis of financing activities indicated negative figures by both companies</a:t>
            </a:r>
          </a:p>
          <a:p>
            <a:r>
              <a:rPr lang="en-US" dirty="0"/>
              <a:t>Here, most notable components included loans, acquisition and disposing of plant properties and equipment, gain and loses from bad debts </a:t>
            </a:r>
            <a:endParaRPr lang="en-US" dirty="0" smtClean="0"/>
          </a:p>
          <a:p>
            <a:r>
              <a:rPr lang="en-US" dirty="0" smtClean="0"/>
              <a:t>Financing </a:t>
            </a:r>
            <a:r>
              <a:rPr lang="en-US" dirty="0"/>
              <a:t>activities of Home Depot decreased from 2018 to 2019 and later on from 2019 all through to </a:t>
            </a:r>
            <a:r>
              <a:rPr lang="en-US" dirty="0" smtClean="0"/>
              <a:t>2020.</a:t>
            </a:r>
          </a:p>
          <a:p>
            <a:r>
              <a:rPr lang="en-US" dirty="0"/>
              <a:t>staples company recorded some decreased investment activities but later on improved over the same time duration in which it carried out its </a:t>
            </a:r>
            <a:r>
              <a:rPr lang="en-US" dirty="0" smtClean="0"/>
              <a:t>activities</a:t>
            </a:r>
          </a:p>
          <a:p>
            <a:r>
              <a:rPr lang="en-US" dirty="0" smtClean="0"/>
              <a:t>Both the companies made investment and can be able to reap big in future</a:t>
            </a:r>
            <a:endParaRPr lang="en-US" dirty="0"/>
          </a:p>
        </p:txBody>
      </p:sp>
    </p:spTree>
    <p:extLst>
      <p:ext uri="{BB962C8B-B14F-4D97-AF65-F5344CB8AC3E}">
        <p14:creationId xmlns:p14="http://schemas.microsoft.com/office/powerpoint/2010/main" val="278186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FINACING ACTIVITIES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Financing activities entails revenue from owners and provision of returns </a:t>
            </a:r>
            <a:endParaRPr lang="en-US" dirty="0" smtClean="0"/>
          </a:p>
          <a:p>
            <a:r>
              <a:rPr lang="en-US" dirty="0" smtClean="0"/>
              <a:t>Emphasis </a:t>
            </a:r>
            <a:r>
              <a:rPr lang="en-US" dirty="0"/>
              <a:t>here is the company and its relationships with its owners from financial point of </a:t>
            </a:r>
            <a:r>
              <a:rPr lang="en-US" dirty="0" smtClean="0"/>
              <a:t>view.</a:t>
            </a:r>
          </a:p>
          <a:p>
            <a:r>
              <a:rPr lang="en-US" dirty="0"/>
              <a:t>Home Depot company recorded a net decrease of resources obtained from their </a:t>
            </a:r>
            <a:r>
              <a:rPr lang="en-US"/>
              <a:t>owners </a:t>
            </a:r>
            <a:r>
              <a:rPr lang="en-US">
                <a:solidFill>
                  <a:schemeClr val="tx1"/>
                </a:solidFill>
              </a:rPr>
              <a:t>(Arnold et al</a:t>
            </a:r>
            <a:r>
              <a:rPr lang="en-US">
                <a:solidFill>
                  <a:schemeClr val="tx1"/>
                </a:solidFill>
              </a:rPr>
              <a:t>., </a:t>
            </a:r>
            <a:r>
              <a:rPr lang="en-US" smtClean="0">
                <a:solidFill>
                  <a:schemeClr val="tx1"/>
                </a:solidFill>
              </a:rPr>
              <a:t>2018)</a:t>
            </a:r>
            <a:endParaRPr lang="en-US" dirty="0" smtClean="0"/>
          </a:p>
          <a:p>
            <a:pPr>
              <a:buFont typeface="Wingdings" panose="05000000000000000000" pitchFamily="2" charset="2"/>
              <a:buChar char="Ø"/>
            </a:pPr>
            <a:r>
              <a:rPr lang="en-US" b="1" dirty="0" smtClean="0">
                <a:solidFill>
                  <a:srgbClr val="00B0F0"/>
                </a:solidFill>
              </a:rPr>
              <a:t>For </a:t>
            </a:r>
            <a:r>
              <a:rPr lang="en-US" b="1" dirty="0">
                <a:solidFill>
                  <a:srgbClr val="00B0F0"/>
                </a:solidFill>
              </a:rPr>
              <a:t>instance, it decreased from 2018 to 2019 but later on increased slightly in 2019 through to </a:t>
            </a:r>
            <a:r>
              <a:rPr lang="en-US" b="1" dirty="0" smtClean="0">
                <a:solidFill>
                  <a:srgbClr val="00B0F0"/>
                </a:solidFill>
              </a:rPr>
              <a:t>2020.</a:t>
            </a:r>
          </a:p>
          <a:p>
            <a:r>
              <a:rPr lang="en-US" dirty="0"/>
              <a:t>Staples too showed similar trend over the same time </a:t>
            </a:r>
            <a:r>
              <a:rPr lang="en-US" dirty="0" smtClean="0"/>
              <a:t>period</a:t>
            </a:r>
            <a:endParaRPr lang="en-US" dirty="0"/>
          </a:p>
        </p:txBody>
      </p:sp>
    </p:spTree>
    <p:extLst>
      <p:ext uri="{BB962C8B-B14F-4D97-AF65-F5344CB8AC3E}">
        <p14:creationId xmlns:p14="http://schemas.microsoft.com/office/powerpoint/2010/main" val="2554283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a:t>
            </a:r>
            <a:endParaRPr lang="en-US" dirty="0"/>
          </a:p>
        </p:txBody>
      </p:sp>
      <p:sp>
        <p:nvSpPr>
          <p:cNvPr id="3" name="Content Placeholder 2"/>
          <p:cNvSpPr>
            <a:spLocks noGrp="1"/>
          </p:cNvSpPr>
          <p:nvPr>
            <p:ph idx="1"/>
          </p:nvPr>
        </p:nvSpPr>
        <p:spPr/>
        <p:txBody>
          <a:bodyPr/>
          <a:lstStyle/>
          <a:p>
            <a:r>
              <a:rPr lang="en-US" dirty="0" smtClean="0"/>
              <a:t>Both companies showed net positive increase in cash and cash equivalents</a:t>
            </a:r>
          </a:p>
          <a:p>
            <a:r>
              <a:rPr lang="en-US" dirty="0" smtClean="0"/>
              <a:t>Hence, the two companies are viable</a:t>
            </a:r>
          </a:p>
          <a:p>
            <a:r>
              <a:rPr lang="en-US" dirty="0" smtClean="0"/>
              <a:t>Both invested a great deal </a:t>
            </a:r>
          </a:p>
          <a:p>
            <a:r>
              <a:rPr lang="en-US" dirty="0" smtClean="0"/>
              <a:t>Operating activities from both companies were also significantly great </a:t>
            </a:r>
            <a:endParaRPr lang="en-US" dirty="0"/>
          </a:p>
        </p:txBody>
      </p:sp>
    </p:spTree>
    <p:extLst>
      <p:ext uri="{BB962C8B-B14F-4D97-AF65-F5344CB8AC3E}">
        <p14:creationId xmlns:p14="http://schemas.microsoft.com/office/powerpoint/2010/main" val="1637191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REFRENCES </a:t>
            </a:r>
            <a:endParaRPr lang="en-US" dirty="0"/>
          </a:p>
        </p:txBody>
      </p:sp>
      <p:sp>
        <p:nvSpPr>
          <p:cNvPr id="3" name="Content Placeholder 2"/>
          <p:cNvSpPr>
            <a:spLocks noGrp="1"/>
          </p:cNvSpPr>
          <p:nvPr>
            <p:ph idx="1"/>
          </p:nvPr>
        </p:nvSpPr>
        <p:spPr/>
        <p:txBody>
          <a:bodyPr/>
          <a:lstStyle/>
          <a:p>
            <a:pPr marL="0" indent="0">
              <a:buNone/>
            </a:pPr>
            <a:r>
              <a:rPr lang="en-US" dirty="0"/>
              <a:t>Arnold, A. G., Ellis, R. B., &amp; Krishnan, V. S. (2018). Toward effective use of the statement of cash flows. </a:t>
            </a:r>
            <a:r>
              <a:rPr lang="en-US" i="1" dirty="0"/>
              <a:t>Journal of Business and Behavioral Sciences</a:t>
            </a:r>
            <a:r>
              <a:rPr lang="en-US" dirty="0"/>
              <a:t>, </a:t>
            </a:r>
            <a:r>
              <a:rPr lang="en-US" i="1" dirty="0"/>
              <a:t>30</a:t>
            </a:r>
            <a:r>
              <a:rPr lang="en-US" dirty="0"/>
              <a:t>(2), 46-62.</a:t>
            </a:r>
          </a:p>
          <a:p>
            <a:pPr marL="0" indent="0">
              <a:buNone/>
            </a:pPr>
            <a:r>
              <a:rPr lang="en-US" dirty="0"/>
              <a:t>Paolone, F. (2020). Accounting, Cash Flow and Value Relevance.</a:t>
            </a:r>
          </a:p>
          <a:p>
            <a:pPr marL="0" indent="0">
              <a:buNone/>
            </a:pPr>
            <a:r>
              <a:rPr lang="en-US" dirty="0"/>
              <a:t>Paolone, F. (2020). The Cash Flow Statement Under IAS/IFRS. In </a:t>
            </a:r>
            <a:r>
              <a:rPr lang="en-US" i="1" dirty="0"/>
              <a:t>Accounting, Cash Flow and Value Relevance</a:t>
            </a:r>
            <a:r>
              <a:rPr lang="en-US" dirty="0"/>
              <a:t> (pp. 5-21). Springer, Cham.</a:t>
            </a:r>
          </a:p>
          <a:p>
            <a:endParaRPr lang="en-US" dirty="0"/>
          </a:p>
        </p:txBody>
      </p:sp>
    </p:spTree>
    <p:extLst>
      <p:ext uri="{BB962C8B-B14F-4D97-AF65-F5344CB8AC3E}">
        <p14:creationId xmlns:p14="http://schemas.microsoft.com/office/powerpoint/2010/main" val="37713935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107</TotalTime>
  <Words>674</Words>
  <Application>Microsoft Office PowerPoint</Application>
  <PresentationFormat>Widescreen</PresentationFormat>
  <Paragraphs>73</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Garamond</vt:lpstr>
      <vt:lpstr>Wingdings</vt:lpstr>
      <vt:lpstr>Organic</vt:lpstr>
      <vt:lpstr>COVERPAGE</vt:lpstr>
      <vt:lpstr>INTRODUCTION</vt:lpstr>
      <vt:lpstr>SECTIONS OF CASHFLOW</vt:lpstr>
      <vt:lpstr>INTERPRETATION</vt:lpstr>
      <vt:lpstr>COMPARISON</vt:lpstr>
      <vt:lpstr>OPERATING ACTIVITIES</vt:lpstr>
      <vt:lpstr>FINACING ACTIVITIES</vt:lpstr>
      <vt:lpstr>FINACING ACTIVITIES</vt:lpstr>
      <vt:lpstr>CONCLUSIONS </vt:lpstr>
      <vt:lpstr>REFRENCES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admin</dc:creator>
  <cp:lastModifiedBy>admin</cp:lastModifiedBy>
  <cp:revision>12</cp:revision>
  <dcterms:created xsi:type="dcterms:W3CDTF">2020-08-11T19:05:59Z</dcterms:created>
  <dcterms:modified xsi:type="dcterms:W3CDTF">2020-08-11T20:53:18Z</dcterms:modified>
</cp:coreProperties>
</file>