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7491" autoAdjust="0"/>
  </p:normalViewPr>
  <p:slideViewPr>
    <p:cSldViewPr snapToGrid="0">
      <p:cViewPr varScale="1">
        <p:scale>
          <a:sx n="60" d="100"/>
          <a:sy n="60" d="100"/>
        </p:scale>
        <p:origin x="1140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6738E4-F720-4342-B2DF-87D11568EC3C}" type="datetimeFigureOut">
              <a:rPr lang="en-US" smtClean="0"/>
              <a:t>5/12/2021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ED6462-E6A6-4935-851C-2DAFED3DC1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088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  <a:p>
            <a:endParaRPr lang="en-US" dirty="0"/>
          </a:p>
          <a:p>
            <a:r>
              <a:rPr lang="en-US" dirty="0"/>
              <a:t>Greets</a:t>
            </a:r>
            <a:r>
              <a:rPr lang="en-US" baseline="0" dirty="0"/>
              <a:t> the audience in order of hierarchy</a:t>
            </a:r>
          </a:p>
          <a:p>
            <a:r>
              <a:rPr lang="en-US" baseline="0" dirty="0"/>
              <a:t>Introduce the topic:  Buddhism</a:t>
            </a:r>
          </a:p>
          <a:p>
            <a:r>
              <a:rPr lang="en-US" baseline="0" dirty="0"/>
              <a:t>Welcome them</a:t>
            </a:r>
          </a:p>
          <a:p>
            <a:r>
              <a:rPr lang="en-US" baseline="0" dirty="0"/>
              <a:t>Start right away (Proceed to slide 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D6462-E6A6-4935-851C-2DAFED3DC15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395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Begin the session</a:t>
            </a:r>
            <a:r>
              <a:rPr lang="en-US" baseline="0" dirty="0"/>
              <a:t> with a quick fact check</a:t>
            </a:r>
          </a:p>
          <a:p>
            <a:r>
              <a:rPr lang="en-US" baseline="0" dirty="0"/>
              <a:t>Several principles that make Buddhism stand out from other religions</a:t>
            </a:r>
          </a:p>
          <a:p>
            <a:r>
              <a:rPr lang="en-US" baseline="0" dirty="0"/>
              <a:t>Has a very high number of followers</a:t>
            </a:r>
          </a:p>
          <a:p>
            <a:r>
              <a:rPr lang="en-US" baseline="0" dirty="0"/>
              <a:t>Normally, religion founded on belief of supernatural</a:t>
            </a:r>
          </a:p>
          <a:p>
            <a:r>
              <a:rPr lang="en-US" baseline="0" dirty="0"/>
              <a:t>Buddhism does not have a link to supernatural</a:t>
            </a:r>
          </a:p>
          <a:p>
            <a:r>
              <a:rPr lang="en-US" baseline="0" dirty="0"/>
              <a:t>Other religions seek redemption and forgiveness from sin</a:t>
            </a:r>
          </a:p>
          <a:p>
            <a:r>
              <a:rPr lang="en-US" baseline="0" dirty="0"/>
              <a:t>The goal of a Buddhist is attaining enlightenment</a:t>
            </a:r>
          </a:p>
          <a:p>
            <a:r>
              <a:rPr lang="en-US" dirty="0"/>
              <a:t>Has no holy</a:t>
            </a:r>
            <a:r>
              <a:rPr lang="en-US" baseline="0" dirty="0"/>
              <a:t> book to direct them</a:t>
            </a:r>
          </a:p>
          <a:p>
            <a:r>
              <a:rPr lang="en-US" baseline="0" dirty="0"/>
              <a:t>Believe in life after death where a soul gets reincarnated</a:t>
            </a:r>
          </a:p>
          <a:p>
            <a:r>
              <a:rPr lang="en-US" baseline="0" dirty="0"/>
              <a:t>Nuns and monks have passed down their principles since 400BC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D6462-E6A6-4935-851C-2DAFED3DC151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074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Central focus: Buddhist Cuisine</a:t>
            </a:r>
          </a:p>
          <a:p>
            <a:r>
              <a:rPr lang="en-US" dirty="0"/>
              <a:t>To understand cuisine,</a:t>
            </a:r>
            <a:r>
              <a:rPr lang="en-US" baseline="0" dirty="0"/>
              <a:t> we must understand their principles</a:t>
            </a:r>
            <a:endParaRPr lang="en-US" dirty="0"/>
          </a:p>
          <a:p>
            <a:r>
              <a:rPr lang="en-US" dirty="0"/>
              <a:t>They</a:t>
            </a:r>
            <a:r>
              <a:rPr lang="en-US" baseline="0" dirty="0"/>
              <a:t> believe in the purification of mind, body, and soul collectively</a:t>
            </a:r>
          </a:p>
          <a:p>
            <a:r>
              <a:rPr lang="en-US" baseline="0" dirty="0"/>
              <a:t>When pure, one attains enlightenment</a:t>
            </a:r>
            <a:endParaRPr lang="en-US" dirty="0"/>
          </a:p>
          <a:p>
            <a:r>
              <a:rPr lang="en-US" dirty="0"/>
              <a:t>How it links to their religion</a:t>
            </a:r>
          </a:p>
          <a:p>
            <a:r>
              <a:rPr lang="en-US" dirty="0"/>
              <a:t>Have</a:t>
            </a:r>
            <a:r>
              <a:rPr lang="en-US" baseline="0" dirty="0"/>
              <a:t> what they can and cannot eat</a:t>
            </a:r>
          </a:p>
          <a:p>
            <a:r>
              <a:rPr lang="en-US" baseline="0" dirty="0"/>
              <a:t>Focus on 3 particular disciplines within the Buddhist cuisine</a:t>
            </a:r>
          </a:p>
          <a:p>
            <a:pPr marL="228600" indent="-228600">
              <a:buAutoNum type="arabicPeriod"/>
            </a:pPr>
            <a:r>
              <a:rPr lang="en-US" baseline="0" dirty="0"/>
              <a:t>Vegetarians </a:t>
            </a:r>
          </a:p>
          <a:p>
            <a:pPr marL="228600" indent="-228600">
              <a:buAutoNum type="arabicPeriod"/>
            </a:pPr>
            <a:r>
              <a:rPr lang="en-US" baseline="0" dirty="0"/>
              <a:t>No alcohol whatsoever </a:t>
            </a:r>
          </a:p>
          <a:p>
            <a:pPr marL="228600" indent="-228600">
              <a:buAutoNum type="arabicPeriod"/>
            </a:pPr>
            <a:r>
              <a:rPr lang="en-US" baseline="0" dirty="0"/>
              <a:t>Fasting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D6462-E6A6-4935-851C-2DAFED3DC151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773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Category 1: Vegetarian</a:t>
            </a:r>
          </a:p>
          <a:p>
            <a:endParaRPr lang="en-US" dirty="0"/>
          </a:p>
          <a:p>
            <a:r>
              <a:rPr lang="en-US" dirty="0"/>
              <a:t>One</a:t>
            </a:r>
            <a:r>
              <a:rPr lang="en-US" baseline="0" dirty="0"/>
              <a:t> ethical teaching prohibits taking a life whatsoever</a:t>
            </a:r>
          </a:p>
          <a:p>
            <a:r>
              <a:rPr lang="en-US" baseline="0" dirty="0"/>
              <a:t>Consuming meat would mean killing an animal</a:t>
            </a:r>
          </a:p>
          <a:p>
            <a:r>
              <a:rPr lang="en-US" dirty="0"/>
              <a:t>Partake vegetables, legumes, nuts, fruit, whole-grain meals.</a:t>
            </a:r>
          </a:p>
          <a:p>
            <a:r>
              <a:rPr lang="en-US" dirty="0"/>
              <a:t>Also include dairy products</a:t>
            </a:r>
            <a:r>
              <a:rPr lang="en-US" baseline="0" dirty="0"/>
              <a:t> thus diet is called lacto-vegetarian</a:t>
            </a:r>
          </a:p>
          <a:p>
            <a:r>
              <a:rPr lang="en-US" baseline="0" dirty="0"/>
              <a:t>Only eat meat when it was not slaughtered particularly for you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D6462-E6A6-4935-851C-2DAFED3DC151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648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Category 2: Alcohol, alcoholic</a:t>
            </a:r>
            <a:r>
              <a:rPr lang="en-US" baseline="0" dirty="0"/>
              <a:t> beverages, drugs</a:t>
            </a:r>
          </a:p>
          <a:p>
            <a:r>
              <a:rPr lang="en-US" baseline="0" dirty="0"/>
              <a:t>No consumption of these whatsoever</a:t>
            </a:r>
          </a:p>
          <a:p>
            <a:r>
              <a:rPr lang="en-US" baseline="0" dirty="0"/>
              <a:t>Drugs and alcohol cloud judgement</a:t>
            </a:r>
          </a:p>
          <a:p>
            <a:r>
              <a:rPr lang="en-US" baseline="0" dirty="0"/>
              <a:t>Sobriety is a principle teaching under the eightfold path statutes </a:t>
            </a:r>
          </a:p>
          <a:p>
            <a:r>
              <a:rPr lang="en-US" baseline="0" dirty="0"/>
              <a:t>One may also become prone to breaking other laws when not in their right state of mind</a:t>
            </a:r>
          </a:p>
          <a:p>
            <a:endParaRPr lang="en-US" baseline="0" dirty="0"/>
          </a:p>
          <a:p>
            <a:r>
              <a:rPr lang="en-US" baseline="0" dirty="0"/>
              <a:t>No eating onions, leek, garlic, or strong-smelling foods</a:t>
            </a:r>
          </a:p>
          <a:p>
            <a:r>
              <a:rPr lang="en-US" baseline="0" dirty="0"/>
              <a:t>They bring anger and contaminate a pure soul when consumed raw</a:t>
            </a:r>
          </a:p>
          <a:p>
            <a:r>
              <a:rPr lang="en-US" baseline="0" dirty="0"/>
              <a:t>When cooked, they increase sexual desire</a:t>
            </a:r>
          </a:p>
          <a:p>
            <a:r>
              <a:rPr lang="en-US" baseline="0" dirty="0"/>
              <a:t>They contaminate the purity of body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D6462-E6A6-4935-851C-2DAFED3DC151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0644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Category</a:t>
            </a:r>
            <a:r>
              <a:rPr lang="en-US" baseline="0" dirty="0"/>
              <a:t> 3: Fasting</a:t>
            </a:r>
          </a:p>
          <a:p>
            <a:endParaRPr lang="en-US" baseline="0" dirty="0"/>
          </a:p>
          <a:p>
            <a:r>
              <a:rPr lang="en-US" baseline="0" dirty="0"/>
              <a:t>Not consuming all or certain types of foods</a:t>
            </a:r>
          </a:p>
          <a:p>
            <a:r>
              <a:rPr lang="en-US" baseline="0" dirty="0"/>
              <a:t>Teaches self control</a:t>
            </a:r>
          </a:p>
          <a:p>
            <a:r>
              <a:rPr lang="en-US" baseline="0" dirty="0"/>
              <a:t>The mind and soul overpowers the will of the flesh </a:t>
            </a:r>
          </a:p>
          <a:p>
            <a:r>
              <a:rPr lang="en-US" baseline="0" dirty="0"/>
              <a:t>No eating past noon until the next day</a:t>
            </a:r>
          </a:p>
          <a:p>
            <a:r>
              <a:rPr lang="en-US" baseline="0" dirty="0"/>
              <a:t>Those who have attained enlightenment eat just once</a:t>
            </a:r>
          </a:p>
          <a:p>
            <a:r>
              <a:rPr lang="en-US" baseline="0" dirty="0"/>
              <a:t>It is all the body needs</a:t>
            </a:r>
          </a:p>
          <a:p>
            <a:r>
              <a:rPr lang="en-US" baseline="0" dirty="0"/>
              <a:t>Avoid becoming gluttonous</a:t>
            </a:r>
          </a:p>
          <a:p>
            <a:r>
              <a:rPr lang="en-US" baseline="0" dirty="0"/>
              <a:t>Save time otherwise used in preparing and cooking many meals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D6462-E6A6-4935-851C-2DAFED3DC151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859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I conclude….</a:t>
            </a:r>
          </a:p>
          <a:p>
            <a:r>
              <a:rPr lang="en-US" dirty="0"/>
              <a:t>Focus on key points</a:t>
            </a:r>
            <a:r>
              <a:rPr lang="en-US" baseline="0" dirty="0"/>
              <a:t> relating to main focus which is Buddhist Cuisine</a:t>
            </a:r>
          </a:p>
          <a:p>
            <a:r>
              <a:rPr lang="en-US" baseline="0" dirty="0"/>
              <a:t>Their eating habits dictated by religion</a:t>
            </a:r>
          </a:p>
          <a:p>
            <a:r>
              <a:rPr lang="en-US" baseline="0" dirty="0"/>
              <a:t>Overview of how attaining enlightenment requires discipline in multiple dimensions of an individual’s life</a:t>
            </a:r>
          </a:p>
          <a:p>
            <a:r>
              <a:rPr lang="en-US" baseline="0" dirty="0"/>
              <a:t>The three mandatory Do’s and Don’ts </a:t>
            </a:r>
          </a:p>
          <a:p>
            <a:endParaRPr lang="en-US" dirty="0"/>
          </a:p>
          <a:p>
            <a:pPr marL="228600" indent="-228600">
              <a:buAutoNum type="arabicPeriod"/>
            </a:pPr>
            <a:r>
              <a:rPr lang="en-US" dirty="0"/>
              <a:t>Do not eat meat, do consume vegetables</a:t>
            </a:r>
          </a:p>
          <a:p>
            <a:pPr marL="228600" indent="-228600">
              <a:buAutoNum type="arabicPeriod"/>
            </a:pPr>
            <a:r>
              <a:rPr lang="en-US" dirty="0"/>
              <a:t>Do not take</a:t>
            </a:r>
            <a:r>
              <a:rPr lang="en-US" baseline="0" dirty="0"/>
              <a:t> alcohol, do uphold sobriety</a:t>
            </a:r>
          </a:p>
          <a:p>
            <a:pPr marL="228600" indent="-228600">
              <a:buAutoNum type="arabicPeriod"/>
            </a:pPr>
            <a:r>
              <a:rPr lang="en-US" baseline="0" dirty="0"/>
              <a:t>Do fast, do not let the will of the body overpower your mind and soul</a:t>
            </a:r>
          </a:p>
          <a:p>
            <a:pPr marL="228600" indent="-228600">
              <a:buAutoNum type="arabicPeriod"/>
            </a:pPr>
            <a:endParaRPr lang="en-US" baseline="0" dirty="0"/>
          </a:p>
          <a:p>
            <a:pPr marL="0" indent="0">
              <a:buNone/>
            </a:pPr>
            <a:r>
              <a:rPr lang="en-US" baseline="0" dirty="0"/>
              <a:t>Thank you for your time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D6462-E6A6-4935-851C-2DAFED3DC151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88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lato.stanford.edu/archives/spr2019/entries/buddha/" TargetMode="External"/><Relationship Id="rId2" Type="http://schemas.openxmlformats.org/officeDocument/2006/relationships/hyperlink" Target="https://www.soas.ac.uk/saaap/news/file124892.pdf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009935"/>
            <a:ext cx="8825658" cy="15967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/>
              <a:t>BUDDHISM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138985"/>
            <a:ext cx="4686287" cy="286603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Student’s Name</a:t>
            </a:r>
          </a:p>
          <a:p>
            <a:endParaRPr lang="en-US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Institutional Affiliation</a:t>
            </a:r>
          </a:p>
          <a:p>
            <a:endParaRPr lang="en-US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Course</a:t>
            </a:r>
          </a:p>
          <a:p>
            <a:endParaRPr lang="en-US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Date</a:t>
            </a:r>
          </a:p>
        </p:txBody>
      </p:sp>
      <p:pic>
        <p:nvPicPr>
          <p:cNvPr id="1028" name="Picture 4" descr="Free Buddha Cliparts, Download Free Buddha Cliparts png images, Free  ClipArts on Clipart Librar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238" y="2315499"/>
            <a:ext cx="46863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ree Welcome Clip Art, Download Free Welcome Clip Art png images, Free  ClipArts on Clipart Librar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1409" y="5622878"/>
            <a:ext cx="2238232" cy="5591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0562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35000">
        <p:push dir="u"/>
        <p:sndAc>
          <p:stSnd>
            <p:snd r:embed="rId3" name="type.wav"/>
          </p:stSnd>
        </p:sndAc>
      </p:transition>
    </mc:Choice>
    <mc:Fallback>
      <p:transition spd="slow" advClick="0" advTm="35000">
        <p:push dir="u"/>
        <p:sndAc>
          <p:stSnd>
            <p:snd r:embed="rId3" name="type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7135" y="689264"/>
            <a:ext cx="3401064" cy="14478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4100" dirty="0"/>
              <a:t>Introduction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784616" y="1059873"/>
            <a:ext cx="6645384" cy="49599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Quick Fact Check</a:t>
            </a:r>
          </a:p>
          <a:p>
            <a:pPr marL="0" indent="0" algn="ctr">
              <a:buNone/>
            </a:pPr>
            <a:endParaRPr lang="en-US" sz="2400" dirty="0"/>
          </a:p>
          <a:p>
            <a:r>
              <a:rPr lang="en-US" sz="2400" dirty="0"/>
              <a:t>360 Million followers</a:t>
            </a:r>
          </a:p>
          <a:p>
            <a:r>
              <a:rPr lang="en-US" sz="2400" dirty="0"/>
              <a:t>No God</a:t>
            </a:r>
          </a:p>
          <a:p>
            <a:r>
              <a:rPr lang="en-US" sz="2400" dirty="0"/>
              <a:t>No holy book</a:t>
            </a:r>
          </a:p>
          <a:p>
            <a:r>
              <a:rPr lang="en-US" sz="2400" dirty="0"/>
              <a:t>Many argue that it is a form of philosophy not religion </a:t>
            </a:r>
            <a:r>
              <a:rPr lang="en-US" dirty="0"/>
              <a:t>(Siderits, 2019)</a:t>
            </a:r>
            <a:endParaRPr lang="en-US" sz="2400" dirty="0"/>
          </a:p>
          <a:p>
            <a:r>
              <a:rPr lang="en-US" sz="2400" dirty="0"/>
              <a:t>Believe in reincarnations and rebirths</a:t>
            </a:r>
          </a:p>
          <a:p>
            <a:r>
              <a:rPr lang="en-US" sz="2400" dirty="0"/>
              <a:t>Hierarchical order of nuns and monks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477983" y="2763982"/>
            <a:ext cx="4078034" cy="326089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050" name="Picture 2" descr="70 Get Facts Stock Illustrations, Vectors &amp; Clipart - Dreamsti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83" y="2763982"/>
            <a:ext cx="4174745" cy="32558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55903588"/>
      </p:ext>
    </p:extLst>
  </p:cSld>
  <p:clrMapOvr>
    <a:masterClrMapping/>
  </p:clrMapOvr>
  <p:transition spd="slow" advClick="0" advTm="35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/>
              <a:t>Central Focus: Buddhist Cuisine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20041" y="2052918"/>
            <a:ext cx="8854440" cy="419548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dirty="0"/>
              <a:t>Their Food is part of principles they strive towards</a:t>
            </a:r>
          </a:p>
          <a:p>
            <a:r>
              <a:rPr lang="en-US" dirty="0"/>
              <a:t>Considered the most ‘healthy’ religion</a:t>
            </a:r>
          </a:p>
          <a:p>
            <a:r>
              <a:rPr lang="en-US" dirty="0"/>
              <a:t>It is inclined to vegetarianism</a:t>
            </a:r>
          </a:p>
          <a:p>
            <a:r>
              <a:rPr lang="en-US" dirty="0"/>
              <a:t>Believe that suffering has reasons (Siderits, 2019)</a:t>
            </a:r>
          </a:p>
          <a:p>
            <a:r>
              <a:rPr lang="en-US" dirty="0"/>
              <a:t>By rectifying flaws within us, one can rid themselves of suffering</a:t>
            </a:r>
          </a:p>
          <a:p>
            <a:r>
              <a:rPr lang="en-US" dirty="0"/>
              <a:t>Interpretations of their religious beliefs dictates their  food</a:t>
            </a:r>
          </a:p>
          <a:p>
            <a:r>
              <a:rPr lang="en-US" dirty="0"/>
              <a:t>Focus</a:t>
            </a:r>
          </a:p>
          <a:p>
            <a:pPr marL="457200" indent="-457200">
              <a:buAutoNum type="arabicPeriod"/>
            </a:pPr>
            <a:r>
              <a:rPr lang="en-US" dirty="0"/>
              <a:t>Vegetarians</a:t>
            </a:r>
          </a:p>
          <a:p>
            <a:pPr marL="457200" indent="-457200">
              <a:buAutoNum type="arabicPeriod"/>
            </a:pPr>
            <a:r>
              <a:rPr lang="en-US" dirty="0"/>
              <a:t>Alcoholic beverages and alcohol</a:t>
            </a:r>
          </a:p>
          <a:p>
            <a:pPr marL="457200" indent="-457200">
              <a:buAutoNum type="arabicPeriod"/>
            </a:pPr>
            <a:r>
              <a:rPr lang="en-US" dirty="0"/>
              <a:t>Fasting</a:t>
            </a:r>
          </a:p>
        </p:txBody>
      </p:sp>
      <p:pic>
        <p:nvPicPr>
          <p:cNvPr id="3076" name="Picture 4" descr="Buddhist Diet: How It Works and What to Ea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0120" y="4465320"/>
            <a:ext cx="3307080" cy="194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8758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5000">
        <p:push dir="u"/>
      </p:transition>
    </mc:Choice>
    <mc:Fallback>
      <p:transition advClick="0" advTm="35000"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855" y="581891"/>
            <a:ext cx="4389761" cy="1503218"/>
          </a:xfr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4400" dirty="0"/>
              <a:t>Vegetarians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143000"/>
            <a:ext cx="7123366" cy="5278582"/>
          </a:xfrm>
        </p:spPr>
        <p:txBody>
          <a:bodyPr>
            <a:normAutofit/>
          </a:bodyPr>
          <a:lstStyle/>
          <a:p>
            <a:r>
              <a:rPr lang="en-US" sz="2400" dirty="0"/>
              <a:t>Teachings prohibit taking a life</a:t>
            </a:r>
          </a:p>
          <a:p>
            <a:r>
              <a:rPr lang="en-US" sz="2400" dirty="0"/>
              <a:t>Interpreted to one should not consume an animal </a:t>
            </a:r>
            <a:r>
              <a:rPr lang="en-US" dirty="0"/>
              <a:t>(Walle, 2020)</a:t>
            </a:r>
            <a:endParaRPr lang="en-US" sz="2400" dirty="0"/>
          </a:p>
          <a:p>
            <a:r>
              <a:rPr lang="en-US" sz="2400" dirty="0"/>
              <a:t>Eating an animal requires one to kill</a:t>
            </a:r>
          </a:p>
          <a:p>
            <a:r>
              <a:rPr lang="en-US" sz="2400" dirty="0"/>
              <a:t>Follow a lacto-vegetarian diet strictly</a:t>
            </a:r>
          </a:p>
          <a:p>
            <a:r>
              <a:rPr lang="en-US" sz="2400" dirty="0"/>
              <a:t>They can eat dairy products</a:t>
            </a:r>
          </a:p>
          <a:p>
            <a:r>
              <a:rPr lang="en-US" sz="2400" dirty="0"/>
              <a:t>Do not consume eggs, meat, poultry, and fish</a:t>
            </a:r>
          </a:p>
          <a:p>
            <a:r>
              <a:rPr lang="en-US" sz="2400" dirty="0"/>
              <a:t>May eat meat only when the animal was not intentionally slaughtered for them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The Ovo-Lacto Vegetarian Diet | Pipo Program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36" y="2265218"/>
            <a:ext cx="4597580" cy="415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288268"/>
      </p:ext>
    </p:extLst>
  </p:cSld>
  <p:clrMapOvr>
    <a:masterClrMapping/>
  </p:clrMapOvr>
  <p:transition spd="slow" advClick="0" advTm="35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84196"/>
          </a:xfr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Alcohol and Alcoholic beverages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514" y="1669142"/>
            <a:ext cx="9527339" cy="4833257"/>
          </a:xfrm>
        </p:spPr>
        <p:txBody>
          <a:bodyPr>
            <a:normAutofit/>
          </a:bodyPr>
          <a:lstStyle/>
          <a:p>
            <a:r>
              <a:rPr lang="en-US" dirty="0"/>
              <a:t>Teachings guide one to follow the eightfold path (Lin, 2017).</a:t>
            </a:r>
          </a:p>
          <a:p>
            <a:r>
              <a:rPr lang="en-US" dirty="0"/>
              <a:t>Eightfold path principles are</a:t>
            </a:r>
          </a:p>
          <a:p>
            <a:pPr marL="0" indent="0">
              <a:buNone/>
            </a:pPr>
            <a:r>
              <a:rPr lang="en-US" dirty="0"/>
              <a:t>Right understanding                    Right thought </a:t>
            </a:r>
          </a:p>
          <a:p>
            <a:pPr marL="0" indent="0">
              <a:buNone/>
            </a:pPr>
            <a:r>
              <a:rPr lang="en-US" dirty="0"/>
              <a:t>Right speech                                Right action </a:t>
            </a:r>
          </a:p>
          <a:p>
            <a:pPr marL="0" indent="0">
              <a:buNone/>
            </a:pPr>
            <a:r>
              <a:rPr lang="en-US" dirty="0"/>
              <a:t>Right livelihood                             Right effort </a:t>
            </a:r>
          </a:p>
          <a:p>
            <a:pPr marL="0" indent="0">
              <a:buNone/>
            </a:pPr>
            <a:r>
              <a:rPr lang="en-US" dirty="0"/>
              <a:t>Right mindfulness                         Right concentration </a:t>
            </a:r>
          </a:p>
          <a:p>
            <a:r>
              <a:rPr lang="en-US" dirty="0"/>
              <a:t>Alcohol and drugs cloud the mind</a:t>
            </a:r>
          </a:p>
          <a:p>
            <a:r>
              <a:rPr lang="en-US" dirty="0"/>
              <a:t>One becomes susceptible to breaking other rules</a:t>
            </a:r>
          </a:p>
          <a:p>
            <a:r>
              <a:rPr lang="en-US" dirty="0"/>
              <a:t>Other prohibited foods are strong smelling plants e.g. garlic, onions, leeks</a:t>
            </a:r>
          </a:p>
          <a:p>
            <a:r>
              <a:rPr lang="en-US" dirty="0"/>
              <a:t>Bring anger when eaten raw and increased sexual desire when cooked</a:t>
            </a:r>
          </a:p>
        </p:txBody>
      </p:sp>
      <p:pic>
        <p:nvPicPr>
          <p:cNvPr id="5122" name="Picture 2" descr="Abstinence vs. Sobriety | Red Rock Drug Rehab Addiction Treat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1445">
            <a:off x="7769584" y="2595591"/>
            <a:ext cx="3914119" cy="236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810248"/>
      </p:ext>
    </p:extLst>
  </p:cSld>
  <p:clrMapOvr>
    <a:masterClrMapping/>
  </p:clrMapOvr>
  <p:transition spd="slow" advClick="0" advTm="35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3531034" cy="1400530"/>
          </a:xfr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en-US" sz="6600" dirty="0"/>
              <a:t>Fasting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1728" y="2052918"/>
            <a:ext cx="9738126" cy="4306318"/>
          </a:xfrm>
        </p:spPr>
        <p:txBody>
          <a:bodyPr>
            <a:normAutofit/>
          </a:bodyPr>
          <a:lstStyle/>
          <a:p>
            <a:r>
              <a:rPr lang="en-US" sz="2400" dirty="0"/>
              <a:t>Fasting- abstaining from all or a particular type of food</a:t>
            </a:r>
          </a:p>
          <a:p>
            <a:r>
              <a:rPr lang="en-US" sz="2400" dirty="0"/>
              <a:t>It is a principle teaching self control</a:t>
            </a:r>
          </a:p>
          <a:p>
            <a:r>
              <a:rPr lang="en-US" sz="2400" dirty="0"/>
              <a:t>Buddhists should never consume anything past noon until the dawn of the next day</a:t>
            </a:r>
          </a:p>
          <a:p>
            <a:r>
              <a:rPr lang="en-US" sz="2400" dirty="0"/>
              <a:t>They learn mastery of their bodies </a:t>
            </a:r>
            <a:r>
              <a:rPr lang="en-US" dirty="0"/>
              <a:t>(Walle, 2020)</a:t>
            </a:r>
            <a:endParaRPr lang="en-US" sz="2400" dirty="0"/>
          </a:p>
          <a:p>
            <a:r>
              <a:rPr lang="en-US" sz="2400" dirty="0"/>
              <a:t>Do not have to submit to the desires of the flesh</a:t>
            </a:r>
          </a:p>
          <a:p>
            <a:r>
              <a:rPr lang="en-US" sz="2400" dirty="0"/>
              <a:t>Buddhist masters consume food once a day</a:t>
            </a:r>
          </a:p>
          <a:p>
            <a:r>
              <a:rPr lang="en-US" sz="2400" dirty="0"/>
              <a:t>Believe that it is all the body needs to function optimally </a:t>
            </a:r>
          </a:p>
        </p:txBody>
      </p:sp>
      <p:pic>
        <p:nvPicPr>
          <p:cNvPr id="6146" name="Picture 2" descr="Fasting Royalty Free Vector Image - VectorSto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3998">
            <a:off x="8861009" y="3836250"/>
            <a:ext cx="3175893" cy="208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212257"/>
      </p:ext>
    </p:extLst>
  </p:cSld>
  <p:clrMapOvr>
    <a:masterClrMapping/>
  </p:clrMapOvr>
  <p:transition spd="slow" advClick="0" advTm="35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7324" y="452718"/>
            <a:ext cx="4572000" cy="130574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6000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016" y="2052918"/>
            <a:ext cx="8932984" cy="4512005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200" dirty="0"/>
              <a:t>Key Take Away</a:t>
            </a:r>
          </a:p>
          <a:p>
            <a:pPr marL="0" indent="0" algn="ctr">
              <a:buNone/>
            </a:pPr>
            <a:endParaRPr lang="en-US" sz="2200" dirty="0"/>
          </a:p>
          <a:p>
            <a:r>
              <a:rPr lang="en-US" sz="2200" dirty="0"/>
              <a:t>Buddhism has a principle focus of attaining enlightenment</a:t>
            </a:r>
          </a:p>
          <a:p>
            <a:r>
              <a:rPr lang="en-US" sz="2200" dirty="0"/>
              <a:t>Cuts across body, mind, and soul</a:t>
            </a:r>
          </a:p>
          <a:p>
            <a:r>
              <a:rPr lang="en-US" sz="2200" dirty="0"/>
              <a:t>Requires one to adhere to stringent principles to end any form of suffering</a:t>
            </a:r>
          </a:p>
          <a:p>
            <a:r>
              <a:rPr lang="en-US" sz="2200" dirty="0"/>
              <a:t>Incorporates a change to a certain diet routine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No consuming meat or killing animals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No taking alcohol, alcoholic beverages, or drugs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Fasting is important for self control</a:t>
            </a:r>
          </a:p>
        </p:txBody>
      </p:sp>
      <p:pic>
        <p:nvPicPr>
          <p:cNvPr id="7172" name="Picture 4" descr="Vector De Las Muchachas Del Chisme Ilustración del Vector - Ilustración de  aislado, bosquejo: 294157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44" y="4389120"/>
            <a:ext cx="3493009" cy="2175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9417451"/>
      </p:ext>
    </p:extLst>
  </p:cSld>
  <p:clrMapOvr>
    <a:masterClrMapping/>
  </p:clrMapOvr>
  <p:transition spd="slow" advClick="0" advTm="35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2708" y="1096504"/>
            <a:ext cx="10058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References</a:t>
            </a:r>
          </a:p>
          <a:p>
            <a:r>
              <a:rPr lang="en-US" sz="2400" dirty="0"/>
              <a:t>Lin, S. (2017). </a:t>
            </a:r>
            <a:r>
              <a:rPr lang="en-US" sz="2400" i="1" dirty="0"/>
              <a:t>The Tradition of Drinking Siy (Se) and the Buddhist perception of Surāmeraya restriction in the Bagan period</a:t>
            </a:r>
            <a:r>
              <a:rPr lang="en-US" sz="2400" dirty="0"/>
              <a:t> [Ebook]. London: University of Yangon. Retrieved from </a:t>
            </a:r>
            <a:r>
              <a:rPr lang="en-US" sz="2400" dirty="0">
                <a:hlinkClick r:id="rId2"/>
              </a:rPr>
              <a:t>https://www.soas.ac.uk/saaap/news/file124892.pdf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Siderits, M. (2019). </a:t>
            </a:r>
            <a:r>
              <a:rPr lang="en-US" sz="2400" i="1" dirty="0"/>
              <a:t>Buddha</a:t>
            </a:r>
            <a:r>
              <a:rPr lang="en-US" sz="2400" dirty="0"/>
              <a:t> [Ebook] (4th ed.). Retrieved from </a:t>
            </a:r>
            <a:r>
              <a:rPr lang="en-US" sz="2400" dirty="0">
                <a:hlinkClick r:id="rId3"/>
              </a:rPr>
              <a:t>https://plato.stanford.edu/archives/spr2019/entries/buddha/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Walle, G. (2020). Buddhist Diet: How It Works and What to Eat. Retrieved 12 May 2021, from https://www.healthline.org/nutrition/buddhist-diet#:~:text=Buddhists%20with%20this%20interpretation%20usually,t%20slaughtered%20specifically%20for%20them.</a:t>
            </a:r>
            <a:endParaRPr lang="en-US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56183932"/>
      </p:ext>
    </p:extLst>
  </p:cSld>
  <p:clrMapOvr>
    <a:masterClrMapping/>
  </p:clrMapOvr>
  <p:transition spd="slow" advClick="0" advTm="35000">
    <p:push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189</TotalTime>
  <Words>972</Words>
  <Application>Microsoft Office PowerPoint</Application>
  <PresentationFormat>Widescreen</PresentationFormat>
  <Paragraphs>142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Gothic</vt:lpstr>
      <vt:lpstr>Wingdings 3</vt:lpstr>
      <vt:lpstr>Ion</vt:lpstr>
      <vt:lpstr>BUDDHISM </vt:lpstr>
      <vt:lpstr>Introduction</vt:lpstr>
      <vt:lpstr>Central Focus: Buddhist Cuisine</vt:lpstr>
      <vt:lpstr>Vegetarians</vt:lpstr>
      <vt:lpstr>Alcohol and Alcoholic beverages</vt:lpstr>
      <vt:lpstr>Fasting</vt:lpstr>
      <vt:lpstr>Conclusion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BUDDHISM</dc:title>
  <dc:creator>HP</dc:creator>
  <cp:lastModifiedBy>HP PROBOOK</cp:lastModifiedBy>
  <cp:revision>40</cp:revision>
  <dcterms:created xsi:type="dcterms:W3CDTF">2021-05-12T14:54:51Z</dcterms:created>
  <dcterms:modified xsi:type="dcterms:W3CDTF">2021-05-12T18:26:09Z</dcterms:modified>
</cp:coreProperties>
</file>