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2744" autoAdjust="0"/>
  </p:normalViewPr>
  <p:slideViewPr>
    <p:cSldViewPr snapToGrid="0">
      <p:cViewPr varScale="1">
        <p:scale>
          <a:sx n="53" d="100"/>
          <a:sy n="53" d="100"/>
        </p:scale>
        <p:origin x="141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E033B8-2486-408A-82F6-3116E1669C87}" type="datetimeFigureOut">
              <a:rPr lang="en-US" smtClean="0"/>
              <a:t>5/16/2021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90DDD2-AF45-4785-B6FA-B8ED3FAB775D}" type="slidenum">
              <a:rPr lang="en-US" smtClean="0"/>
              <a:t>‹#›</a:t>
            </a:fld>
            <a:endParaRPr lang="en-US"/>
          </a:p>
        </p:txBody>
      </p:sp>
    </p:spTree>
    <p:extLst>
      <p:ext uri="{BB962C8B-B14F-4D97-AF65-F5344CB8AC3E}">
        <p14:creationId xmlns:p14="http://schemas.microsoft.com/office/powerpoint/2010/main" val="48438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In the British comedy, Bedazzled (1967) is about a character called Stanley being transformed into a nun. The poster of the movie is written: “Big Sister is Watching You.” The film alludes to the novel’s words of Big Brother Is Watching that was placed in streets to remind the people that Big Brother was watching them. “It was one of those pictures which are so contrived that the eyes follow you about when you move. BIG BROTHER IS WATCHING YOU, the caption beneath it ran.” </a:t>
            </a:r>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2</a:t>
            </a:fld>
            <a:endParaRPr lang="en-US"/>
          </a:p>
        </p:txBody>
      </p:sp>
    </p:spTree>
    <p:extLst>
      <p:ext uri="{BB962C8B-B14F-4D97-AF65-F5344CB8AC3E}">
        <p14:creationId xmlns:p14="http://schemas.microsoft.com/office/powerpoint/2010/main" val="2853561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The song Big Brother by Stevie Wonder is a 1972 song where Stevie describes how he knows that Big Brother is watching and, he is getting tired of seeing Stevie rebel against him. He says he has never seen big brother and does not know how he looks like. Nobody has ever seen Big Brother. He is a face on the hoardings, a voice on the telescreen. We may be reasonably sure that he will never die, and there is already considerable uncertainty as to when he was born. Big Brother is the guise in which the Party chooses to exhibit itself to the world.</a:t>
            </a:r>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11</a:t>
            </a:fld>
            <a:endParaRPr lang="en-US"/>
          </a:p>
        </p:txBody>
      </p:sp>
    </p:spTree>
    <p:extLst>
      <p:ext uri="{BB962C8B-B14F-4D97-AF65-F5344CB8AC3E}">
        <p14:creationId xmlns:p14="http://schemas.microsoft.com/office/powerpoint/2010/main" val="209553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In the movie, Eagle Eye (2008) uses the phrase “Big Brother is Watching” at the beginning of the movie. The phrase is related to the movie’s main theme, where the government has tapped the phones of everyone listening to their conversations.  Oceanic society rests ultimately on the belief that Big Brother is omnipotent and that the Party is infallible. </a:t>
            </a:r>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3</a:t>
            </a:fld>
            <a:endParaRPr lang="en-US"/>
          </a:p>
        </p:txBody>
      </p:sp>
    </p:spTree>
    <p:extLst>
      <p:ext uri="{BB962C8B-B14F-4D97-AF65-F5344CB8AC3E}">
        <p14:creationId xmlns:p14="http://schemas.microsoft.com/office/powerpoint/2010/main" val="1955498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Open Hand is an American rock band that wrote and performed a song called Newspeak in 2005, where the song was about newspeak ideas and the controlling of people’s thoughts. When the Hate was over, he returned to his cubicle, took the Newspeak dictionary from the shelf, pushed the speakwrite to one side, cleaned his spectacles, and settled down to his main job of the morning. </a:t>
            </a:r>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4</a:t>
            </a:fld>
            <a:endParaRPr lang="en-US"/>
          </a:p>
        </p:txBody>
      </p:sp>
    </p:spTree>
    <p:extLst>
      <p:ext uri="{BB962C8B-B14F-4D97-AF65-F5344CB8AC3E}">
        <p14:creationId xmlns:p14="http://schemas.microsoft.com/office/powerpoint/2010/main" val="674555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In the song, George Orwell Must Be Laughing His Ass Off by Mea Culpa alludes to the words two plus two is five. The second verse of the song uses the words two plus two is not equal to five. Winston wrote, “TWO AND TWO MAKE FIVE” after O’Brien tortured him and told him that whatever the party says is true without objection.</a:t>
            </a:r>
          </a:p>
          <a:p>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5</a:t>
            </a:fld>
            <a:endParaRPr lang="en-US"/>
          </a:p>
        </p:txBody>
      </p:sp>
    </p:spTree>
    <p:extLst>
      <p:ext uri="{BB962C8B-B14F-4D97-AF65-F5344CB8AC3E}">
        <p14:creationId xmlns:p14="http://schemas.microsoft.com/office/powerpoint/2010/main" val="174996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The song Electric Eye by Judas Priest, an English heavy metal band, contains alludes from 1984. The song references Big Brother and telescreens in the song when they say that “I’m watching all the time.” “There was no place where you could be more certain that the telescreens were watched continuously.”</a:t>
            </a:r>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6</a:t>
            </a:fld>
            <a:endParaRPr lang="en-US"/>
          </a:p>
        </p:txBody>
      </p:sp>
    </p:spTree>
    <p:extLst>
      <p:ext uri="{BB962C8B-B14F-4D97-AF65-F5344CB8AC3E}">
        <p14:creationId xmlns:p14="http://schemas.microsoft.com/office/powerpoint/2010/main" val="1359971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In the song, Hey Big Brother is a song by Rare Earth which was released in 1971. The song talks about the first appearance of Big Brother and rebellious defiance against Big Brother’s arrival. They had confessed to intelligence with the enemy (at that date, too, the enemy was Eurasia), embezzlement of public funds, the murder of various trusted Party members, intrigues against the leadership of Big Brother which had started long before the Revolution happened, and acts of sabotage causing the death of hundreds of thousands of people.</a:t>
            </a:r>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7</a:t>
            </a:fld>
            <a:endParaRPr lang="en-US"/>
          </a:p>
        </p:txBody>
      </p:sp>
    </p:spTree>
    <p:extLst>
      <p:ext uri="{BB962C8B-B14F-4D97-AF65-F5344CB8AC3E}">
        <p14:creationId xmlns:p14="http://schemas.microsoft.com/office/powerpoint/2010/main" val="1021965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Equilibrium (2002) is a film that portrays a totalitarian government similar to the one in 1984.  The film portrays a government that has restricted the social classes of its subjects. The leader of the film is called Father. The songs, the processions, the banners, the hiking, the drilling with dummy rifles, the yelling of slogans, the worship of Big Brother. </a:t>
            </a:r>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8</a:t>
            </a:fld>
            <a:endParaRPr lang="en-US"/>
          </a:p>
        </p:txBody>
      </p:sp>
    </p:spTree>
    <p:extLst>
      <p:ext uri="{BB962C8B-B14F-4D97-AF65-F5344CB8AC3E}">
        <p14:creationId xmlns:p14="http://schemas.microsoft.com/office/powerpoint/2010/main" val="3285123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The most famous show that alludes to the novel 1984 is the Big Brother show. It does not focus on the totalitarian rule but, it is about surveillance of a couple of people enclosed together under surveillance. “Now and again he glanced up at a vast face which eyed him from the opposite wall. BIG BROTHER IS WATCHING YOU, the caption said.” </a:t>
            </a:r>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9</a:t>
            </a:fld>
            <a:endParaRPr lang="en-US"/>
          </a:p>
        </p:txBody>
      </p:sp>
    </p:spTree>
    <p:extLst>
      <p:ext uri="{BB962C8B-B14F-4D97-AF65-F5344CB8AC3E}">
        <p14:creationId xmlns:p14="http://schemas.microsoft.com/office/powerpoint/2010/main" val="4242682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Thought Crimes is a 2011 book by Tim Richards which has a collection of short stories. The title of the book is from the novel 1984. Thought crimes are also called crimethink in the novel. All words grouping themselves round the concepts of liberty and equality, for instance, were contained in the single word crimethink, while all words grouping themselves round the concepts of objectivity and rationalism were contained in the single word oldthink. </a:t>
            </a:r>
            <a:endParaRPr lang="en-US" dirty="0"/>
          </a:p>
        </p:txBody>
      </p:sp>
      <p:sp>
        <p:nvSpPr>
          <p:cNvPr id="4" name="Slide Number Placeholder 3"/>
          <p:cNvSpPr>
            <a:spLocks noGrp="1"/>
          </p:cNvSpPr>
          <p:nvPr>
            <p:ph type="sldNum" sz="quarter" idx="5"/>
          </p:nvPr>
        </p:nvSpPr>
        <p:spPr/>
        <p:txBody>
          <a:bodyPr/>
          <a:lstStyle/>
          <a:p>
            <a:fld id="{6690DDD2-AF45-4785-B6FA-B8ED3FAB775D}" type="slidenum">
              <a:rPr lang="en-US" smtClean="0"/>
              <a:t>10</a:t>
            </a:fld>
            <a:endParaRPr lang="en-US"/>
          </a:p>
        </p:txBody>
      </p:sp>
    </p:spTree>
    <p:extLst>
      <p:ext uri="{BB962C8B-B14F-4D97-AF65-F5344CB8AC3E}">
        <p14:creationId xmlns:p14="http://schemas.microsoft.com/office/powerpoint/2010/main" val="36573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4292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6A20C604-7575-4446-9DAE-B070CA1981F7}" type="datetimeFigureOut">
              <a:rPr lang="en-US" smtClean="0"/>
              <a:t>5/16/2021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446864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1161165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7316577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4227424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285441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3035034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22145581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2707573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3414844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0C604-7575-4446-9DAE-B070CA1981F7}" type="datetimeFigureOut">
              <a:rPr lang="en-US" smtClean="0"/>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1239431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A20C604-7575-4446-9DAE-B070CA1981F7}" type="datetimeFigureOut">
              <a:rPr lang="en-US" smtClean="0"/>
              <a:t>5/16/2021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3085378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A20C604-7575-4446-9DAE-B070CA1981F7}" type="datetimeFigureOut">
              <a:rPr lang="en-US" smtClean="0"/>
              <a:t>5/16/2021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2787477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A20C604-7575-4446-9DAE-B070CA1981F7}" type="datetimeFigureOut">
              <a:rPr lang="en-US" smtClean="0"/>
              <a:t>5/16/2021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375191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20C604-7575-4446-9DAE-B070CA1981F7}" type="datetimeFigureOut">
              <a:rPr lang="en-US" smtClean="0"/>
              <a:t>5/16/2021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1849692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A20C604-7575-4446-9DAE-B070CA1981F7}" type="datetimeFigureOut">
              <a:rPr lang="en-US" smtClean="0"/>
              <a:t>5/16/2021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1152811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A20C604-7575-4446-9DAE-B070CA1981F7}" type="datetimeFigureOut">
              <a:rPr lang="en-US" smtClean="0"/>
              <a:t>5/16/2021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0AD127-590D-457F-A49A-76C2EB8948E0}" type="slidenum">
              <a:rPr lang="en-US" smtClean="0"/>
              <a:t>‹#›</a:t>
            </a:fld>
            <a:endParaRPr lang="en-US"/>
          </a:p>
        </p:txBody>
      </p:sp>
    </p:spTree>
    <p:extLst>
      <p:ext uri="{BB962C8B-B14F-4D97-AF65-F5344CB8AC3E}">
        <p14:creationId xmlns:p14="http://schemas.microsoft.com/office/powerpoint/2010/main" val="508441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6A20C604-7575-4446-9DAE-B070CA1981F7}" type="datetimeFigureOut">
              <a:rPr lang="en-US" smtClean="0"/>
              <a:t>5/16/2021</a:t>
            </a:fld>
            <a:endParaRPr 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10AD127-590D-457F-A49A-76C2EB8948E0}" type="slidenum">
              <a:rPr lang="en-US" smtClean="0"/>
              <a:t>‹#›</a:t>
            </a:fld>
            <a:endParaRPr lang="en-US"/>
          </a:p>
        </p:txBody>
      </p:sp>
    </p:spTree>
    <p:extLst>
      <p:ext uri="{BB962C8B-B14F-4D97-AF65-F5344CB8AC3E}">
        <p14:creationId xmlns:p14="http://schemas.microsoft.com/office/powerpoint/2010/main" val="189502897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71FA4-8FCE-43F6-9F01-C2F478F8D727}"/>
              </a:ext>
            </a:extLst>
          </p:cNvPr>
          <p:cNvSpPr>
            <a:spLocks noGrp="1"/>
          </p:cNvSpPr>
          <p:nvPr>
            <p:ph type="ctr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Subtitle 2">
            <a:extLst>
              <a:ext uri="{FF2B5EF4-FFF2-40B4-BE49-F238E27FC236}">
                <a16:creationId xmlns:a16="http://schemas.microsoft.com/office/drawing/2014/main" id="{D9AED084-F757-450D-A403-C1F0460D7DB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3189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51FA1-B486-4898-AA37-418E74C02876}"/>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endParaRPr lang="en-US" b="1" dirty="0"/>
          </a:p>
        </p:txBody>
      </p:sp>
      <p:sp>
        <p:nvSpPr>
          <p:cNvPr id="3" name="Content Placeholder 2">
            <a:extLst>
              <a:ext uri="{FF2B5EF4-FFF2-40B4-BE49-F238E27FC236}">
                <a16:creationId xmlns:a16="http://schemas.microsoft.com/office/drawing/2014/main" id="{63F10C2D-19B3-4F74-BF52-5361A1EA7150}"/>
              </a:ext>
            </a:extLst>
          </p:cNvPr>
          <p:cNvSpPr>
            <a:spLocks noGrp="1"/>
          </p:cNvSpPr>
          <p:nvPr>
            <p:ph idx="1"/>
          </p:nvPr>
        </p:nvSpPr>
        <p:spPr/>
        <p:txBody>
          <a:bodyPr/>
          <a:lstStyle/>
          <a:p>
            <a:r>
              <a:rPr lang="en-US" dirty="0">
                <a:solidFill>
                  <a:schemeClr val="tx1"/>
                </a:solidFill>
              </a:rPr>
              <a:t>Thought Crimes is a 2011 book by Tim Richards which has a collection of short stories.</a:t>
            </a:r>
          </a:p>
          <a:p>
            <a:r>
              <a:rPr lang="en-US" dirty="0">
                <a:solidFill>
                  <a:schemeClr val="tx1"/>
                </a:solidFill>
              </a:rPr>
              <a:t>The title of the book is from the novel 1984. Thought crimes are also called crimethink in the novel.</a:t>
            </a:r>
          </a:p>
          <a:p>
            <a:r>
              <a:rPr lang="en-US" dirty="0">
                <a:solidFill>
                  <a:schemeClr val="tx1"/>
                </a:solidFill>
              </a:rPr>
              <a:t>All words grouping themselves round the concepts of liberty and equality, for instance, were contained in the single word crimethink, while all words grouping themselves round the concepts of objectivity and rationalism were contained in the single word oldthink. (George, 2017, pg.146, par.4)</a:t>
            </a:r>
          </a:p>
        </p:txBody>
      </p:sp>
    </p:spTree>
    <p:extLst>
      <p:ext uri="{BB962C8B-B14F-4D97-AF65-F5344CB8AC3E}">
        <p14:creationId xmlns:p14="http://schemas.microsoft.com/office/powerpoint/2010/main" val="2804437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0C140-9EBA-4A89-A679-11BA07BE5EE3}"/>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Content Placeholder 2">
            <a:extLst>
              <a:ext uri="{FF2B5EF4-FFF2-40B4-BE49-F238E27FC236}">
                <a16:creationId xmlns:a16="http://schemas.microsoft.com/office/drawing/2014/main" id="{F52F97F9-0E2C-46E6-A9CA-9C965270C94F}"/>
              </a:ext>
            </a:extLst>
          </p:cNvPr>
          <p:cNvSpPr>
            <a:spLocks noGrp="1"/>
          </p:cNvSpPr>
          <p:nvPr>
            <p:ph idx="1"/>
          </p:nvPr>
        </p:nvSpPr>
        <p:spPr/>
        <p:txBody>
          <a:bodyPr/>
          <a:lstStyle/>
          <a:p>
            <a:r>
              <a:rPr lang="en-US" dirty="0">
                <a:solidFill>
                  <a:schemeClr val="tx1"/>
                </a:solidFill>
              </a:rPr>
              <a:t>The song Big Brother by Stevie Wonder is a 1972 song where Stevie describes how he knows that Big Brother is watching and, he is getting tired of seeing Stevie rebel against him.</a:t>
            </a:r>
          </a:p>
          <a:p>
            <a:r>
              <a:rPr lang="en-US" dirty="0">
                <a:solidFill>
                  <a:schemeClr val="tx1"/>
                </a:solidFill>
              </a:rPr>
              <a:t>He says he has never seen big brother and does not know how he looks like.</a:t>
            </a:r>
          </a:p>
          <a:p>
            <a:r>
              <a:rPr lang="en-US" dirty="0">
                <a:solidFill>
                  <a:schemeClr val="tx1"/>
                </a:solidFill>
              </a:rPr>
              <a:t>Nobody has ever seen Big Brother. He is a face on the hoardings, a voice on the telescreen. We may be reasonably sure that he will never die, and there is already considerable uncertainty as to when he was born. Big Brother is the guise in which the Party chooses to exhibit itself to the world. (George, 2017, pg.97, par.2)</a:t>
            </a:r>
          </a:p>
        </p:txBody>
      </p:sp>
    </p:spTree>
    <p:extLst>
      <p:ext uri="{BB962C8B-B14F-4D97-AF65-F5344CB8AC3E}">
        <p14:creationId xmlns:p14="http://schemas.microsoft.com/office/powerpoint/2010/main" val="1287747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20C33-2E71-463C-AC68-22BDD4281FB6}"/>
              </a:ext>
            </a:extLst>
          </p:cNvPr>
          <p:cNvSpPr>
            <a:spLocks noGrp="1"/>
          </p:cNvSpPr>
          <p:nvPr>
            <p:ph type="title"/>
          </p:nvPr>
        </p:nvSpPr>
        <p:spPr/>
        <p:txBody>
          <a:bodyPr/>
          <a:lstStyle/>
          <a:p>
            <a:r>
              <a:rPr lang="en-US" dirty="0"/>
              <a:t>References </a:t>
            </a:r>
          </a:p>
        </p:txBody>
      </p:sp>
      <p:sp>
        <p:nvSpPr>
          <p:cNvPr id="3" name="Content Placeholder 2">
            <a:extLst>
              <a:ext uri="{FF2B5EF4-FFF2-40B4-BE49-F238E27FC236}">
                <a16:creationId xmlns:a16="http://schemas.microsoft.com/office/drawing/2014/main" id="{A8F10216-1C65-431E-AA89-8E17D341CD40}"/>
              </a:ext>
            </a:extLst>
          </p:cNvPr>
          <p:cNvSpPr>
            <a:spLocks noGrp="1"/>
          </p:cNvSpPr>
          <p:nvPr>
            <p:ph idx="1"/>
          </p:nvPr>
        </p:nvSpPr>
        <p:spPr/>
        <p:txBody>
          <a:bodyPr/>
          <a:lstStyle/>
          <a:p>
            <a:r>
              <a:rPr lang="en-US" dirty="0">
                <a:solidFill>
                  <a:schemeClr val="tx1"/>
                </a:solidFill>
              </a:rPr>
              <a:t>George, O. (2017). 1984. Pandora's Box.</a:t>
            </a:r>
          </a:p>
        </p:txBody>
      </p:sp>
    </p:spTree>
    <p:extLst>
      <p:ext uri="{BB962C8B-B14F-4D97-AF65-F5344CB8AC3E}">
        <p14:creationId xmlns:p14="http://schemas.microsoft.com/office/powerpoint/2010/main" val="1417520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FEEEB-9462-43B3-8B0D-27DF80DB312F}"/>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Content Placeholder 2">
            <a:extLst>
              <a:ext uri="{FF2B5EF4-FFF2-40B4-BE49-F238E27FC236}">
                <a16:creationId xmlns:a16="http://schemas.microsoft.com/office/drawing/2014/main" id="{81AE7C90-B063-478C-B7AE-F038074AB5CF}"/>
              </a:ext>
            </a:extLst>
          </p:cNvPr>
          <p:cNvSpPr>
            <a:spLocks noGrp="1"/>
          </p:cNvSpPr>
          <p:nvPr>
            <p:ph idx="1"/>
          </p:nvPr>
        </p:nvSpPr>
        <p:spPr/>
        <p:txBody>
          <a:bodyPr/>
          <a:lstStyle/>
          <a:p>
            <a:r>
              <a:rPr lang="en-US" dirty="0">
                <a:solidFill>
                  <a:schemeClr val="tx1"/>
                </a:solidFill>
              </a:rPr>
              <a:t>In the British comedy, Bedazzled (1967) is about a character called Stanley being transformed into a nun. The poster of the movie is written: “Big Sister is Watching You.”</a:t>
            </a:r>
          </a:p>
          <a:p>
            <a:r>
              <a:rPr lang="en-US" dirty="0">
                <a:solidFill>
                  <a:schemeClr val="tx1"/>
                </a:solidFill>
              </a:rPr>
              <a:t>The film alludes to the novel’s words of Big Brother Is Watching that was placed in streets to remind the people that Big Brother was watching them.</a:t>
            </a:r>
          </a:p>
          <a:p>
            <a:r>
              <a:rPr lang="en-US" dirty="0">
                <a:solidFill>
                  <a:schemeClr val="tx1"/>
                </a:solidFill>
              </a:rPr>
              <a:t>“It was one of those pictures which are so contrived that the eyes follow you about when you move. BIG BROTHER IS WATCHING YOU, the caption beneath it ran.” (George, 2017, pg. 1, par. 2)</a:t>
            </a:r>
          </a:p>
        </p:txBody>
      </p:sp>
    </p:spTree>
    <p:extLst>
      <p:ext uri="{BB962C8B-B14F-4D97-AF65-F5344CB8AC3E}">
        <p14:creationId xmlns:p14="http://schemas.microsoft.com/office/powerpoint/2010/main" val="1819621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DAECE-1134-468E-9673-1D5FB8AC7929}"/>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Content Placeholder 2">
            <a:extLst>
              <a:ext uri="{FF2B5EF4-FFF2-40B4-BE49-F238E27FC236}">
                <a16:creationId xmlns:a16="http://schemas.microsoft.com/office/drawing/2014/main" id="{4FFDADE4-9BA0-4590-A1D6-2F9BC79F59CA}"/>
              </a:ext>
            </a:extLst>
          </p:cNvPr>
          <p:cNvSpPr>
            <a:spLocks noGrp="1"/>
          </p:cNvSpPr>
          <p:nvPr>
            <p:ph idx="1"/>
          </p:nvPr>
        </p:nvSpPr>
        <p:spPr/>
        <p:txBody>
          <a:bodyPr/>
          <a:lstStyle/>
          <a:p>
            <a:r>
              <a:rPr lang="en-US" dirty="0">
                <a:solidFill>
                  <a:schemeClr val="tx1"/>
                </a:solidFill>
              </a:rPr>
              <a:t>In the movie, Eagle Eye (2008) uses the phrase “Big Brother is Watching” at the beginning of the movie.</a:t>
            </a:r>
          </a:p>
          <a:p>
            <a:r>
              <a:rPr lang="en-US" dirty="0">
                <a:solidFill>
                  <a:schemeClr val="tx1"/>
                </a:solidFill>
              </a:rPr>
              <a:t>The phrase is related to the movie’s main theme, where the government has tapped the phones of everyone listening to their conversations.  </a:t>
            </a:r>
          </a:p>
          <a:p>
            <a:r>
              <a:rPr lang="en-US" dirty="0">
                <a:solidFill>
                  <a:schemeClr val="tx1"/>
                </a:solidFill>
              </a:rPr>
              <a:t>Oceanic society rests ultimately on the belief that Big Brother is omnipotent and that the Party is infallible. (George, 2017, pg. 99, par. 4)</a:t>
            </a:r>
          </a:p>
        </p:txBody>
      </p:sp>
    </p:spTree>
    <p:extLst>
      <p:ext uri="{BB962C8B-B14F-4D97-AF65-F5344CB8AC3E}">
        <p14:creationId xmlns:p14="http://schemas.microsoft.com/office/powerpoint/2010/main" val="373282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E208F-EF05-41FC-BC49-B9E596C0EAF1}"/>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Content Placeholder 2">
            <a:extLst>
              <a:ext uri="{FF2B5EF4-FFF2-40B4-BE49-F238E27FC236}">
                <a16:creationId xmlns:a16="http://schemas.microsoft.com/office/drawing/2014/main" id="{404159A5-FE57-4BFA-9026-95A5858DC986}"/>
              </a:ext>
            </a:extLst>
          </p:cNvPr>
          <p:cNvSpPr>
            <a:spLocks noGrp="1"/>
          </p:cNvSpPr>
          <p:nvPr>
            <p:ph idx="1"/>
          </p:nvPr>
        </p:nvSpPr>
        <p:spPr/>
        <p:txBody>
          <a:bodyPr/>
          <a:lstStyle/>
          <a:p>
            <a:r>
              <a:rPr lang="en-US" dirty="0">
                <a:solidFill>
                  <a:schemeClr val="tx1"/>
                </a:solidFill>
              </a:rPr>
              <a:t>Open Hand is an American rock band that wrote and performed a song called Newspeak in 2005, where the song was about newspeak ideas and the controlling of people’s thoughts.</a:t>
            </a:r>
          </a:p>
          <a:p>
            <a:r>
              <a:rPr lang="en-US" dirty="0">
                <a:solidFill>
                  <a:schemeClr val="tx1"/>
                </a:solidFill>
              </a:rPr>
              <a:t>When the Hate was over, he returned to his cubicle, took the Newspeak dictionary from the shelf, pushed the speakwrite to one side, cleaned his spectacles, and settled down to his main job of the morning. (George, 2017, pg. 20, par. 2)</a:t>
            </a:r>
          </a:p>
        </p:txBody>
      </p:sp>
    </p:spTree>
    <p:extLst>
      <p:ext uri="{BB962C8B-B14F-4D97-AF65-F5344CB8AC3E}">
        <p14:creationId xmlns:p14="http://schemas.microsoft.com/office/powerpoint/2010/main" val="435782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A8C8B-C098-4A81-A331-9B844CDE0DBF}"/>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Content Placeholder 2">
            <a:extLst>
              <a:ext uri="{FF2B5EF4-FFF2-40B4-BE49-F238E27FC236}">
                <a16:creationId xmlns:a16="http://schemas.microsoft.com/office/drawing/2014/main" id="{60FBCCB3-146E-4ED2-992B-17F204FE677D}"/>
              </a:ext>
            </a:extLst>
          </p:cNvPr>
          <p:cNvSpPr>
            <a:spLocks noGrp="1"/>
          </p:cNvSpPr>
          <p:nvPr>
            <p:ph idx="1"/>
          </p:nvPr>
        </p:nvSpPr>
        <p:spPr/>
        <p:txBody>
          <a:bodyPr/>
          <a:lstStyle/>
          <a:p>
            <a:r>
              <a:rPr lang="en-US" dirty="0">
                <a:solidFill>
                  <a:schemeClr val="tx1"/>
                </a:solidFill>
              </a:rPr>
              <a:t>In the song, George Orwell Must Be Laughing His Ass Off by Mea Culpa alludes to the words two plus two is five.</a:t>
            </a:r>
          </a:p>
          <a:p>
            <a:r>
              <a:rPr lang="en-US" dirty="0">
                <a:solidFill>
                  <a:schemeClr val="tx1"/>
                </a:solidFill>
              </a:rPr>
              <a:t>The second verse of the song uses the words two plus two is not equal to five.</a:t>
            </a:r>
          </a:p>
          <a:p>
            <a:r>
              <a:rPr lang="en-US" dirty="0">
                <a:solidFill>
                  <a:schemeClr val="tx1"/>
                </a:solidFill>
              </a:rPr>
              <a:t>Winston wrote, “TWO AND TWO MAKE FIVE.” (George, 2017, pg.133, par.6) after O’Brien tortured him and told him that whatever the party says is true without objection.</a:t>
            </a:r>
          </a:p>
        </p:txBody>
      </p:sp>
    </p:spTree>
    <p:extLst>
      <p:ext uri="{BB962C8B-B14F-4D97-AF65-F5344CB8AC3E}">
        <p14:creationId xmlns:p14="http://schemas.microsoft.com/office/powerpoint/2010/main" val="2976469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D2AC0-014B-4C73-AFA0-026EA3566963}"/>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Content Placeholder 2">
            <a:extLst>
              <a:ext uri="{FF2B5EF4-FFF2-40B4-BE49-F238E27FC236}">
                <a16:creationId xmlns:a16="http://schemas.microsoft.com/office/drawing/2014/main" id="{DBEEE66D-7B6F-4211-8E2F-3425D192DF93}"/>
              </a:ext>
            </a:extLst>
          </p:cNvPr>
          <p:cNvSpPr>
            <a:spLocks noGrp="1"/>
          </p:cNvSpPr>
          <p:nvPr>
            <p:ph idx="1"/>
          </p:nvPr>
        </p:nvSpPr>
        <p:spPr/>
        <p:txBody>
          <a:bodyPr/>
          <a:lstStyle/>
          <a:p>
            <a:r>
              <a:rPr lang="en-US" dirty="0">
                <a:solidFill>
                  <a:schemeClr val="tx1"/>
                </a:solidFill>
              </a:rPr>
              <a:t>The song Electric Eye by Judas Priest, an English heavy metal band, contains alludes from 1984.</a:t>
            </a:r>
          </a:p>
          <a:p>
            <a:r>
              <a:rPr lang="en-US" dirty="0">
                <a:solidFill>
                  <a:schemeClr val="tx1"/>
                </a:solidFill>
              </a:rPr>
              <a:t>The song references Big Brother and telescreens in the song when they say that “I’m watching all the time.”</a:t>
            </a:r>
          </a:p>
          <a:p>
            <a:r>
              <a:rPr lang="en-US" dirty="0">
                <a:solidFill>
                  <a:schemeClr val="tx1"/>
                </a:solidFill>
              </a:rPr>
              <a:t>“There was no place where you could be more certain that the telescreens were watched continuously.” (George, 2017, pg.49, par.7)</a:t>
            </a:r>
          </a:p>
        </p:txBody>
      </p:sp>
    </p:spTree>
    <p:extLst>
      <p:ext uri="{BB962C8B-B14F-4D97-AF65-F5344CB8AC3E}">
        <p14:creationId xmlns:p14="http://schemas.microsoft.com/office/powerpoint/2010/main" val="3140262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4E69B-22AA-49CF-B120-9EBEF70A251E}"/>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Content Placeholder 2">
            <a:extLst>
              <a:ext uri="{FF2B5EF4-FFF2-40B4-BE49-F238E27FC236}">
                <a16:creationId xmlns:a16="http://schemas.microsoft.com/office/drawing/2014/main" id="{5AEF642B-6134-4FC8-816B-9EE9030F44F1}"/>
              </a:ext>
            </a:extLst>
          </p:cNvPr>
          <p:cNvSpPr>
            <a:spLocks noGrp="1"/>
          </p:cNvSpPr>
          <p:nvPr>
            <p:ph idx="1"/>
          </p:nvPr>
        </p:nvSpPr>
        <p:spPr/>
        <p:txBody>
          <a:bodyPr>
            <a:normAutofit/>
          </a:bodyPr>
          <a:lstStyle/>
          <a:p>
            <a:r>
              <a:rPr lang="en-US" dirty="0">
                <a:solidFill>
                  <a:schemeClr val="tx1"/>
                </a:solidFill>
              </a:rPr>
              <a:t>In the song, Hey Big Brother is a song by Rare Earth which was released in 1971.</a:t>
            </a:r>
          </a:p>
          <a:p>
            <a:r>
              <a:rPr lang="en-US" dirty="0">
                <a:solidFill>
                  <a:schemeClr val="tx1"/>
                </a:solidFill>
              </a:rPr>
              <a:t> The song talks about the first appearance of Big Brother and rebellious defiance against Big Brother’s arrival.</a:t>
            </a:r>
          </a:p>
          <a:p>
            <a:r>
              <a:rPr lang="en-US" dirty="0">
                <a:solidFill>
                  <a:schemeClr val="tx1"/>
                </a:solidFill>
              </a:rPr>
              <a:t>They had confessed to intelligence with the enemy (at that date, too, the enemy was Eurasia), embezzlement of public funds, the murder of various trusted Party members, intrigues against the leadership of Big Brother which had started long before the Revolution happened, and acts of sabotage causing the death of hundreds of thousands of people. (George, 2017, pg.34, par.4)</a:t>
            </a:r>
          </a:p>
        </p:txBody>
      </p:sp>
    </p:spTree>
    <p:extLst>
      <p:ext uri="{BB962C8B-B14F-4D97-AF65-F5344CB8AC3E}">
        <p14:creationId xmlns:p14="http://schemas.microsoft.com/office/powerpoint/2010/main" val="176036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5B928-3883-4CE5-B667-FB14B39B84DF}"/>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Content Placeholder 2">
            <a:extLst>
              <a:ext uri="{FF2B5EF4-FFF2-40B4-BE49-F238E27FC236}">
                <a16:creationId xmlns:a16="http://schemas.microsoft.com/office/drawing/2014/main" id="{FEECBCA5-3CF8-4B76-B03D-621582DE0335}"/>
              </a:ext>
            </a:extLst>
          </p:cNvPr>
          <p:cNvSpPr>
            <a:spLocks noGrp="1"/>
          </p:cNvSpPr>
          <p:nvPr>
            <p:ph idx="1"/>
          </p:nvPr>
        </p:nvSpPr>
        <p:spPr/>
        <p:txBody>
          <a:bodyPr/>
          <a:lstStyle/>
          <a:p>
            <a:r>
              <a:rPr lang="en-US" dirty="0">
                <a:solidFill>
                  <a:schemeClr val="tx1"/>
                </a:solidFill>
              </a:rPr>
              <a:t>Equilibrium (2002) is a film that portrays a totalitarian government similar to the one in 1984. </a:t>
            </a:r>
          </a:p>
          <a:p>
            <a:r>
              <a:rPr lang="en-US" dirty="0">
                <a:solidFill>
                  <a:schemeClr val="tx1"/>
                </a:solidFill>
              </a:rPr>
              <a:t>The film portrays a government that has restricted the social classes of its subjects. The leader of the film is called Father.</a:t>
            </a:r>
          </a:p>
          <a:p>
            <a:r>
              <a:rPr lang="en-US" dirty="0">
                <a:solidFill>
                  <a:schemeClr val="tx1"/>
                </a:solidFill>
              </a:rPr>
              <a:t>The songs, the processions, the banners, the hiking, the drilling with dummy rifles, the yelling of slogans, the worship of Big Brother. (George, 2017, pg.11, par.10)</a:t>
            </a:r>
          </a:p>
        </p:txBody>
      </p:sp>
    </p:spTree>
    <p:extLst>
      <p:ext uri="{BB962C8B-B14F-4D97-AF65-F5344CB8AC3E}">
        <p14:creationId xmlns:p14="http://schemas.microsoft.com/office/powerpoint/2010/main" val="4014078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345E7-8362-4928-BAF8-4D0F41D2F02E}"/>
              </a:ext>
            </a:extLst>
          </p:cNvPr>
          <p:cNvSpPr>
            <a:spLocks noGrp="1"/>
          </p:cNvSpPr>
          <p:nvPr>
            <p:ph type="title"/>
          </p:nvPr>
        </p:nvSpPr>
        <p:spPr/>
        <p:txBody>
          <a:bodyPr/>
          <a:lstStyle/>
          <a:p>
            <a:r>
              <a:rPr lang="en-US" dirty="0"/>
              <a:t>c</a:t>
            </a:r>
            <a:r>
              <a:rPr lang="en-US" cap="none" dirty="0"/>
              <a:t>ultural</a:t>
            </a:r>
            <a:r>
              <a:rPr lang="en-US" dirty="0"/>
              <a:t> a</a:t>
            </a:r>
            <a:r>
              <a:rPr lang="en-US" cap="none" dirty="0"/>
              <a:t>llusions</a:t>
            </a:r>
            <a:r>
              <a:rPr lang="en-US" dirty="0"/>
              <a:t> </a:t>
            </a:r>
            <a:r>
              <a:rPr lang="en-US" cap="none" dirty="0"/>
              <a:t>from </a:t>
            </a:r>
            <a:r>
              <a:rPr lang="en-US" dirty="0"/>
              <a:t>G</a:t>
            </a:r>
            <a:r>
              <a:rPr lang="en-US" cap="none" dirty="0"/>
              <a:t>eorge</a:t>
            </a:r>
            <a:r>
              <a:rPr lang="en-US" dirty="0"/>
              <a:t> O</a:t>
            </a:r>
            <a:r>
              <a:rPr lang="en-US" cap="none" dirty="0"/>
              <a:t>rwell’s</a:t>
            </a:r>
            <a:r>
              <a:rPr lang="en-US" dirty="0"/>
              <a:t> 1984</a:t>
            </a:r>
          </a:p>
        </p:txBody>
      </p:sp>
      <p:sp>
        <p:nvSpPr>
          <p:cNvPr id="3" name="Content Placeholder 2">
            <a:extLst>
              <a:ext uri="{FF2B5EF4-FFF2-40B4-BE49-F238E27FC236}">
                <a16:creationId xmlns:a16="http://schemas.microsoft.com/office/drawing/2014/main" id="{A6C25BEB-685A-41E8-B5F9-99B2A4914DBA}"/>
              </a:ext>
            </a:extLst>
          </p:cNvPr>
          <p:cNvSpPr>
            <a:spLocks noGrp="1"/>
          </p:cNvSpPr>
          <p:nvPr>
            <p:ph idx="1"/>
          </p:nvPr>
        </p:nvSpPr>
        <p:spPr/>
        <p:txBody>
          <a:bodyPr/>
          <a:lstStyle/>
          <a:p>
            <a:r>
              <a:rPr lang="en-US" dirty="0">
                <a:solidFill>
                  <a:schemeClr val="tx1"/>
                </a:solidFill>
              </a:rPr>
              <a:t>The most famous show that alludes to the novel 1984 is the Big Brother show</a:t>
            </a:r>
          </a:p>
          <a:p>
            <a:r>
              <a:rPr lang="en-US" dirty="0">
                <a:solidFill>
                  <a:schemeClr val="tx1"/>
                </a:solidFill>
              </a:rPr>
              <a:t>It does not focus on the totalitarian rule but, it is about surveillance of a couple of people enclosed together under surveillance.</a:t>
            </a:r>
          </a:p>
          <a:p>
            <a:r>
              <a:rPr lang="en-US" dirty="0">
                <a:solidFill>
                  <a:schemeClr val="tx1"/>
                </a:solidFill>
              </a:rPr>
              <a:t>“Now and again he glanced up at a vast face which eyed him from the opposite wall. BIG BROTHER IS WATCHING YOU, the caption said.” (George, 2017, pg.138, par.10)</a:t>
            </a:r>
          </a:p>
        </p:txBody>
      </p:sp>
    </p:spTree>
    <p:extLst>
      <p:ext uri="{BB962C8B-B14F-4D97-AF65-F5344CB8AC3E}">
        <p14:creationId xmlns:p14="http://schemas.microsoft.com/office/powerpoint/2010/main" val="2673445264"/>
      </p:ext>
    </p:extLst>
  </p:cSld>
  <p:clrMapOvr>
    <a:masterClrMapping/>
  </p:clrMapOvr>
</p:sld>
</file>

<file path=ppt/theme/theme1.xml><?xml version="1.0" encoding="utf-8"?>
<a:theme xmlns:a="http://schemas.openxmlformats.org/drawingml/2006/main" name="Slic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141</TotalTime>
  <Words>1825</Words>
  <Application>Microsoft Office PowerPoint</Application>
  <PresentationFormat>Widescreen</PresentationFormat>
  <Paragraphs>62</Paragraphs>
  <Slides>12</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Calibri</vt:lpstr>
      <vt:lpstr>Century Gothic</vt:lpstr>
      <vt:lpstr>Wingdings 3</vt:lpstr>
      <vt:lpstr>Slice</vt:lpstr>
      <vt:lpstr>cultural allusions from George Orwell’s 1984</vt:lpstr>
      <vt:lpstr>cultural allusions from George Orwell’s 1984</vt:lpstr>
      <vt:lpstr>cultural allusions from George Orwell’s 1984</vt:lpstr>
      <vt:lpstr>cultural allusions from George Orwell’s 1984</vt:lpstr>
      <vt:lpstr>cultural allusions from George Orwell’s 1984</vt:lpstr>
      <vt:lpstr>cultural allusions from George Orwell’s 1984</vt:lpstr>
      <vt:lpstr>cultural allusions from George Orwell’s 1984</vt:lpstr>
      <vt:lpstr>cultural allusions from George Orwell’s 1984</vt:lpstr>
      <vt:lpstr>cultural allusions from George Orwell’s 1984</vt:lpstr>
      <vt:lpstr>cultural allusions from George Orwell’s 1984</vt:lpstr>
      <vt:lpstr>cultural allusions from George Orwell’s 1984</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cultural allusions from George Orwell’s 1984</dc:title>
  <dc:creator>Florence Macharia</dc:creator>
  <cp:lastModifiedBy>Florence Macharia</cp:lastModifiedBy>
  <cp:revision>26</cp:revision>
  <dcterms:created xsi:type="dcterms:W3CDTF">2021-05-16T15:26:38Z</dcterms:created>
  <dcterms:modified xsi:type="dcterms:W3CDTF">2021-05-16T17:48:08Z</dcterms:modified>
</cp:coreProperties>
</file>