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8404800" cy="38404800"/>
  <p:notesSz cx="7004050" cy="9290050"/>
  <p:defaultTextStyle>
    <a:defPPr>
      <a:defRPr lang="en-US"/>
    </a:defPPr>
    <a:lvl1pPr marL="0" algn="l" defTabSz="3840017" rtl="0" eaLnBrk="1" latinLnBrk="0" hangingPunct="1">
      <a:defRPr sz="7500" kern="1200">
        <a:solidFill>
          <a:schemeClr val="tx1"/>
        </a:solidFill>
        <a:latin typeface="+mn-lt"/>
        <a:ea typeface="+mn-ea"/>
        <a:cs typeface="+mn-cs"/>
      </a:defRPr>
    </a:lvl1pPr>
    <a:lvl2pPr marL="1920009" algn="l" defTabSz="3840017" rtl="0" eaLnBrk="1" latinLnBrk="0" hangingPunct="1">
      <a:defRPr sz="7500" kern="1200">
        <a:solidFill>
          <a:schemeClr val="tx1"/>
        </a:solidFill>
        <a:latin typeface="+mn-lt"/>
        <a:ea typeface="+mn-ea"/>
        <a:cs typeface="+mn-cs"/>
      </a:defRPr>
    </a:lvl2pPr>
    <a:lvl3pPr marL="3840017" algn="l" defTabSz="3840017" rtl="0" eaLnBrk="1" latinLnBrk="0" hangingPunct="1">
      <a:defRPr sz="7500" kern="1200">
        <a:solidFill>
          <a:schemeClr val="tx1"/>
        </a:solidFill>
        <a:latin typeface="+mn-lt"/>
        <a:ea typeface="+mn-ea"/>
        <a:cs typeface="+mn-cs"/>
      </a:defRPr>
    </a:lvl3pPr>
    <a:lvl4pPr marL="5760027" algn="l" defTabSz="3840017" rtl="0" eaLnBrk="1" latinLnBrk="0" hangingPunct="1">
      <a:defRPr sz="7500" kern="1200">
        <a:solidFill>
          <a:schemeClr val="tx1"/>
        </a:solidFill>
        <a:latin typeface="+mn-lt"/>
        <a:ea typeface="+mn-ea"/>
        <a:cs typeface="+mn-cs"/>
      </a:defRPr>
    </a:lvl4pPr>
    <a:lvl5pPr marL="7680036" algn="l" defTabSz="3840017" rtl="0" eaLnBrk="1" latinLnBrk="0" hangingPunct="1">
      <a:defRPr sz="7500" kern="1200">
        <a:solidFill>
          <a:schemeClr val="tx1"/>
        </a:solidFill>
        <a:latin typeface="+mn-lt"/>
        <a:ea typeface="+mn-ea"/>
        <a:cs typeface="+mn-cs"/>
      </a:defRPr>
    </a:lvl5pPr>
    <a:lvl6pPr marL="9600044" algn="l" defTabSz="3840017" rtl="0" eaLnBrk="1" latinLnBrk="0" hangingPunct="1">
      <a:defRPr sz="7500" kern="1200">
        <a:solidFill>
          <a:schemeClr val="tx1"/>
        </a:solidFill>
        <a:latin typeface="+mn-lt"/>
        <a:ea typeface="+mn-ea"/>
        <a:cs typeface="+mn-cs"/>
      </a:defRPr>
    </a:lvl6pPr>
    <a:lvl7pPr marL="11520053" algn="l" defTabSz="3840017" rtl="0" eaLnBrk="1" latinLnBrk="0" hangingPunct="1">
      <a:defRPr sz="7500" kern="1200">
        <a:solidFill>
          <a:schemeClr val="tx1"/>
        </a:solidFill>
        <a:latin typeface="+mn-lt"/>
        <a:ea typeface="+mn-ea"/>
        <a:cs typeface="+mn-cs"/>
      </a:defRPr>
    </a:lvl7pPr>
    <a:lvl8pPr marL="13440063" algn="l" defTabSz="3840017" rtl="0" eaLnBrk="1" latinLnBrk="0" hangingPunct="1">
      <a:defRPr sz="7500" kern="1200">
        <a:solidFill>
          <a:schemeClr val="tx1"/>
        </a:solidFill>
        <a:latin typeface="+mn-lt"/>
        <a:ea typeface="+mn-ea"/>
        <a:cs typeface="+mn-cs"/>
      </a:defRPr>
    </a:lvl8pPr>
    <a:lvl9pPr marL="15360072" algn="l" defTabSz="3840017" rtl="0" eaLnBrk="1" latinLnBrk="0" hangingPunct="1">
      <a:defRPr sz="7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6">
          <p15:clr>
            <a:srgbClr val="A4A3A4"/>
          </p15:clr>
        </p15:guide>
        <p15:guide id="2" pos="12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0" autoAdjust="0"/>
    <p:restoredTop sz="94676" autoAdjust="0"/>
  </p:normalViewPr>
  <p:slideViewPr>
    <p:cSldViewPr>
      <p:cViewPr>
        <p:scale>
          <a:sx n="31" d="100"/>
          <a:sy n="31" d="100"/>
        </p:scale>
        <p:origin x="54" y="-2076"/>
      </p:cViewPr>
      <p:guideLst>
        <p:guide orient="horz" pos="12096"/>
        <p:guide pos="120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37673280" y="0"/>
            <a:ext cx="731520" cy="3840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-1" y="0"/>
            <a:ext cx="731520" cy="3840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0"/>
            <a:ext cx="38404800" cy="480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0" y="33604200"/>
            <a:ext cx="38404800" cy="480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endParaRPr lang="en-US" dirty="0"/>
          </a:p>
        </p:txBody>
      </p:sp>
      <p:sp>
        <p:nvSpPr>
          <p:cNvPr id="19" name="Instructions"/>
          <p:cNvSpPr/>
          <p:nvPr userDrawn="1"/>
        </p:nvSpPr>
        <p:spPr>
          <a:xfrm>
            <a:off x="-12001500" y="0"/>
            <a:ext cx="11201400" cy="38404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0001" tIns="200001" rIns="200001" bIns="200001" rtlCol="0" anchor="t"/>
          <a:lstStyle>
            <a:defPPr>
              <a:defRPr lang="en-US"/>
            </a:defPPr>
            <a:lvl1pPr marL="0" algn="l" defTabSz="3686861" rtl="0" eaLnBrk="1" latinLnBrk="0" hangingPunct="1">
              <a:defRPr sz="725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843430" algn="l" defTabSz="3686861" rtl="0" eaLnBrk="1" latinLnBrk="0" hangingPunct="1">
              <a:defRPr sz="725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3686861" algn="l" defTabSz="3686861" rtl="0" eaLnBrk="1" latinLnBrk="0" hangingPunct="1">
              <a:defRPr sz="725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5530291" algn="l" defTabSz="3686861" rtl="0" eaLnBrk="1" latinLnBrk="0" hangingPunct="1">
              <a:defRPr sz="725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7373722" algn="l" defTabSz="3686861" rtl="0" eaLnBrk="1" latinLnBrk="0" hangingPunct="1">
              <a:defRPr sz="725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9217152" algn="l" defTabSz="3686861" rtl="0" eaLnBrk="1" latinLnBrk="0" hangingPunct="1">
              <a:defRPr sz="725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1060582" algn="l" defTabSz="3686861" rtl="0" eaLnBrk="1" latinLnBrk="0" hangingPunct="1">
              <a:defRPr sz="725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2904013" algn="l" defTabSz="3686861" rtl="0" eaLnBrk="1" latinLnBrk="0" hangingPunct="1">
              <a:defRPr sz="725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4747443" algn="l" defTabSz="3686861" rtl="0" eaLnBrk="1" latinLnBrk="0" hangingPunct="1">
              <a:defRPr sz="725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0"/>
              </a:spcBef>
              <a:spcAft>
                <a:spcPts val="2100"/>
              </a:spcAft>
            </a:pPr>
            <a:r>
              <a:rPr lang="en-US" sz="84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Poster Print Size:</a:t>
            </a:r>
            <a:endParaRPr sz="8400" dirty="0">
              <a:solidFill>
                <a:srgbClr val="7F7F7F"/>
              </a:solidFill>
              <a:latin typeface="Calibri" pitchFamily="34" charset="0"/>
              <a:cs typeface="Calibri" panose="020F0502020204030204" pitchFamily="34" charset="0"/>
            </a:endParaRPr>
          </a:p>
          <a:p>
            <a:pPr lvl="0">
              <a:spcBef>
                <a:spcPts val="0"/>
              </a:spcBef>
              <a:spcAft>
                <a:spcPts val="2100"/>
              </a:spcAft>
            </a:pP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This poster template is 42” high by 42” wide. It can be used to print any poster with a 1:1 aspect ratio.</a:t>
            </a:r>
          </a:p>
          <a:p>
            <a:pPr lvl="0">
              <a:spcBef>
                <a:spcPts val="0"/>
              </a:spcBef>
              <a:spcAft>
                <a:spcPts val="2100"/>
              </a:spcAft>
            </a:pPr>
            <a:r>
              <a:rPr lang="en-US" sz="84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Placeholders</a:t>
            </a:r>
            <a:r>
              <a:rPr sz="84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:</a:t>
            </a:r>
          </a:p>
          <a:p>
            <a:pPr lvl="0">
              <a:spcBef>
                <a:spcPts val="0"/>
              </a:spcBef>
              <a:spcAft>
                <a:spcPts val="2100"/>
              </a:spcAft>
            </a:pPr>
            <a:r>
              <a:rPr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The </a:t>
            </a: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various elements included</a:t>
            </a:r>
            <a:r>
              <a:rPr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 in this </a:t>
            </a: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poster are ones</a:t>
            </a:r>
            <a:r>
              <a:rPr lang="en-US" sz="5700" baseline="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 we often see in medical, research, and scientific posters.</a:t>
            </a:r>
            <a:r>
              <a:rPr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 </a:t>
            </a: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Feel</a:t>
            </a:r>
            <a:r>
              <a:rPr lang="en-US" sz="5700" baseline="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 free to edit, move,  add, and delete items, or change the layout to suit your needs. Always check with your conference organizer for specific requirements.</a:t>
            </a:r>
          </a:p>
          <a:p>
            <a:pPr lvl="0">
              <a:spcBef>
                <a:spcPts val="0"/>
              </a:spcBef>
              <a:spcAft>
                <a:spcPts val="2100"/>
              </a:spcAft>
            </a:pPr>
            <a:r>
              <a:rPr lang="en-US" sz="84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Image</a:t>
            </a:r>
            <a:r>
              <a:rPr lang="en-US" sz="8400" baseline="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 Quality</a:t>
            </a:r>
            <a:r>
              <a:rPr lang="en-US" sz="84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:</a:t>
            </a:r>
          </a:p>
          <a:p>
            <a:pPr lvl="0">
              <a:spcBef>
                <a:spcPts val="0"/>
              </a:spcBef>
              <a:spcAft>
                <a:spcPts val="2100"/>
              </a:spcAft>
            </a:pP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You can place digital photos or logo art in your poster file by selecting the </a:t>
            </a:r>
            <a:r>
              <a:rPr lang="en-US" sz="5700" b="1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Insert, Picture</a:t>
            </a: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 command, or by using standard copy &amp; paste. For best results, all graphic elements should be at least </a:t>
            </a:r>
            <a:r>
              <a:rPr lang="en-US" sz="5700" b="1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150-200 pixels per inch in their final printed size</a:t>
            </a: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. For instance, a 1600 x 1200 pixel</a:t>
            </a:r>
            <a:r>
              <a:rPr lang="en-US" sz="5700" baseline="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 photo will usually look fine up to </a:t>
            </a: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8“-10” wide on your printed poster.</a:t>
            </a:r>
          </a:p>
          <a:p>
            <a:pPr lvl="0">
              <a:spcBef>
                <a:spcPts val="0"/>
              </a:spcBef>
              <a:spcAft>
                <a:spcPts val="2100"/>
              </a:spcAft>
            </a:pP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To preview the print quality of images, select a magnification of 100% when previewing your poster. This will give you a good idea of what it will look like in print. If you are laying out a large poster and using half-scale dimensions, be sure to preview your graphics at 200% to see them at their final printed size.</a:t>
            </a:r>
          </a:p>
          <a:p>
            <a:pPr lvl="0">
              <a:spcBef>
                <a:spcPts val="0"/>
              </a:spcBef>
              <a:spcAft>
                <a:spcPts val="2100"/>
              </a:spcAft>
            </a:pPr>
            <a:r>
              <a:rPr lang="en-US" sz="57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Please note that graphics from websites (such as the logo on your hospital's or university's home page) will only be 72dpi and not suitable for printing.</a:t>
            </a:r>
          </a:p>
          <a:p>
            <a:pPr lvl="0" algn="ctr">
              <a:spcBef>
                <a:spcPts val="0"/>
              </a:spcBef>
              <a:spcAft>
                <a:spcPts val="2100"/>
              </a:spcAft>
            </a:pPr>
            <a:br>
              <a:rPr lang="en-US" sz="42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</a:br>
            <a:r>
              <a:rPr lang="en-US" sz="4200" dirty="0">
                <a:solidFill>
                  <a:srgbClr val="7F7F7F"/>
                </a:solidFill>
                <a:latin typeface="Calibri" pitchFamily="34" charset="0"/>
                <a:cs typeface="Calibri" panose="020F0502020204030204" pitchFamily="34" charset="0"/>
              </a:rPr>
              <a:t>[This sidebar area does not print.]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39204900" y="0"/>
            <a:ext cx="11201400" cy="38404800"/>
            <a:chOff x="33832800" y="0"/>
            <a:chExt cx="12801600" cy="43891200"/>
          </a:xfrm>
        </p:grpSpPr>
        <p:sp>
          <p:nvSpPr>
            <p:cNvPr id="21" name="Instructions"/>
            <p:cNvSpPr/>
            <p:nvPr userDrawn="1"/>
          </p:nvSpPr>
          <p:spPr>
            <a:xfrm>
              <a:off x="33832800" y="0"/>
              <a:ext cx="12801600" cy="43891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28600" tIns="228600" rIns="228600" bIns="228600" rtlCol="0" anchor="t"/>
            <a:lstStyle>
              <a:defPPr>
                <a:defRPr lang="en-US"/>
              </a:defPPr>
              <a:lvl1pPr marL="0" algn="l" defTabSz="3686861" rtl="0" eaLnBrk="1" latinLnBrk="0" hangingPunct="1">
                <a:defRPr sz="7258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843430" algn="l" defTabSz="3686861" rtl="0" eaLnBrk="1" latinLnBrk="0" hangingPunct="1">
                <a:defRPr sz="7258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3686861" algn="l" defTabSz="3686861" rtl="0" eaLnBrk="1" latinLnBrk="0" hangingPunct="1">
                <a:defRPr sz="7258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5530291" algn="l" defTabSz="3686861" rtl="0" eaLnBrk="1" latinLnBrk="0" hangingPunct="1">
                <a:defRPr sz="7258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7373722" algn="l" defTabSz="3686861" rtl="0" eaLnBrk="1" latinLnBrk="0" hangingPunct="1">
                <a:defRPr sz="7258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9217152" algn="l" defTabSz="3686861" rtl="0" eaLnBrk="1" latinLnBrk="0" hangingPunct="1">
                <a:defRPr sz="7258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1060582" algn="l" defTabSz="3686861" rtl="0" eaLnBrk="1" latinLnBrk="0" hangingPunct="1">
                <a:defRPr sz="7258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2904013" algn="l" defTabSz="3686861" rtl="0" eaLnBrk="1" latinLnBrk="0" hangingPunct="1">
                <a:defRPr sz="7258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4747443" algn="l" defTabSz="3686861" rtl="0" eaLnBrk="1" latinLnBrk="0" hangingPunct="1">
                <a:defRPr sz="7258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spcBef>
                  <a:spcPts val="0"/>
                </a:spcBef>
                <a:spcAft>
                  <a:spcPts val="2100"/>
                </a:spcAft>
              </a:pPr>
              <a:r>
                <a:rPr lang="en-US" sz="840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Change</a:t>
              </a:r>
              <a:r>
                <a:rPr lang="en-US" sz="84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 Color Theme</a:t>
              </a:r>
              <a:r>
                <a:rPr lang="en-US" sz="840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:</a:t>
              </a:r>
              <a:endParaRPr sz="84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r>
                <a:rPr lang="en-US" sz="570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This template is designed to use the built-in color themes in</a:t>
              </a: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 the newer versions of PowerPoint.</a:t>
              </a: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To change the color theme, select the </a:t>
              </a:r>
              <a:r>
                <a:rPr lang="en-US" sz="5700" b="1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Design</a:t>
              </a: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 tab, then select the </a:t>
              </a:r>
              <a:r>
                <a:rPr lang="en-US" sz="5700" b="1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Colors</a:t>
              </a: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 drop-down list.</a:t>
              </a: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The default color theme for this template is “Office”, so you can always return to that after trying some of the alternatives.</a:t>
              </a: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r>
                <a:rPr lang="en-US" sz="840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Printing Your Poster:</a:t>
              </a: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r>
                <a:rPr lang="en-US" sz="570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Once your poster file is ready, visit</a:t>
              </a: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 </a:t>
              </a:r>
              <a:r>
                <a:rPr lang="en-US" sz="5700" b="1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www.genigraphics.com</a:t>
              </a: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 to order a high-quality, affordable poster print. Every order receives a free design review and we can deliver as fast as next business day within the US and Canada. </a:t>
              </a:r>
            </a:p>
            <a:p>
              <a:pPr lvl="0">
                <a:spcBef>
                  <a:spcPts val="0"/>
                </a:spcBef>
                <a:spcAft>
                  <a:spcPts val="2100"/>
                </a:spcAft>
              </a:pP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Genigraphics® has been producing output from PowerPoint® longer than anyone in the industry; dating back to when we helped Microsoft® design the PowerPoint® software. </a:t>
              </a:r>
            </a:p>
            <a:p>
              <a:pPr lvl="0">
                <a:spcBef>
                  <a:spcPts val="0"/>
                </a:spcBef>
                <a:spcAft>
                  <a:spcPts val="0"/>
                </a:spcAft>
              </a:pPr>
              <a:endParaRPr lang="en-US" sz="5700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anose="020F0502020204030204" pitchFamily="34" charset="0"/>
              </a:endParaRPr>
            </a:p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US and Canada:  1-800-790-4001</a:t>
              </a:r>
              <a:b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</a:br>
              <a:r>
                <a:rPr lang="en-US" sz="5700" baseline="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Email: info@genigraphics.com</a:t>
              </a:r>
            </a:p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br>
                <a:rPr lang="en-US" sz="420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</a:br>
              <a:r>
                <a:rPr lang="en-US" sz="4200" dirty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  <a:cs typeface="Calibri" panose="020F0502020204030204" pitchFamily="34" charset="0"/>
                </a:rPr>
                <a:t>[This sidebar area does not print.]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81342" y="9260274"/>
              <a:ext cx="11904515" cy="10246926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400" y="38100000"/>
            <a:ext cx="5297435" cy="18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9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6BDF-9D0E-4E2B-85B8-D8F4790360C9}" type="datetimeFigureOut">
              <a:rPr lang="en-US" smtClean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075EA-769C-4ECD-B48E-D6FCDC24F87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66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0" y="1537972"/>
            <a:ext cx="34564320" cy="6400800"/>
          </a:xfrm>
          <a:prstGeom prst="rect">
            <a:avLst/>
          </a:prstGeom>
        </p:spPr>
        <p:txBody>
          <a:bodyPr vert="horz" lIns="384002" tIns="192001" rIns="384002" bIns="192001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8961123"/>
            <a:ext cx="34564320" cy="25345393"/>
          </a:xfrm>
          <a:prstGeom prst="rect">
            <a:avLst/>
          </a:prstGeom>
        </p:spPr>
        <p:txBody>
          <a:bodyPr vert="horz" lIns="384002" tIns="192001" rIns="384002" bIns="19200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20240" y="35595563"/>
            <a:ext cx="8961120" cy="2044700"/>
          </a:xfrm>
          <a:prstGeom prst="rect">
            <a:avLst/>
          </a:prstGeom>
        </p:spPr>
        <p:txBody>
          <a:bodyPr vert="horz" lIns="384002" tIns="192001" rIns="384002" bIns="192001" rtlCol="0" anchor="ctr"/>
          <a:lstStyle>
            <a:lvl1pPr algn="l">
              <a:defRPr sz="5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D6BDF-9D0E-4E2B-85B8-D8F4790360C9}" type="datetimeFigureOut">
              <a:rPr lang="en-US" smtClean="0"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21640" y="35595563"/>
            <a:ext cx="12161520" cy="2044700"/>
          </a:xfrm>
          <a:prstGeom prst="rect">
            <a:avLst/>
          </a:prstGeom>
        </p:spPr>
        <p:txBody>
          <a:bodyPr vert="horz" lIns="384002" tIns="192001" rIns="384002" bIns="192001" rtlCol="0" anchor="ctr"/>
          <a:lstStyle>
            <a:lvl1pPr algn="ctr">
              <a:defRPr sz="5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523440" y="35595563"/>
            <a:ext cx="8961120" cy="2044700"/>
          </a:xfrm>
          <a:prstGeom prst="rect">
            <a:avLst/>
          </a:prstGeom>
        </p:spPr>
        <p:txBody>
          <a:bodyPr vert="horz" lIns="384002" tIns="192001" rIns="384002" bIns="192001" rtlCol="0" anchor="ctr"/>
          <a:lstStyle>
            <a:lvl1pPr algn="r">
              <a:defRPr sz="5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075EA-769C-4ECD-B48E-D6FCDC24F87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2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3840017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0002" indent="-400002" algn="l" defTabSz="3840017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800004" indent="-400002" algn="l" defTabSz="3840017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006" indent="-400002" algn="l" defTabSz="3840017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7" indent="-400002" algn="l" defTabSz="3840017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010" indent="-400002" algn="l" defTabSz="3840017" rtl="0" eaLnBrk="1" latinLnBrk="0" hangingPunct="1">
        <a:spcBef>
          <a:spcPct val="20000"/>
        </a:spcBef>
        <a:buFont typeface="Arial" pitchFamily="34" charset="0"/>
        <a:buChar char="»"/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49" indent="-960005" algn="l" defTabSz="3840017" rtl="0" eaLnBrk="1" latinLnBrk="0" hangingPunct="1">
        <a:spcBef>
          <a:spcPct val="20000"/>
        </a:spcBef>
        <a:buFont typeface="Arial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58" indent="-960005" algn="l" defTabSz="3840017" rtl="0" eaLnBrk="1" latinLnBrk="0" hangingPunct="1">
        <a:spcBef>
          <a:spcPct val="20000"/>
        </a:spcBef>
        <a:buFont typeface="Arial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67" indent="-960005" algn="l" defTabSz="3840017" rtl="0" eaLnBrk="1" latinLnBrk="0" hangingPunct="1">
        <a:spcBef>
          <a:spcPct val="20000"/>
        </a:spcBef>
        <a:buFont typeface="Arial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75" indent="-960005" algn="l" defTabSz="3840017" rtl="0" eaLnBrk="1" latinLnBrk="0" hangingPunct="1">
        <a:spcBef>
          <a:spcPct val="20000"/>
        </a:spcBef>
        <a:buFont typeface="Arial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17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1pPr>
      <a:lvl2pPr marL="1920009" algn="l" defTabSz="3840017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840017" algn="l" defTabSz="3840017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27" algn="l" defTabSz="3840017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4pPr>
      <a:lvl5pPr marL="7680036" algn="l" defTabSz="3840017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5pPr>
      <a:lvl6pPr marL="9600044" algn="l" defTabSz="3840017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53" algn="l" defTabSz="3840017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63" algn="l" defTabSz="3840017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72" algn="l" defTabSz="3840017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22"/>
          <p:cNvSpPr txBox="1">
            <a:spLocks noChangeArrowheads="1"/>
          </p:cNvSpPr>
          <p:nvPr/>
        </p:nvSpPr>
        <p:spPr bwMode="auto">
          <a:xfrm>
            <a:off x="6400800" y="569435"/>
            <a:ext cx="25603200" cy="203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0001" tIns="400002" rIns="160001" bIns="400002" anchor="ctr" anchorCtr="0">
            <a:spAutoFit/>
          </a:bodyPr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80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Political Crisis in Venezuela</a:t>
            </a:r>
          </a:p>
        </p:txBody>
      </p:sp>
      <p:sp>
        <p:nvSpPr>
          <p:cNvPr id="5" name="Text Box 123"/>
          <p:cNvSpPr txBox="1">
            <a:spLocks noChangeArrowheads="1"/>
          </p:cNvSpPr>
          <p:nvPr/>
        </p:nvSpPr>
        <p:spPr bwMode="auto">
          <a:xfrm>
            <a:off x="6400800" y="2800350"/>
            <a:ext cx="256032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0001" tIns="160001" rIns="160001" bIns="160001" anchor="ctr" anchorCtr="0"/>
          <a:lstStyle>
            <a:lvl1pPr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389438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Name; Institution; Professor; Course; Date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734800" y="34439782"/>
            <a:ext cx="17068800" cy="3965018"/>
          </a:xfrm>
          <a:prstGeom prst="rect">
            <a:avLst/>
          </a:prstGeom>
          <a:noFill/>
        </p:spPr>
        <p:txBody>
          <a:bodyPr wrap="square" lIns="80000" tIns="80000" rIns="80000" bIns="80000" numCol="1" spcCol="400002" rtlCol="0">
            <a:no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Bradley, L. (2018). Venezuela: Current Issues and Challenges.</a:t>
            </a: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Caraballo-Arias, Yohama et al. “Working in Venezuela: How the Crisis has Affected the Labor Conditions.” 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Annals of global health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vol. 843 512-522. 25 Sep. 2018, doi:10.29024/aogh.2325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Retrieved from: https://www.bbc.com/news/world-latin-america-48121148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639957" y="33528004"/>
            <a:ext cx="3629243" cy="911778"/>
          </a:xfrm>
          <a:prstGeom prst="rect">
            <a:avLst/>
          </a:prstGeom>
          <a:noFill/>
        </p:spPr>
        <p:txBody>
          <a:bodyPr wrap="none" lIns="80000" tIns="40000" rIns="80000" bIns="40000" rtlCol="0">
            <a:spAutoFit/>
          </a:bodyPr>
          <a:lstStyle/>
          <a:p>
            <a:r>
              <a:rPr lang="en-US" sz="5400" b="1" dirty="0"/>
              <a:t>Works Cited</a:t>
            </a:r>
          </a:p>
        </p:txBody>
      </p:sp>
      <p:sp>
        <p:nvSpPr>
          <p:cNvPr id="10" name="Text Box 189"/>
          <p:cNvSpPr txBox="1">
            <a:spLocks noChangeArrowheads="1"/>
          </p:cNvSpPr>
          <p:nvPr/>
        </p:nvSpPr>
        <p:spPr bwMode="auto">
          <a:xfrm>
            <a:off x="1463039" y="6400800"/>
            <a:ext cx="11338560" cy="3770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lIns="160001" tIns="160001" rIns="160001" bIns="160001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current Venezuelan president rules by dictatorship.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has led to a political crisis in the country.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citizens have been forced to flee the country.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president has continued to consolidate power over the political opposition in recent months.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Supporting this political crisis leads to an economic crisis (Bradley).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463039" y="5600700"/>
            <a:ext cx="11338560" cy="8001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r>
              <a:rPr lang="en-US" sz="5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Abstract</a:t>
            </a:r>
          </a:p>
        </p:txBody>
      </p:sp>
      <p:sp>
        <p:nvSpPr>
          <p:cNvPr id="15" name="Text Box 194"/>
          <p:cNvSpPr txBox="1">
            <a:spLocks noChangeArrowheads="1"/>
          </p:cNvSpPr>
          <p:nvPr/>
        </p:nvSpPr>
        <p:spPr bwMode="auto">
          <a:xfrm>
            <a:off x="13533120" y="13075434"/>
            <a:ext cx="11338560" cy="524755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lIns="160001" tIns="160001" rIns="160001" bIns="160001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Venezuela is in the midst of a political disaster (Caraballo-Arias et al).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President Maduro rules authoritatively.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Those opposing his rule have been arrested and jailed.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have been forced to flee in search for refuge.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Protests have been witnessed though they are yet to bear fruits.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political crisis has led to humanitarian crisis.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Red Cross delivered emergency supplies to the country in April 2019.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endParaRPr lang="en-US" sz="3200" dirty="0">
              <a:latin typeface="Calibri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451314" y="10233478"/>
            <a:ext cx="11338560" cy="8001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r>
              <a:rPr lang="en-US" sz="5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Introduction</a:t>
            </a:r>
          </a:p>
        </p:txBody>
      </p:sp>
      <p:sp>
        <p:nvSpPr>
          <p:cNvPr id="13" name="Text Box 192"/>
          <p:cNvSpPr txBox="1">
            <a:spLocks noChangeArrowheads="1"/>
          </p:cNvSpPr>
          <p:nvPr/>
        </p:nvSpPr>
        <p:spPr bwMode="auto">
          <a:xfrm>
            <a:off x="13533120" y="6400800"/>
            <a:ext cx="11338560" cy="4755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lIns="160001" tIns="160001" rIns="160001" bIns="160001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study was applied.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number of sources of information from the past two decades were referred.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were; public data accounts of events, publications and outcomes from scientific study.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data collected was sensibly evaluated.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This was to guarantee the use of trustworthy sources to eventually arrive at valid inferences.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endParaRPr lang="en-US" sz="3200" dirty="0">
              <a:latin typeface="Calibri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533120" y="5600700"/>
            <a:ext cx="11338560" cy="8001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r>
              <a:rPr lang="en-US" sz="5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Methods and Materials</a:t>
            </a:r>
          </a:p>
        </p:txBody>
      </p:sp>
      <p:sp>
        <p:nvSpPr>
          <p:cNvPr id="12" name="Text Box 191"/>
          <p:cNvSpPr txBox="1">
            <a:spLocks noChangeArrowheads="1"/>
          </p:cNvSpPr>
          <p:nvPr/>
        </p:nvSpPr>
        <p:spPr bwMode="auto">
          <a:xfrm>
            <a:off x="25603200" y="15601950"/>
            <a:ext cx="11338560" cy="8694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lIns="160001" tIns="160001" rIns="160001" bIns="160001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President Maduro was re-elected for a second term in 2018.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the poll was widely condemned.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characterized by riots and fraudulent allegations.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weeks later, the re-election of Mr. Maduro was overturned by parliament.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leader of opposition, Juan Guaidó, stated himself acting head of state. 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to hold the office awaiting free and fair polls to be conducted.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had the backing from the U.S, Canada, most of the E.U, and the O.A.S.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Maduro preserves the backing of numerous major nations such as China, Cuba, Russia, and Turkey.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Dictatorship is the key factor behind the political crisis in Venezuela.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consequential political crisis has prompted the U.S to increase sanctions against the Maduro administration.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5603200" y="14801850"/>
            <a:ext cx="11338560" cy="8001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r>
              <a:rPr lang="en-US" sz="5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Discussion</a:t>
            </a:r>
          </a:p>
        </p:txBody>
      </p:sp>
      <p:sp>
        <p:nvSpPr>
          <p:cNvPr id="14" name="Text Box 193"/>
          <p:cNvSpPr txBox="1">
            <a:spLocks noChangeArrowheads="1"/>
          </p:cNvSpPr>
          <p:nvPr/>
        </p:nvSpPr>
        <p:spPr bwMode="auto">
          <a:xfrm>
            <a:off x="25603200" y="24803100"/>
            <a:ext cx="11338560" cy="573999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lIns="160001" tIns="160001" rIns="160001" bIns="160001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Venezuelan government faces the difficulty of accepting defeat.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makes it difficult for the country to adjust to a radically different political context.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different country, such an electoral outcome would lead to negotiations between the parties.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in Venezuela, the culture of dialogue and agreement has fallen into disuse.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path to dialogue is strewn with obstacles.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country needs swift decisions to avoid collapse.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endParaRPr lang="en-US" sz="3200" dirty="0">
              <a:latin typeface="Calibri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5603200" y="24003000"/>
            <a:ext cx="11338560" cy="8001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r>
              <a:rPr lang="en-US" sz="5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Conclusions</a:t>
            </a:r>
          </a:p>
        </p:txBody>
      </p:sp>
      <p:sp>
        <p:nvSpPr>
          <p:cNvPr id="11" name="Text Box 190"/>
          <p:cNvSpPr txBox="1">
            <a:spLocks noChangeArrowheads="1"/>
          </p:cNvSpPr>
          <p:nvPr/>
        </p:nvSpPr>
        <p:spPr bwMode="auto">
          <a:xfrm>
            <a:off x="1451314" y="11082803"/>
            <a:ext cx="11338560" cy="1411151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txBody>
          <a:bodyPr lIns="160001" tIns="160001" rIns="160001" bIns="160001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Hugo Chavez was Venezuelan president from 1999 to 2013, when he passed on.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Nicolas Maduro, who was his trusted assistant took after him.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Opposition parties secured a mainstream in the parliament in Dec. 2016.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turned national assembly to a spike in the head of state’s side.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counter this, Mr. Maduro formed the National Constituent Assembly.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composed of completely of government allies.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authorities surpass those of the parliament.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assembly and Maduro’s assembly have been in chaos since then.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2018, the election was broadly laid off as rigged.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saw Mr. Maduro retain his seat.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Juan Guaidó, the head of parliament stated himself interim head of state in Jan. 2019.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had the backing from more than 50 nations, including the U.S.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the Venezuelan military has maintained its loyalty to elected head of state.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has ensured that Mr. Maduro has continued being in the president’s palace and in regulation of the nation.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politicians with opposing views have been jailed as others flee the nation. </a:t>
            </a:r>
          </a:p>
          <a:p>
            <a:pPr marL="457200" indent="-457200" eaLnBrk="1" hangingPunct="1">
              <a:buFont typeface="Wingdings" panose="05000000000000000000" pitchFamily="2" charset="2"/>
              <a:buChar char="v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research question is: How is the political crisis in Venezuela?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3533120" y="12275334"/>
            <a:ext cx="11338560" cy="8001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0" tIns="40000" rIns="80000" bIns="40000" rtlCol="0" anchor="ctr"/>
          <a:lstStyle/>
          <a:p>
            <a:pPr algn="ctr"/>
            <a:r>
              <a:rPr lang="en-US" sz="5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Results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1394" y="18534648"/>
            <a:ext cx="11338561" cy="73639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9171" y="5454967"/>
            <a:ext cx="19127429" cy="861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1596" y="26149266"/>
            <a:ext cx="12801603" cy="73787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1314" y="25527000"/>
            <a:ext cx="11350283" cy="800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251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3160</TotalTime>
  <Words>723</Words>
  <Application>Microsoft Office PowerPoint</Application>
  <PresentationFormat>Custom</PresentationFormat>
  <Paragraphs>61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Wingdings</vt:lpstr>
      <vt:lpstr>Office Theme</vt:lpstr>
      <vt:lpstr>PowerPoint Presentation</vt:lpstr>
    </vt:vector>
  </TitlesOfParts>
  <Company>Genigraphics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Genigraphics Research Poster Template 42x42</dc:title>
  <dc:creator>Jay Larson</dc:creator>
  <dc:description>Quality poster printing
www.genigraphics.com
1-800-790-4001</dc:description>
  <cp:lastModifiedBy>Jackson</cp:lastModifiedBy>
  <cp:revision>103</cp:revision>
  <cp:lastPrinted>2013-02-12T02:21:55Z</cp:lastPrinted>
  <dcterms:created xsi:type="dcterms:W3CDTF">2013-02-10T21:14:48Z</dcterms:created>
  <dcterms:modified xsi:type="dcterms:W3CDTF">2021-05-12T09:23:29Z</dcterms:modified>
</cp:coreProperties>
</file>