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2"/>
  </p:notesMasterIdLst>
  <p:sldIdLst>
    <p:sldId id="256" r:id="rId2"/>
    <p:sldId id="257" r:id="rId3"/>
    <p:sldId id="260" r:id="rId4"/>
    <p:sldId id="266" r:id="rId5"/>
    <p:sldId id="258" r:id="rId6"/>
    <p:sldId id="259" r:id="rId7"/>
    <p:sldId id="261" r:id="rId8"/>
    <p:sldId id="262" r:id="rId9"/>
    <p:sldId id="264" r:id="rId10"/>
    <p:sldId id="265" r:id="rId1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000" autoAdjust="0"/>
    <p:restoredTop sz="79533" autoAdjust="0"/>
  </p:normalViewPr>
  <p:slideViewPr>
    <p:cSldViewPr snapToGrid="0">
      <p:cViewPr varScale="1">
        <p:scale>
          <a:sx n="59" d="100"/>
          <a:sy n="59" d="100"/>
        </p:scale>
        <p:origin x="306"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67FDE2E-D03D-4053-81F9-FB261EE3FA32}" type="datetimeFigureOut">
              <a:rPr lang="en-US" smtClean="0"/>
              <a:t>5/12/2021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F6D2E0C-2870-4EA7-8F2F-5A041FEB7DF6}" type="slidenum">
              <a:rPr lang="en-US" smtClean="0"/>
              <a:t>‹#›</a:t>
            </a:fld>
            <a:endParaRPr lang="en-US"/>
          </a:p>
        </p:txBody>
      </p:sp>
    </p:spTree>
    <p:extLst>
      <p:ext uri="{BB962C8B-B14F-4D97-AF65-F5344CB8AC3E}">
        <p14:creationId xmlns:p14="http://schemas.microsoft.com/office/powerpoint/2010/main" val="123411784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F6D2E0C-2870-4EA7-8F2F-5A041FEB7DF6}" type="slidenum">
              <a:rPr lang="en-US" smtClean="0"/>
              <a:t>1</a:t>
            </a:fld>
            <a:endParaRPr lang="en-US"/>
          </a:p>
        </p:txBody>
      </p:sp>
    </p:spTree>
    <p:extLst>
      <p:ext uri="{BB962C8B-B14F-4D97-AF65-F5344CB8AC3E}">
        <p14:creationId xmlns:p14="http://schemas.microsoft.com/office/powerpoint/2010/main" val="359326234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	Numerous animal</a:t>
            </a:r>
            <a:r>
              <a:rPr lang="en-US" baseline="0" dirty="0" smtClean="0"/>
              <a:t> and plant species have gone extinct due to habitat degradation. Habitat degradation in the recent centuries has largely been due to human activity. Their extinction has reduced species diversity in the plant. Examples of animal species that have recently gone extinct due to habitat degradation include Cryptic </a:t>
            </a:r>
            <a:r>
              <a:rPr lang="en-US" baseline="0" dirty="0" err="1" smtClean="0"/>
              <a:t>Treehunter</a:t>
            </a:r>
            <a:r>
              <a:rPr lang="en-US" baseline="0" dirty="0" smtClean="0"/>
              <a:t>, Formosan Clouded Leopard, and Mount Glorious Torrent Frog (Ruiz, 2020). Examples of plant species that have recently gone extinct due to habitat loss include </a:t>
            </a:r>
            <a:r>
              <a:rPr lang="en-US" baseline="0" dirty="0" err="1" smtClean="0"/>
              <a:t>Acalypha</a:t>
            </a:r>
            <a:r>
              <a:rPr lang="en-US" baseline="0" dirty="0" smtClean="0"/>
              <a:t> </a:t>
            </a:r>
            <a:r>
              <a:rPr lang="en-US" baseline="0" dirty="0" err="1" smtClean="0"/>
              <a:t>dikuluwensis</a:t>
            </a:r>
            <a:r>
              <a:rPr lang="en-US" baseline="0" dirty="0" smtClean="0"/>
              <a:t>, </a:t>
            </a:r>
            <a:r>
              <a:rPr lang="en-US" baseline="0" dirty="0" err="1" smtClean="0"/>
              <a:t>Amaranthus</a:t>
            </a:r>
            <a:r>
              <a:rPr lang="en-US" baseline="0" dirty="0" smtClean="0"/>
              <a:t> brownie, and </a:t>
            </a:r>
            <a:r>
              <a:rPr lang="en-US" baseline="0" dirty="0" err="1" smtClean="0"/>
              <a:t>Cyrtandra</a:t>
            </a:r>
            <a:r>
              <a:rPr lang="en-US" baseline="0" dirty="0" smtClean="0"/>
              <a:t> </a:t>
            </a:r>
            <a:r>
              <a:rPr lang="en-US" baseline="0" dirty="0" err="1" smtClean="0"/>
              <a:t>olona</a:t>
            </a:r>
            <a:r>
              <a:rPr lang="en-US" baseline="0" dirty="0" smtClean="0"/>
              <a:t> (Brenna, 2020).  </a:t>
            </a:r>
          </a:p>
          <a:p>
            <a:endParaRPr lang="en-US" baseline="0" dirty="0" smtClean="0"/>
          </a:p>
          <a:p>
            <a:endParaRPr lang="en-US" dirty="0"/>
          </a:p>
        </p:txBody>
      </p:sp>
      <p:sp>
        <p:nvSpPr>
          <p:cNvPr id="4" name="Slide Number Placeholder 3"/>
          <p:cNvSpPr>
            <a:spLocks noGrp="1"/>
          </p:cNvSpPr>
          <p:nvPr>
            <p:ph type="sldNum" sz="quarter" idx="10"/>
          </p:nvPr>
        </p:nvSpPr>
        <p:spPr/>
        <p:txBody>
          <a:bodyPr/>
          <a:lstStyle/>
          <a:p>
            <a:fld id="{BF6D2E0C-2870-4EA7-8F2F-5A041FEB7DF6}" type="slidenum">
              <a:rPr lang="en-US" smtClean="0"/>
              <a:t>2</a:t>
            </a:fld>
            <a:endParaRPr lang="en-US"/>
          </a:p>
        </p:txBody>
      </p:sp>
    </p:spTree>
    <p:extLst>
      <p:ext uri="{BB962C8B-B14F-4D97-AF65-F5344CB8AC3E}">
        <p14:creationId xmlns:p14="http://schemas.microsoft.com/office/powerpoint/2010/main" val="196197281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	There are other animals and plant species</a:t>
            </a:r>
            <a:r>
              <a:rPr lang="en-US" baseline="0" dirty="0" smtClean="0"/>
              <a:t> that are close to extinction due to habitat loss. The endangered species will likely go extinct if adequate steps are not taken to ensure their continued existence. Examples of animal species that are currently endangered include Indian Elephant, Mountain Gorilla, and Black Rhinoceros (Trafalgar, 2020). Plant species that are also endangered due to habitat loss are </a:t>
            </a:r>
            <a:r>
              <a:rPr lang="en-US" dirty="0" smtClean="0"/>
              <a:t>Western Prairie Fringed Orchid, Wiggin's </a:t>
            </a:r>
            <a:r>
              <a:rPr lang="en-US" dirty="0" err="1" smtClean="0"/>
              <a:t>Acalypha</a:t>
            </a:r>
            <a:r>
              <a:rPr lang="en-US" dirty="0" smtClean="0"/>
              <a:t>, and</a:t>
            </a:r>
            <a:r>
              <a:rPr lang="en-US" baseline="0" dirty="0" smtClean="0"/>
              <a:t> </a:t>
            </a:r>
            <a:r>
              <a:rPr lang="en-US" dirty="0" smtClean="0"/>
              <a:t>Texas Wild Rice (Save the Endangered Species,</a:t>
            </a:r>
            <a:r>
              <a:rPr lang="en-US" baseline="0" dirty="0" smtClean="0"/>
              <a:t> </a:t>
            </a:r>
            <a:r>
              <a:rPr lang="en-US" dirty="0" smtClean="0"/>
              <a:t>2013). All human beings</a:t>
            </a:r>
            <a:r>
              <a:rPr lang="en-US" baseline="0" dirty="0" smtClean="0"/>
              <a:t> in the planet can take steps to ensure that the listed and other endangered animal and plant species do not go extinct due to habitat loss. </a:t>
            </a:r>
            <a:endParaRPr lang="en-US" dirty="0" smtClean="0"/>
          </a:p>
          <a:p>
            <a:endParaRPr lang="en-US" dirty="0"/>
          </a:p>
        </p:txBody>
      </p:sp>
      <p:sp>
        <p:nvSpPr>
          <p:cNvPr id="4" name="Slide Number Placeholder 3"/>
          <p:cNvSpPr>
            <a:spLocks noGrp="1"/>
          </p:cNvSpPr>
          <p:nvPr>
            <p:ph type="sldNum" sz="quarter" idx="10"/>
          </p:nvPr>
        </p:nvSpPr>
        <p:spPr/>
        <p:txBody>
          <a:bodyPr/>
          <a:lstStyle/>
          <a:p>
            <a:fld id="{BF6D2E0C-2870-4EA7-8F2F-5A041FEB7DF6}" type="slidenum">
              <a:rPr lang="en-US" smtClean="0"/>
              <a:t>3</a:t>
            </a:fld>
            <a:endParaRPr lang="en-US"/>
          </a:p>
        </p:txBody>
      </p:sp>
    </p:spTree>
    <p:extLst>
      <p:ext uri="{BB962C8B-B14F-4D97-AF65-F5344CB8AC3E}">
        <p14:creationId xmlns:p14="http://schemas.microsoft.com/office/powerpoint/2010/main" val="177622140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	Different habitats have changed radically over the last couple of decades. Many forest habitats have changed radically due to deforestation (</a:t>
            </a:r>
            <a:r>
              <a:rPr lang="de-DE" dirty="0" smtClean="0"/>
              <a:t>Lindenmayer</a:t>
            </a:r>
            <a:r>
              <a:rPr lang="de-DE" baseline="0" dirty="0" smtClean="0"/>
              <a:t> </a:t>
            </a:r>
            <a:r>
              <a:rPr lang="de-DE" dirty="0" smtClean="0"/>
              <a:t>&amp; Fischer, 2013</a:t>
            </a:r>
            <a:r>
              <a:rPr lang="en-US" dirty="0" smtClean="0"/>
              <a:t>). Trees have been cut</a:t>
            </a:r>
            <a:r>
              <a:rPr lang="en-US" baseline="0" dirty="0" smtClean="0"/>
              <a:t> and forests cleared for construction, agriculture, or resources extraction. </a:t>
            </a:r>
            <a:r>
              <a:rPr lang="en-US" dirty="0" smtClean="0"/>
              <a:t>Desert habitats are growing increasingly warmer due to global warming caused by environmental pollution (</a:t>
            </a:r>
            <a:r>
              <a:rPr lang="de-DE" dirty="0" smtClean="0"/>
              <a:t>Lindenmayer</a:t>
            </a:r>
            <a:r>
              <a:rPr lang="de-DE" baseline="0" dirty="0" smtClean="0"/>
              <a:t> </a:t>
            </a:r>
            <a:r>
              <a:rPr lang="de-DE" dirty="0" smtClean="0"/>
              <a:t>&amp; Fischer, 2013)</a:t>
            </a:r>
            <a:r>
              <a:rPr lang="en-US" dirty="0" smtClean="0"/>
              <a:t>. Many aquatic habitats have changed rapidly due to increased water pollution (</a:t>
            </a:r>
            <a:r>
              <a:rPr lang="de-DE" dirty="0" smtClean="0"/>
              <a:t>Lindenmayer</a:t>
            </a:r>
            <a:r>
              <a:rPr lang="de-DE" baseline="0" dirty="0" smtClean="0"/>
              <a:t> </a:t>
            </a:r>
            <a:r>
              <a:rPr lang="de-DE" dirty="0" smtClean="0"/>
              <a:t>&amp; Fischer, 2013)</a:t>
            </a:r>
            <a:r>
              <a:rPr lang="en-US" dirty="0" smtClean="0"/>
              <a:t>. Fish and other aquatic forms of life are dying due to pollution. Arctic and Antarctic habitats have changed radically due to snow melting. Many coral reef habitats have also change radically due to destruction by humans (</a:t>
            </a:r>
            <a:r>
              <a:rPr lang="de-DE" dirty="0" smtClean="0"/>
              <a:t>Lindenmayer</a:t>
            </a:r>
            <a:r>
              <a:rPr lang="de-DE" baseline="0" dirty="0" smtClean="0"/>
              <a:t> </a:t>
            </a:r>
            <a:r>
              <a:rPr lang="de-DE" dirty="0" smtClean="0"/>
              <a:t>&amp; Fischer, 2013)</a:t>
            </a:r>
            <a:r>
              <a:rPr lang="en-US" dirty="0" smtClean="0"/>
              <a:t>.</a:t>
            </a:r>
            <a:r>
              <a:rPr lang="en-US" baseline="0" dirty="0" smtClean="0"/>
              <a:t> </a:t>
            </a:r>
            <a:endParaRPr lang="en-US" dirty="0" smtClean="0"/>
          </a:p>
          <a:p>
            <a:endParaRPr lang="en-US" dirty="0"/>
          </a:p>
        </p:txBody>
      </p:sp>
      <p:sp>
        <p:nvSpPr>
          <p:cNvPr id="4" name="Slide Number Placeholder 3"/>
          <p:cNvSpPr>
            <a:spLocks noGrp="1"/>
          </p:cNvSpPr>
          <p:nvPr>
            <p:ph type="sldNum" sz="quarter" idx="10"/>
          </p:nvPr>
        </p:nvSpPr>
        <p:spPr/>
        <p:txBody>
          <a:bodyPr/>
          <a:lstStyle/>
          <a:p>
            <a:fld id="{BF6D2E0C-2870-4EA7-8F2F-5A041FEB7DF6}" type="slidenum">
              <a:rPr lang="en-US" smtClean="0"/>
              <a:t>4</a:t>
            </a:fld>
            <a:endParaRPr lang="en-US"/>
          </a:p>
        </p:txBody>
      </p:sp>
    </p:spTree>
    <p:extLst>
      <p:ext uri="{BB962C8B-B14F-4D97-AF65-F5344CB8AC3E}">
        <p14:creationId xmlns:p14="http://schemas.microsoft.com/office/powerpoint/2010/main" val="61484645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	There is an urgent need for</a:t>
            </a:r>
            <a:r>
              <a:rPr lang="en-US" baseline="0" dirty="0" smtClean="0"/>
              <a:t> people world over to adopt a greener lifestyle to help protect species’ habitats and minimize species extinction. The widespread adoption of a greener lifestyle would help prevent environmental pollution that can lead to habitats destruction. The widespread adoption would also reduce species overexploitation by the human race to cater to the race’s needs. Green lifestyle habits that would help protect species habitats include waste recycling, water conservation, avoiding polluting the environment, and reduced resources consumption. </a:t>
            </a:r>
            <a:endParaRPr lang="en-US" dirty="0"/>
          </a:p>
        </p:txBody>
      </p:sp>
      <p:sp>
        <p:nvSpPr>
          <p:cNvPr id="4" name="Slide Number Placeholder 3"/>
          <p:cNvSpPr>
            <a:spLocks noGrp="1"/>
          </p:cNvSpPr>
          <p:nvPr>
            <p:ph type="sldNum" sz="quarter" idx="10"/>
          </p:nvPr>
        </p:nvSpPr>
        <p:spPr/>
        <p:txBody>
          <a:bodyPr/>
          <a:lstStyle/>
          <a:p>
            <a:fld id="{BF6D2E0C-2870-4EA7-8F2F-5A041FEB7DF6}" type="slidenum">
              <a:rPr lang="en-US" smtClean="0"/>
              <a:t>5</a:t>
            </a:fld>
            <a:endParaRPr lang="en-US"/>
          </a:p>
        </p:txBody>
      </p:sp>
    </p:spTree>
    <p:extLst>
      <p:ext uri="{BB962C8B-B14F-4D97-AF65-F5344CB8AC3E}">
        <p14:creationId xmlns:p14="http://schemas.microsoft.com/office/powerpoint/2010/main" val="13063020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	Waste materials</a:t>
            </a:r>
            <a:r>
              <a:rPr lang="en-US" baseline="0" dirty="0" smtClean="0"/>
              <a:t> like plastic, glass, aluminum cans and bottles contribute to environmental pollution and habitat destruction when poorly disposed. The waste can be recycled. Thus, preventing the need for other such items and poor disposal of the same. Wide spread recycling would help protect species habitats and prevent further species extinction. Some of the items that can be recycled in households include bottles, plastics, paper, glass, and aluminum cans. The widespread embracing of recycling can help prevent poor waste disposal which would result in a cleaner planet. </a:t>
            </a:r>
            <a:endParaRPr lang="en-US" dirty="0"/>
          </a:p>
        </p:txBody>
      </p:sp>
      <p:sp>
        <p:nvSpPr>
          <p:cNvPr id="4" name="Slide Number Placeholder 3"/>
          <p:cNvSpPr>
            <a:spLocks noGrp="1"/>
          </p:cNvSpPr>
          <p:nvPr>
            <p:ph type="sldNum" sz="quarter" idx="10"/>
          </p:nvPr>
        </p:nvSpPr>
        <p:spPr/>
        <p:txBody>
          <a:bodyPr/>
          <a:lstStyle/>
          <a:p>
            <a:fld id="{BF6D2E0C-2870-4EA7-8F2F-5A041FEB7DF6}" type="slidenum">
              <a:rPr lang="en-US" smtClean="0"/>
              <a:t>6</a:t>
            </a:fld>
            <a:endParaRPr lang="en-US"/>
          </a:p>
        </p:txBody>
      </p:sp>
    </p:spTree>
    <p:extLst>
      <p:ext uri="{BB962C8B-B14F-4D97-AF65-F5344CB8AC3E}">
        <p14:creationId xmlns:p14="http://schemas.microsoft.com/office/powerpoint/2010/main" val="162866824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	Water conservation</a:t>
            </a:r>
            <a:r>
              <a:rPr lang="en-US" baseline="0" dirty="0" smtClean="0"/>
              <a:t> is also critical to habitat conservation. Water depletion is one of the contributing factor to plants extinction. Animals also die in large numbers due to thirst and that can also lead to animal extinction. One of the ways in which water misuse negatively affects species habitats is that it results in human efforts to trap more water. Dams constructed to trap more water for human consumption contribute to habitat destruction. Dams deprive habitats situated downstream of water necessary to species survival in such habitats. Ways of conserving water at home include turning off water when brushing teeth, taking shorter showers, and using less water in cleaning chores like washing.  </a:t>
            </a:r>
          </a:p>
          <a:p>
            <a:endParaRPr lang="en-US" dirty="0"/>
          </a:p>
        </p:txBody>
      </p:sp>
      <p:sp>
        <p:nvSpPr>
          <p:cNvPr id="4" name="Slide Number Placeholder 3"/>
          <p:cNvSpPr>
            <a:spLocks noGrp="1"/>
          </p:cNvSpPr>
          <p:nvPr>
            <p:ph type="sldNum" sz="quarter" idx="10"/>
          </p:nvPr>
        </p:nvSpPr>
        <p:spPr/>
        <p:txBody>
          <a:bodyPr/>
          <a:lstStyle/>
          <a:p>
            <a:fld id="{BF6D2E0C-2870-4EA7-8F2F-5A041FEB7DF6}" type="slidenum">
              <a:rPr lang="en-US" smtClean="0"/>
              <a:t>7</a:t>
            </a:fld>
            <a:endParaRPr lang="en-US"/>
          </a:p>
        </p:txBody>
      </p:sp>
    </p:spTree>
    <p:extLst>
      <p:ext uri="{BB962C8B-B14F-4D97-AF65-F5344CB8AC3E}">
        <p14:creationId xmlns:p14="http://schemas.microsoft.com/office/powerpoint/2010/main" val="264734477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	Environmental</a:t>
            </a:r>
            <a:r>
              <a:rPr lang="en-US" baseline="0" dirty="0" smtClean="0"/>
              <a:t> pollution degrades species habitats and risk species extinction. For example, plastic disposal at sea is endangering sea species. Fish have been found to have swallowed plastic bags and bottles. Helium balloons also risks killing wildlife. Avoiding all forms of environmental pollution can help protect habitats. One key to avoiding polluting the environment is recycling and reusing products. Another key is proper waste disposal. </a:t>
            </a:r>
          </a:p>
          <a:p>
            <a:endParaRPr lang="en-US" dirty="0"/>
          </a:p>
        </p:txBody>
      </p:sp>
      <p:sp>
        <p:nvSpPr>
          <p:cNvPr id="4" name="Slide Number Placeholder 3"/>
          <p:cNvSpPr>
            <a:spLocks noGrp="1"/>
          </p:cNvSpPr>
          <p:nvPr>
            <p:ph type="sldNum" sz="quarter" idx="10"/>
          </p:nvPr>
        </p:nvSpPr>
        <p:spPr/>
        <p:txBody>
          <a:bodyPr/>
          <a:lstStyle/>
          <a:p>
            <a:fld id="{BF6D2E0C-2870-4EA7-8F2F-5A041FEB7DF6}" type="slidenum">
              <a:rPr lang="en-US" smtClean="0"/>
              <a:t>8</a:t>
            </a:fld>
            <a:endParaRPr lang="en-US"/>
          </a:p>
        </p:txBody>
      </p:sp>
    </p:spTree>
    <p:extLst>
      <p:ext uri="{BB962C8B-B14F-4D97-AF65-F5344CB8AC3E}">
        <p14:creationId xmlns:p14="http://schemas.microsoft.com/office/powerpoint/2010/main" val="79062012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50000"/>
              </a:lnSpc>
              <a:buFont typeface="Wingdings" panose="05000000000000000000" pitchFamily="2" charset="2"/>
              <a:buNone/>
            </a:pPr>
            <a:r>
              <a:rPr lang="en-US" sz="2400" dirty="0" smtClean="0"/>
              <a:t>	Consumption in general also greatly contributes to habitat degradation. More consumption means extraction of more natural resources. For example, increased need for papers leads to the increased cutting of trees to make paper which</a:t>
            </a:r>
            <a:r>
              <a:rPr lang="en-US" sz="2400" baseline="0" dirty="0" smtClean="0"/>
              <a:t> leads to plant and animal habitat destruction. </a:t>
            </a:r>
            <a:r>
              <a:rPr lang="en-US" sz="2400" dirty="0" smtClean="0"/>
              <a:t>More resource</a:t>
            </a:r>
            <a:r>
              <a:rPr lang="en-US" sz="2400" baseline="0" dirty="0" smtClean="0"/>
              <a:t> </a:t>
            </a:r>
            <a:r>
              <a:rPr lang="en-US" sz="2400" dirty="0" smtClean="0"/>
              <a:t>consumption also leads to more waste. Poor waste disposal leads to habitat degradation. Ways of consumption reduction </a:t>
            </a:r>
            <a:r>
              <a:rPr lang="en-US" sz="2400" baseline="0" dirty="0" smtClean="0"/>
              <a:t>that the general public can adopt to help conserve animal habitats include o</a:t>
            </a:r>
            <a:r>
              <a:rPr lang="en-US" sz="2000" dirty="0" smtClean="0"/>
              <a:t>wning fewer possessions,</a:t>
            </a:r>
            <a:r>
              <a:rPr lang="en-US" sz="2000" baseline="0" dirty="0" smtClean="0"/>
              <a:t> reusing items, and resources sharing. </a:t>
            </a:r>
            <a:endParaRPr lang="en-US" dirty="0"/>
          </a:p>
        </p:txBody>
      </p:sp>
      <p:sp>
        <p:nvSpPr>
          <p:cNvPr id="4" name="Slide Number Placeholder 3"/>
          <p:cNvSpPr>
            <a:spLocks noGrp="1"/>
          </p:cNvSpPr>
          <p:nvPr>
            <p:ph type="sldNum" sz="quarter" idx="10"/>
          </p:nvPr>
        </p:nvSpPr>
        <p:spPr/>
        <p:txBody>
          <a:bodyPr/>
          <a:lstStyle/>
          <a:p>
            <a:fld id="{BF6D2E0C-2870-4EA7-8F2F-5A041FEB7DF6}" type="slidenum">
              <a:rPr lang="en-US" smtClean="0"/>
              <a:t>9</a:t>
            </a:fld>
            <a:endParaRPr lang="en-US"/>
          </a:p>
        </p:txBody>
      </p:sp>
    </p:spTree>
    <p:extLst>
      <p:ext uri="{BB962C8B-B14F-4D97-AF65-F5344CB8AC3E}">
        <p14:creationId xmlns:p14="http://schemas.microsoft.com/office/powerpoint/2010/main" val="404116133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100051" y="4455620"/>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F8C392D8-795E-4147-BE18-E0C111F6572A}" type="datetimeFigureOut">
              <a:rPr lang="en-US" smtClean="0"/>
              <a:t>5/12/2021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2917B7F-24C4-4D1A-935E-5E8FABC07D47}" type="slidenum">
              <a:rPr lang="en-US" smtClean="0"/>
              <a:t>‹#›</a:t>
            </a:fld>
            <a:endParaRPr lang="en-US"/>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27785837"/>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F8C392D8-795E-4147-BE18-E0C111F6572A}" type="datetimeFigureOut">
              <a:rPr lang="en-US" smtClean="0"/>
              <a:t>5/12/2021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2917B7F-24C4-4D1A-935E-5E8FABC07D47}" type="slidenum">
              <a:rPr lang="en-US" smtClean="0"/>
              <a:t>‹#›</a:t>
            </a:fld>
            <a:endParaRPr lang="en-US"/>
          </a:p>
        </p:txBody>
      </p:sp>
    </p:spTree>
    <p:extLst>
      <p:ext uri="{BB962C8B-B14F-4D97-AF65-F5344CB8AC3E}">
        <p14:creationId xmlns:p14="http://schemas.microsoft.com/office/powerpoint/2010/main" val="2883130872"/>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4778"/>
            <a:ext cx="2628900" cy="5757421"/>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838200" y="414778"/>
            <a:ext cx="7734300" cy="5757422"/>
          </a:xfrm>
        </p:spPr>
        <p:txBody>
          <a:bodyPr vert="eaVert" lIns="45720" tIns="0" rIns="45720" bIns="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F8C392D8-795E-4147-BE18-E0C111F6572A}" type="datetimeFigureOut">
              <a:rPr lang="en-US" smtClean="0"/>
              <a:t>5/12/2021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2917B7F-24C4-4D1A-935E-5E8FABC07D47}" type="slidenum">
              <a:rPr lang="en-US" smtClean="0"/>
              <a:t>‹#›</a:t>
            </a:fld>
            <a:endParaRPr lang="en-US"/>
          </a:p>
        </p:txBody>
      </p:sp>
    </p:spTree>
    <p:extLst>
      <p:ext uri="{BB962C8B-B14F-4D97-AF65-F5344CB8AC3E}">
        <p14:creationId xmlns:p14="http://schemas.microsoft.com/office/powerpoint/2010/main" val="196330278"/>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a:lvl1p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F8C392D8-795E-4147-BE18-E0C111F6572A}" type="datetimeFigureOut">
              <a:rPr lang="en-US" smtClean="0"/>
              <a:t>5/12/2021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2917B7F-24C4-4D1A-935E-5E8FABC07D47}" type="slidenum">
              <a:rPr lang="en-US" smtClean="0"/>
              <a:t>‹#›</a:t>
            </a:fld>
            <a:endParaRPr lang="en-US"/>
          </a:p>
        </p:txBody>
      </p:sp>
    </p:spTree>
    <p:extLst>
      <p:ext uri="{BB962C8B-B14F-4D97-AF65-F5344CB8AC3E}">
        <p14:creationId xmlns:p14="http://schemas.microsoft.com/office/powerpoint/2010/main" val="2288171902"/>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en-US" smtClean="0"/>
              <a:t>Click to edit Master title style</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8C392D8-795E-4147-BE18-E0C111F6572A}" type="datetimeFigureOut">
              <a:rPr lang="en-US" smtClean="0"/>
              <a:t>5/12/2021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2917B7F-24C4-4D1A-935E-5E8FABC07D47}" type="slidenum">
              <a:rPr lang="en-US" smtClean="0"/>
              <a:t>‹#›</a:t>
            </a:fld>
            <a:endParaRPr lang="en-US"/>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31318762"/>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097279" y="1845734"/>
            <a:ext cx="4937760" cy="402336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217920" y="1845735"/>
            <a:ext cx="4937760" cy="402336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F8C392D8-795E-4147-BE18-E0C111F6572A}" type="datetimeFigureOut">
              <a:rPr lang="en-US" smtClean="0"/>
              <a:t>5/12/2021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2917B7F-24C4-4D1A-935E-5E8FABC07D47}" type="slidenum">
              <a:rPr lang="en-US" smtClean="0"/>
              <a:t>‹#›</a:t>
            </a:fld>
            <a:endParaRPr lang="en-US"/>
          </a:p>
        </p:txBody>
      </p:sp>
    </p:spTree>
    <p:extLst>
      <p:ext uri="{BB962C8B-B14F-4D97-AF65-F5344CB8AC3E}">
        <p14:creationId xmlns:p14="http://schemas.microsoft.com/office/powerpoint/2010/main" val="2188377917"/>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097280" y="2582334"/>
            <a:ext cx="4937760" cy="3378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217920" y="2582334"/>
            <a:ext cx="4937760" cy="3378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F8C392D8-795E-4147-BE18-E0C111F6572A}" type="datetimeFigureOut">
              <a:rPr lang="en-US" smtClean="0"/>
              <a:t>5/12/2021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2917B7F-24C4-4D1A-935E-5E8FABC07D47}" type="slidenum">
              <a:rPr lang="en-US" smtClean="0"/>
              <a:t>‹#›</a:t>
            </a:fld>
            <a:endParaRPr lang="en-US"/>
          </a:p>
        </p:txBody>
      </p:sp>
    </p:spTree>
    <p:extLst>
      <p:ext uri="{BB962C8B-B14F-4D97-AF65-F5344CB8AC3E}">
        <p14:creationId xmlns:p14="http://schemas.microsoft.com/office/powerpoint/2010/main" val="424710119"/>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F8C392D8-795E-4147-BE18-E0C111F6572A}" type="datetimeFigureOut">
              <a:rPr lang="en-US" smtClean="0"/>
              <a:t>5/12/2021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2917B7F-24C4-4D1A-935E-5E8FABC07D47}" type="slidenum">
              <a:rPr lang="en-US" smtClean="0"/>
              <a:t>‹#›</a:t>
            </a:fld>
            <a:endParaRPr lang="en-US"/>
          </a:p>
        </p:txBody>
      </p:sp>
    </p:spTree>
    <p:extLst>
      <p:ext uri="{BB962C8B-B14F-4D97-AF65-F5344CB8AC3E}">
        <p14:creationId xmlns:p14="http://schemas.microsoft.com/office/powerpoint/2010/main" val="827230231"/>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F8C392D8-795E-4147-BE18-E0C111F6572A}" type="datetimeFigureOut">
              <a:rPr lang="en-US" smtClean="0"/>
              <a:t>5/12/2021</a:t>
            </a:fld>
            <a:endParaRPr lang="en-US"/>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en-US"/>
          </a:p>
        </p:txBody>
      </p:sp>
      <p:sp>
        <p:nvSpPr>
          <p:cNvPr id="9" name="Slide Number Placeholder 8"/>
          <p:cNvSpPr>
            <a:spLocks noGrp="1"/>
          </p:cNvSpPr>
          <p:nvPr>
            <p:ph type="sldNum" sz="quarter" idx="12"/>
          </p:nvPr>
        </p:nvSpPr>
        <p:spPr/>
        <p:txBody>
          <a:bodyPr/>
          <a:lstStyle/>
          <a:p>
            <a:fld id="{42917B7F-24C4-4D1A-935E-5E8FABC07D47}" type="slidenum">
              <a:rPr lang="en-US" smtClean="0"/>
              <a:t>‹#›</a:t>
            </a:fld>
            <a:endParaRPr lang="en-US"/>
          </a:p>
        </p:txBody>
      </p:sp>
    </p:spTree>
    <p:extLst>
      <p:ext uri="{BB962C8B-B14F-4D97-AF65-F5344CB8AC3E}">
        <p14:creationId xmlns:p14="http://schemas.microsoft.com/office/powerpoint/2010/main" val="2542759464"/>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fld id="{F8C392D8-795E-4147-BE18-E0C111F6572A}" type="datetimeFigureOut">
              <a:rPr lang="en-US" smtClean="0"/>
              <a:t>5/12/2021</a:t>
            </a:fld>
            <a:endParaRPr lang="en-US"/>
          </a:p>
        </p:txBody>
      </p:sp>
      <p:sp>
        <p:nvSpPr>
          <p:cNvPr id="6" name="Footer Placeholder 5"/>
          <p:cNvSpPr>
            <a:spLocks noGrp="1"/>
          </p:cNvSpPr>
          <p:nvPr>
            <p:ph type="ftr" sz="quarter" idx="11"/>
          </p:nvPr>
        </p:nvSpPr>
        <p:spPr>
          <a:xfrm>
            <a:off x="4800600" y="6459785"/>
            <a:ext cx="4648200" cy="365125"/>
          </a:xfrm>
        </p:spPr>
        <p:txBody>
          <a:bodyPr/>
          <a:lstStyle>
            <a:lvl1pPr algn="l">
              <a:defRPr>
                <a:solidFill>
                  <a:schemeClr val="tx2"/>
                </a:solidFill>
              </a:defRPr>
            </a:lvl1pPr>
          </a:lstStyle>
          <a:p>
            <a:endParaRPr lang="en-US"/>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42917B7F-24C4-4D1A-935E-5E8FABC07D47}" type="slidenum">
              <a:rPr lang="en-US" smtClean="0"/>
              <a:t>‹#›</a:t>
            </a:fld>
            <a:endParaRPr lang="en-US"/>
          </a:p>
        </p:txBody>
      </p:sp>
    </p:spTree>
    <p:extLst>
      <p:ext uri="{BB962C8B-B14F-4D97-AF65-F5344CB8AC3E}">
        <p14:creationId xmlns:p14="http://schemas.microsoft.com/office/powerpoint/2010/main" val="1194422992"/>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4953000"/>
            <a:ext cx="12188825"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264" cy="822960"/>
          </a:xfrm>
        </p:spPr>
        <p:txBody>
          <a:bodyPr lIns="91440" tIns="0" rIns="91440" bIns="0" anchor="b">
            <a:noAutofit/>
          </a:bodyPr>
          <a:lstStyle>
            <a:lvl1pPr>
              <a:defRPr sz="3600" b="0">
                <a:solidFill>
                  <a:srgbClr val="FFFFFF"/>
                </a:solidFill>
              </a:defRPr>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5" y="0"/>
            <a:ext cx="12191985" cy="4915076"/>
          </a:xfrm>
          <a:blipFill>
            <a:blip r:embed="rId2"/>
            <a:stretch>
              <a:fillRect/>
            </a:stretch>
          </a:blipFill>
        </p:spPr>
        <p:txBody>
          <a:bodyPr lIns="457200" tIns="457200" anchor="t"/>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1097280" y="5907023"/>
            <a:ext cx="10113264"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8C392D8-795E-4147-BE18-E0C111F6572A}" type="datetimeFigureOut">
              <a:rPr lang="en-US" smtClean="0"/>
              <a:t>5/12/2021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2917B7F-24C4-4D1A-935E-5E8FABC07D47}" type="slidenum">
              <a:rPr lang="en-US" smtClean="0"/>
              <a:t>‹#›</a:t>
            </a:fld>
            <a:endParaRPr lang="en-US"/>
          </a:p>
        </p:txBody>
      </p:sp>
    </p:spTree>
    <p:extLst>
      <p:ext uri="{BB962C8B-B14F-4D97-AF65-F5344CB8AC3E}">
        <p14:creationId xmlns:p14="http://schemas.microsoft.com/office/powerpoint/2010/main" val="2580815322"/>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0" y="6334316"/>
            <a:ext cx="12192001" cy="659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fld id="{F8C392D8-795E-4147-BE18-E0C111F6572A}" type="datetimeFigureOut">
              <a:rPr lang="en-US" smtClean="0"/>
              <a:t>5/12/2021</a:t>
            </a:fld>
            <a:endParaRPr lang="en-US"/>
          </a:p>
        </p:txBody>
      </p:sp>
      <p:sp>
        <p:nvSpPr>
          <p:cNvPr id="5" name="Footer Placeholder 4"/>
          <p:cNvSpPr>
            <a:spLocks noGrp="1"/>
          </p:cNvSpPr>
          <p:nvPr>
            <p:ph type="ftr" sz="quarter" idx="3"/>
          </p:nvPr>
        </p:nvSpPr>
        <p:spPr>
          <a:xfrm>
            <a:off x="3686185" y="6459785"/>
            <a:ext cx="4822804"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en-US"/>
          </a:p>
        </p:txBody>
      </p:sp>
      <p:sp>
        <p:nvSpPr>
          <p:cNvPr id="6" name="Slide Number Placeholder 5"/>
          <p:cNvSpPr>
            <a:spLocks noGrp="1"/>
          </p:cNvSpPr>
          <p:nvPr>
            <p:ph type="sldNum" sz="quarter" idx="4"/>
          </p:nvPr>
        </p:nvSpPr>
        <p:spPr>
          <a:xfrm>
            <a:off x="9900458" y="6459785"/>
            <a:ext cx="1312025" cy="365125"/>
          </a:xfrm>
          <a:prstGeom prst="rect">
            <a:avLst/>
          </a:prstGeom>
        </p:spPr>
        <p:txBody>
          <a:bodyPr vert="horz" lIns="91440" tIns="45720" rIns="91440" bIns="45720" rtlCol="0" anchor="ctr"/>
          <a:lstStyle>
            <a:lvl1pPr algn="r">
              <a:defRPr sz="1050">
                <a:solidFill>
                  <a:srgbClr val="FFFFFF"/>
                </a:solidFill>
              </a:defRPr>
            </a:lvl1pPr>
          </a:lstStyle>
          <a:p>
            <a:fld id="{42917B7F-24C4-4D1A-935E-5E8FABC07D47}" type="slidenum">
              <a:rPr lang="en-US" smtClean="0"/>
              <a:t>‹#›</a:t>
            </a:fld>
            <a:endParaRPr lang="en-US"/>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6695019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save-the-endangered-species.weebly.com/top-10-most-endangered-plants.html" TargetMode="External"/><Relationship Id="rId2" Type="http://schemas.openxmlformats.org/officeDocument/2006/relationships/hyperlink" Target="https://www.lifegate.com/extinct-species-list-decade-2010-2019" TargetMode="External"/><Relationship Id="rId1" Type="http://schemas.openxmlformats.org/officeDocument/2006/relationships/slideLayout" Target="../slideLayouts/slideLayout2.xml"/><Relationship Id="rId5" Type="http://schemas.openxmlformats.org/officeDocument/2006/relationships/hyperlink" Target="https://www.trafalgar.com/real-word/9-animals-facing-extinction-habitat-loss/" TargetMode="External"/><Relationship Id="rId4" Type="http://schemas.openxmlformats.org/officeDocument/2006/relationships/hyperlink" Target="https://www.globalforestwatch.org/blog/data-and-research/four-species-that-went-extinct-this-century-because-of-forest-loss/" TargetMode="External"/></Relationships>
</file>

<file path=ppt/slides/_rels/slide2.xml.rels><?xml version="1.0" encoding="UTF-8" standalone="yes"?>
<Relationships xmlns="http://schemas.openxmlformats.org/package/2006/relationships"><Relationship Id="rId8" Type="http://schemas.openxmlformats.org/officeDocument/2006/relationships/image" Target="../media/image7.jpeg"/><Relationship Id="rId3" Type="http://schemas.openxmlformats.org/officeDocument/2006/relationships/image" Target="../media/image2.jpeg"/><Relationship Id="rId7" Type="http://schemas.openxmlformats.org/officeDocument/2006/relationships/image" Target="../media/image6.jp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5.jpg"/><Relationship Id="rId5" Type="http://schemas.openxmlformats.org/officeDocument/2006/relationships/image" Target="../media/image4.jpg"/><Relationship Id="rId4" Type="http://schemas.openxmlformats.org/officeDocument/2006/relationships/image" Target="../media/image3.jpeg"/></Relationships>
</file>

<file path=ppt/slides/_rels/slide3.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pPr>
              <a:lnSpc>
                <a:spcPct val="100000"/>
              </a:lnSpc>
            </a:pPr>
            <a:r>
              <a:rPr lang="en-US" sz="5400" b="1" dirty="0" smtClean="0"/>
              <a:t>Adopting a “Greener" Lifestyle</a:t>
            </a:r>
            <a:endParaRPr lang="en-US" sz="5400" b="1" dirty="0"/>
          </a:p>
        </p:txBody>
      </p:sp>
      <p:sp>
        <p:nvSpPr>
          <p:cNvPr id="3" name="Subtitle 2"/>
          <p:cNvSpPr>
            <a:spLocks noGrp="1"/>
          </p:cNvSpPr>
          <p:nvPr>
            <p:ph type="subTitle" idx="1"/>
          </p:nvPr>
        </p:nvSpPr>
        <p:spPr>
          <a:xfrm>
            <a:off x="1100051" y="4455620"/>
            <a:ext cx="10058400" cy="1803512"/>
          </a:xfrm>
        </p:spPr>
        <p:txBody>
          <a:bodyPr>
            <a:normAutofit fontScale="32500" lnSpcReduction="20000"/>
          </a:bodyPr>
          <a:lstStyle/>
          <a:p>
            <a:pPr>
              <a:lnSpc>
                <a:spcPct val="120000"/>
              </a:lnSpc>
            </a:pPr>
            <a:r>
              <a:rPr lang="en-US" sz="5600" dirty="0" smtClean="0"/>
              <a:t>Name</a:t>
            </a:r>
          </a:p>
          <a:p>
            <a:pPr>
              <a:lnSpc>
                <a:spcPct val="120000"/>
              </a:lnSpc>
            </a:pPr>
            <a:r>
              <a:rPr lang="en-US" sz="5600" dirty="0" smtClean="0"/>
              <a:t>Institution Affiliation </a:t>
            </a:r>
          </a:p>
          <a:p>
            <a:pPr>
              <a:lnSpc>
                <a:spcPct val="120000"/>
              </a:lnSpc>
            </a:pPr>
            <a:r>
              <a:rPr lang="en-US" sz="5600" dirty="0" smtClean="0"/>
              <a:t>Course Name</a:t>
            </a:r>
          </a:p>
          <a:p>
            <a:pPr>
              <a:lnSpc>
                <a:spcPct val="120000"/>
              </a:lnSpc>
            </a:pPr>
            <a:r>
              <a:rPr lang="en-US" sz="5600" dirty="0" smtClean="0"/>
              <a:t>Date</a:t>
            </a:r>
          </a:p>
          <a:p>
            <a:endParaRPr lang="en-US" dirty="0"/>
          </a:p>
        </p:txBody>
      </p:sp>
    </p:spTree>
    <p:extLst>
      <p:ext uri="{BB962C8B-B14F-4D97-AF65-F5344CB8AC3E}">
        <p14:creationId xmlns:p14="http://schemas.microsoft.com/office/powerpoint/2010/main" val="1318326071"/>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References</a:t>
            </a:r>
            <a:endParaRPr lang="en-US" b="1" dirty="0"/>
          </a:p>
        </p:txBody>
      </p:sp>
      <p:sp>
        <p:nvSpPr>
          <p:cNvPr id="3" name="Content Placeholder 2"/>
          <p:cNvSpPr>
            <a:spLocks noGrp="1"/>
          </p:cNvSpPr>
          <p:nvPr>
            <p:ph idx="1"/>
          </p:nvPr>
        </p:nvSpPr>
        <p:spPr/>
        <p:txBody>
          <a:bodyPr>
            <a:normAutofit fontScale="62500" lnSpcReduction="20000"/>
          </a:bodyPr>
          <a:lstStyle/>
          <a:p>
            <a:pPr>
              <a:lnSpc>
                <a:spcPct val="170000"/>
              </a:lnSpc>
              <a:buFont typeface="Wingdings" panose="05000000000000000000" pitchFamily="2" charset="2"/>
              <a:buChar char="q"/>
            </a:pPr>
            <a:r>
              <a:rPr lang="en-US" dirty="0" smtClean="0"/>
              <a:t>Brenna, L. (2020). Animal and plant species declared extinct between 2010 and 2019, the full list. </a:t>
            </a:r>
            <a:r>
              <a:rPr lang="en-US" dirty="0" smtClean="0">
                <a:hlinkClick r:id="rId2"/>
              </a:rPr>
              <a:t>https://www.lifegate.com/extinct-species-list-decade-2010-2019</a:t>
            </a:r>
            <a:endParaRPr lang="en-US" dirty="0" smtClean="0"/>
          </a:p>
          <a:p>
            <a:pPr>
              <a:lnSpc>
                <a:spcPct val="170000"/>
              </a:lnSpc>
              <a:buFont typeface="Wingdings" panose="05000000000000000000" pitchFamily="2" charset="2"/>
              <a:buChar char="q"/>
            </a:pPr>
            <a:r>
              <a:rPr lang="en-US" dirty="0" err="1"/>
              <a:t>Lindenmayer</a:t>
            </a:r>
            <a:r>
              <a:rPr lang="en-US" dirty="0"/>
              <a:t>, D. B., &amp; Fischer, J. (2013). Habitat fragmentation and landscape change: an ecological and conservation synthesis. Island Press.</a:t>
            </a:r>
            <a:endParaRPr lang="en-US" dirty="0" smtClean="0"/>
          </a:p>
          <a:p>
            <a:pPr>
              <a:lnSpc>
                <a:spcPct val="170000"/>
              </a:lnSpc>
              <a:buFont typeface="Wingdings" panose="05000000000000000000" pitchFamily="2" charset="2"/>
              <a:buChar char="q"/>
            </a:pPr>
            <a:r>
              <a:rPr lang="en-US" dirty="0" smtClean="0"/>
              <a:t>Save the Endangered Species. (2013). The Endangered Species List 2013: Top Ten Most Endangered Plants. </a:t>
            </a:r>
            <a:r>
              <a:rPr lang="en-US" dirty="0" smtClean="0">
                <a:hlinkClick r:id="rId3"/>
              </a:rPr>
              <a:t>http://save-the-endangered-species.weebly.com/top-10-most-endangered-plants.html</a:t>
            </a:r>
            <a:r>
              <a:rPr lang="en-US" dirty="0" smtClean="0"/>
              <a:t>  </a:t>
            </a:r>
          </a:p>
          <a:p>
            <a:pPr>
              <a:lnSpc>
                <a:spcPct val="170000"/>
              </a:lnSpc>
              <a:buFont typeface="Wingdings" panose="05000000000000000000" pitchFamily="2" charset="2"/>
              <a:buChar char="q"/>
            </a:pPr>
            <a:r>
              <a:rPr lang="en-US" dirty="0" smtClean="0"/>
              <a:t>Ruiz, S. (2020). 4 species that went extinct this century because of forest loss. </a:t>
            </a:r>
            <a:r>
              <a:rPr lang="en-US" dirty="0" smtClean="0">
                <a:hlinkClick r:id="rId4"/>
              </a:rPr>
              <a:t>https://www.globalforestwatch.org/blog/data-and-research/four-species-that-went-extinct-this-century-because-of-forest-loss/</a:t>
            </a:r>
            <a:endParaRPr lang="en-US" dirty="0" smtClean="0"/>
          </a:p>
          <a:p>
            <a:pPr>
              <a:lnSpc>
                <a:spcPct val="170000"/>
              </a:lnSpc>
              <a:buFont typeface="Wingdings" panose="05000000000000000000" pitchFamily="2" charset="2"/>
              <a:buChar char="q"/>
            </a:pPr>
            <a:r>
              <a:rPr lang="en-US" dirty="0" smtClean="0"/>
              <a:t>Trafalgar. (2020). 9 species facing extinction due to habitat loss. </a:t>
            </a:r>
            <a:r>
              <a:rPr lang="en-US" dirty="0" smtClean="0">
                <a:hlinkClick r:id="rId5"/>
              </a:rPr>
              <a:t>https://www.trafalgar.com/real-word/9-animals-facing-extinction-habitat-loss/</a:t>
            </a:r>
            <a:endParaRPr lang="en-US" dirty="0" smtClean="0"/>
          </a:p>
          <a:p>
            <a:endParaRPr lang="en-US" dirty="0"/>
          </a:p>
        </p:txBody>
      </p:sp>
    </p:spTree>
    <p:extLst>
      <p:ext uri="{BB962C8B-B14F-4D97-AF65-F5344CB8AC3E}">
        <p14:creationId xmlns:p14="http://schemas.microsoft.com/office/powerpoint/2010/main" val="4219394929"/>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smtClean="0"/>
              <a:t>Loss of Habitat and Animal and Plant Extinction</a:t>
            </a:r>
            <a:endParaRPr lang="en-US" sz="3600" b="1" dirty="0"/>
          </a:p>
        </p:txBody>
      </p:sp>
      <p:sp>
        <p:nvSpPr>
          <p:cNvPr id="3" name="Content Placeholder 2"/>
          <p:cNvSpPr>
            <a:spLocks noGrp="1"/>
          </p:cNvSpPr>
          <p:nvPr>
            <p:ph idx="1"/>
          </p:nvPr>
        </p:nvSpPr>
        <p:spPr/>
        <p:txBody>
          <a:bodyPr/>
          <a:lstStyle/>
          <a:p>
            <a:pPr>
              <a:lnSpc>
                <a:spcPct val="150000"/>
              </a:lnSpc>
              <a:buFont typeface="Wingdings" panose="05000000000000000000" pitchFamily="2" charset="2"/>
              <a:buChar char="q"/>
            </a:pPr>
            <a:r>
              <a:rPr lang="en-US" sz="2000" dirty="0"/>
              <a:t>E</a:t>
            </a:r>
            <a:r>
              <a:rPr lang="en-US" sz="2000" dirty="0" smtClean="0"/>
              <a:t>xtinct animal species due to habitat loss include:</a:t>
            </a:r>
          </a:p>
          <a:p>
            <a:pPr marL="1028700" lvl="1" indent="-571500">
              <a:lnSpc>
                <a:spcPct val="150000"/>
              </a:lnSpc>
              <a:buFont typeface="+mj-lt"/>
              <a:buAutoNum type="romanUcPeriod"/>
            </a:pPr>
            <a:r>
              <a:rPr lang="en-US" sz="1600" dirty="0" smtClean="0"/>
              <a:t>Cryptic </a:t>
            </a:r>
            <a:r>
              <a:rPr lang="en-US" sz="1600" dirty="0" err="1" smtClean="0"/>
              <a:t>Treehunter</a:t>
            </a:r>
            <a:endParaRPr lang="en-US" sz="1600" dirty="0" smtClean="0"/>
          </a:p>
          <a:p>
            <a:pPr marL="1028700" lvl="1" indent="-571500">
              <a:lnSpc>
                <a:spcPct val="150000"/>
              </a:lnSpc>
              <a:buFont typeface="+mj-lt"/>
              <a:buAutoNum type="romanUcPeriod"/>
            </a:pPr>
            <a:r>
              <a:rPr lang="en-US" sz="1600" dirty="0" smtClean="0"/>
              <a:t>Formosan Clouded Leopard</a:t>
            </a:r>
          </a:p>
          <a:p>
            <a:pPr marL="1028700" lvl="1" indent="-571500">
              <a:lnSpc>
                <a:spcPct val="150000"/>
              </a:lnSpc>
              <a:buFont typeface="+mj-lt"/>
              <a:buAutoNum type="romanUcPeriod"/>
            </a:pPr>
            <a:r>
              <a:rPr lang="en-US" sz="1600" dirty="0" smtClean="0"/>
              <a:t>Mount Glorious Torrent Frog</a:t>
            </a:r>
          </a:p>
          <a:p>
            <a:pPr>
              <a:lnSpc>
                <a:spcPct val="150000"/>
              </a:lnSpc>
              <a:buFont typeface="Wingdings" panose="05000000000000000000" pitchFamily="2" charset="2"/>
              <a:buChar char="q"/>
            </a:pPr>
            <a:r>
              <a:rPr lang="en-US" sz="2000" dirty="0" smtClean="0"/>
              <a:t>Extinct plant species due to habitat loss include:</a:t>
            </a:r>
          </a:p>
          <a:p>
            <a:pPr marL="971550" lvl="1" indent="-514350">
              <a:lnSpc>
                <a:spcPct val="150000"/>
              </a:lnSpc>
              <a:buFont typeface="+mj-lt"/>
              <a:buAutoNum type="romanUcPeriod"/>
            </a:pPr>
            <a:r>
              <a:rPr lang="en-US" sz="1600" dirty="0" err="1" smtClean="0"/>
              <a:t>Acalypha</a:t>
            </a:r>
            <a:r>
              <a:rPr lang="en-US" sz="1600" dirty="0" smtClean="0"/>
              <a:t> </a:t>
            </a:r>
            <a:r>
              <a:rPr lang="en-US" sz="1600" dirty="0" err="1" smtClean="0"/>
              <a:t>dikuluwensis</a:t>
            </a:r>
            <a:endParaRPr lang="en-US" sz="1600" dirty="0" smtClean="0"/>
          </a:p>
          <a:p>
            <a:pPr marL="971550" lvl="1" indent="-514350">
              <a:lnSpc>
                <a:spcPct val="150000"/>
              </a:lnSpc>
              <a:buFont typeface="+mj-lt"/>
              <a:buAutoNum type="romanUcPeriod"/>
            </a:pPr>
            <a:r>
              <a:rPr lang="en-US" sz="1600" dirty="0" err="1" smtClean="0"/>
              <a:t>Amaranthus</a:t>
            </a:r>
            <a:r>
              <a:rPr lang="en-US" sz="1600" dirty="0" smtClean="0"/>
              <a:t> </a:t>
            </a:r>
            <a:r>
              <a:rPr lang="en-US" sz="1600" dirty="0" err="1" smtClean="0"/>
              <a:t>brownii</a:t>
            </a:r>
            <a:endParaRPr lang="en-US" sz="1600" dirty="0" smtClean="0"/>
          </a:p>
          <a:p>
            <a:pPr marL="971550" lvl="1" indent="-514350">
              <a:lnSpc>
                <a:spcPct val="150000"/>
              </a:lnSpc>
              <a:buFont typeface="+mj-lt"/>
              <a:buAutoNum type="romanUcPeriod"/>
            </a:pPr>
            <a:r>
              <a:rPr lang="en-US" sz="1600" dirty="0" err="1" smtClean="0"/>
              <a:t>Cyrtandra</a:t>
            </a:r>
            <a:r>
              <a:rPr lang="en-US" sz="1600" dirty="0" smtClean="0"/>
              <a:t> </a:t>
            </a:r>
            <a:r>
              <a:rPr lang="en-US" sz="1600" dirty="0" err="1" smtClean="0"/>
              <a:t>olona</a:t>
            </a:r>
            <a:r>
              <a:rPr lang="en-US" sz="1600" dirty="0" smtClean="0"/>
              <a:t> </a:t>
            </a:r>
            <a:endParaRPr lang="en-US" sz="1600" dirty="0"/>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509734" y="2089261"/>
            <a:ext cx="1381796" cy="928107"/>
          </a:xfrm>
          <a:prstGeom prst="rect">
            <a:avLst/>
          </a:prstGeom>
        </p:spPr>
      </p:pic>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033198" y="2528446"/>
            <a:ext cx="1465132" cy="976754"/>
          </a:xfrm>
          <a:prstGeom prst="rect">
            <a:avLst/>
          </a:prstGeom>
        </p:spPr>
      </p:pic>
      <p:pic>
        <p:nvPicPr>
          <p:cNvPr id="6" name="Picture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639998" y="2771523"/>
            <a:ext cx="1462024" cy="1105018"/>
          </a:xfrm>
          <a:prstGeom prst="rect">
            <a:avLst/>
          </a:prstGeom>
        </p:spPr>
      </p:pic>
      <p:pic>
        <p:nvPicPr>
          <p:cNvPr id="7" name="Picture 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462512" y="3983115"/>
            <a:ext cx="1316328" cy="1376161"/>
          </a:xfrm>
          <a:prstGeom prst="rect">
            <a:avLst/>
          </a:prstGeom>
        </p:spPr>
      </p:pic>
      <p:pic>
        <p:nvPicPr>
          <p:cNvPr id="8" name="Picture 7"/>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984904" y="4547162"/>
            <a:ext cx="1515466" cy="1063088"/>
          </a:xfrm>
          <a:prstGeom prst="rect">
            <a:avLst/>
          </a:prstGeom>
        </p:spPr>
      </p:pic>
      <p:pic>
        <p:nvPicPr>
          <p:cNvPr id="9" name="Picture 8"/>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9691515" y="4826551"/>
            <a:ext cx="1462024" cy="1137942"/>
          </a:xfrm>
          <a:prstGeom prst="rect">
            <a:avLst/>
          </a:prstGeom>
        </p:spPr>
      </p:pic>
    </p:spTree>
    <p:extLst>
      <p:ext uri="{BB962C8B-B14F-4D97-AF65-F5344CB8AC3E}">
        <p14:creationId xmlns:p14="http://schemas.microsoft.com/office/powerpoint/2010/main" val="2300630326"/>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smtClean="0"/>
              <a:t>Endangered </a:t>
            </a:r>
            <a:r>
              <a:rPr lang="en-US" sz="3600" b="1" dirty="0" smtClean="0"/>
              <a:t>Animals and Plants </a:t>
            </a:r>
            <a:r>
              <a:rPr lang="en-US" sz="3600" b="1" dirty="0" smtClean="0"/>
              <a:t>due to Habitat Loss</a:t>
            </a:r>
            <a:endParaRPr lang="en-US" sz="3600" dirty="0"/>
          </a:p>
        </p:txBody>
      </p:sp>
      <p:sp>
        <p:nvSpPr>
          <p:cNvPr id="3" name="Content Placeholder 2"/>
          <p:cNvSpPr>
            <a:spLocks noGrp="1"/>
          </p:cNvSpPr>
          <p:nvPr>
            <p:ph idx="1"/>
          </p:nvPr>
        </p:nvSpPr>
        <p:spPr/>
        <p:txBody>
          <a:bodyPr>
            <a:normAutofit/>
          </a:bodyPr>
          <a:lstStyle/>
          <a:p>
            <a:pPr>
              <a:lnSpc>
                <a:spcPct val="150000"/>
              </a:lnSpc>
              <a:buFont typeface="Wingdings" panose="05000000000000000000" pitchFamily="2" charset="2"/>
              <a:buChar char="q"/>
            </a:pPr>
            <a:r>
              <a:rPr lang="en-US" sz="2000" dirty="0" smtClean="0"/>
              <a:t>Endangered animal species due to habitat loss include:</a:t>
            </a:r>
          </a:p>
          <a:p>
            <a:pPr marL="1028700" lvl="1" indent="-571500">
              <a:lnSpc>
                <a:spcPct val="150000"/>
              </a:lnSpc>
              <a:buFont typeface="+mj-lt"/>
              <a:buAutoNum type="romanUcPeriod"/>
            </a:pPr>
            <a:r>
              <a:rPr lang="en-US" sz="1800" dirty="0" smtClean="0"/>
              <a:t>Indian Elephant</a:t>
            </a:r>
          </a:p>
          <a:p>
            <a:pPr marL="1028700" lvl="1" indent="-571500">
              <a:lnSpc>
                <a:spcPct val="150000"/>
              </a:lnSpc>
              <a:buFont typeface="+mj-lt"/>
              <a:buAutoNum type="romanUcPeriod"/>
            </a:pPr>
            <a:r>
              <a:rPr lang="en-US" sz="1800" dirty="0" smtClean="0"/>
              <a:t>Mountain Gorilla</a:t>
            </a:r>
          </a:p>
          <a:p>
            <a:pPr marL="1028700" lvl="1" indent="-571500">
              <a:lnSpc>
                <a:spcPct val="150000"/>
              </a:lnSpc>
              <a:buFont typeface="+mj-lt"/>
              <a:buAutoNum type="romanUcPeriod"/>
            </a:pPr>
            <a:r>
              <a:rPr lang="en-US" sz="1800" dirty="0" smtClean="0"/>
              <a:t>Black Rhinoceros</a:t>
            </a:r>
          </a:p>
          <a:p>
            <a:pPr>
              <a:lnSpc>
                <a:spcPct val="150000"/>
              </a:lnSpc>
              <a:buFont typeface="Wingdings" panose="05000000000000000000" pitchFamily="2" charset="2"/>
              <a:buChar char="q"/>
            </a:pPr>
            <a:r>
              <a:rPr lang="en-US" sz="2000" dirty="0" smtClean="0"/>
              <a:t>Endangered plant species due to habitat loss include: </a:t>
            </a:r>
          </a:p>
          <a:p>
            <a:pPr marL="971550" lvl="1" indent="-514350">
              <a:lnSpc>
                <a:spcPct val="150000"/>
              </a:lnSpc>
              <a:buFont typeface="+mj-lt"/>
              <a:buAutoNum type="romanUcPeriod"/>
            </a:pPr>
            <a:r>
              <a:rPr lang="en-US" sz="1600" dirty="0" smtClean="0"/>
              <a:t>Western Prairie Fringed Orchid</a:t>
            </a:r>
          </a:p>
          <a:p>
            <a:pPr marL="971550" lvl="1" indent="-514350">
              <a:lnSpc>
                <a:spcPct val="150000"/>
              </a:lnSpc>
              <a:buFont typeface="+mj-lt"/>
              <a:buAutoNum type="romanUcPeriod"/>
            </a:pPr>
            <a:r>
              <a:rPr lang="en-US" sz="1600" dirty="0" smtClean="0"/>
              <a:t>Wiggin's </a:t>
            </a:r>
            <a:r>
              <a:rPr lang="en-US" sz="1600" dirty="0" err="1" smtClean="0"/>
              <a:t>Acalypha</a:t>
            </a:r>
            <a:endParaRPr lang="en-US" sz="1600" dirty="0" smtClean="0"/>
          </a:p>
          <a:p>
            <a:pPr marL="971550" lvl="1" indent="-514350">
              <a:lnSpc>
                <a:spcPct val="150000"/>
              </a:lnSpc>
              <a:buFont typeface="+mj-lt"/>
              <a:buAutoNum type="romanUcPeriod"/>
            </a:pPr>
            <a:r>
              <a:rPr lang="en-US" sz="1600" dirty="0" smtClean="0"/>
              <a:t>Texas Wild Rice</a:t>
            </a:r>
            <a:endParaRPr lang="en-US" sz="1600" dirty="0"/>
          </a:p>
        </p:txBody>
      </p:sp>
      <p:pic>
        <p:nvPicPr>
          <p:cNvPr id="4" name="Picture 3"/>
          <p:cNvPicPr>
            <a:picLocks noChangeAspect="1"/>
          </p:cNvPicPr>
          <p:nvPr/>
        </p:nvPicPr>
        <p:blipFill>
          <a:blip r:embed="rId3"/>
          <a:stretch>
            <a:fillRect/>
          </a:stretch>
        </p:blipFill>
        <p:spPr>
          <a:xfrm>
            <a:off x="6190442" y="2301226"/>
            <a:ext cx="1686008" cy="1124554"/>
          </a:xfrm>
          <a:prstGeom prst="rect">
            <a:avLst/>
          </a:prstGeom>
        </p:spPr>
      </p:pic>
      <p:pic>
        <p:nvPicPr>
          <p:cNvPr id="5" name="Picture 4"/>
          <p:cNvPicPr>
            <a:picLocks noChangeAspect="1"/>
          </p:cNvPicPr>
          <p:nvPr/>
        </p:nvPicPr>
        <p:blipFill>
          <a:blip r:embed="rId4"/>
          <a:stretch>
            <a:fillRect/>
          </a:stretch>
        </p:blipFill>
        <p:spPr>
          <a:xfrm flipH="1">
            <a:off x="8015319" y="2769314"/>
            <a:ext cx="1775883" cy="1184500"/>
          </a:xfrm>
          <a:prstGeom prst="rect">
            <a:avLst/>
          </a:prstGeom>
        </p:spPr>
      </p:pic>
      <p:pic>
        <p:nvPicPr>
          <p:cNvPr id="6" name="Picture 5"/>
          <p:cNvPicPr>
            <a:picLocks noChangeAspect="1"/>
          </p:cNvPicPr>
          <p:nvPr/>
        </p:nvPicPr>
        <p:blipFill>
          <a:blip r:embed="rId5"/>
          <a:stretch>
            <a:fillRect/>
          </a:stretch>
        </p:blipFill>
        <p:spPr>
          <a:xfrm>
            <a:off x="10058861" y="3425780"/>
            <a:ext cx="1718491" cy="1146220"/>
          </a:xfrm>
          <a:prstGeom prst="rect">
            <a:avLst/>
          </a:prstGeom>
        </p:spPr>
      </p:pic>
      <p:pic>
        <p:nvPicPr>
          <p:cNvPr id="7" name="Picture 6"/>
          <p:cNvPicPr>
            <a:picLocks noChangeAspect="1"/>
          </p:cNvPicPr>
          <p:nvPr/>
        </p:nvPicPr>
        <p:blipFill>
          <a:blip r:embed="rId6"/>
          <a:stretch>
            <a:fillRect/>
          </a:stretch>
        </p:blipFill>
        <p:spPr>
          <a:xfrm>
            <a:off x="5342293" y="4377744"/>
            <a:ext cx="1496390" cy="1046655"/>
          </a:xfrm>
          <a:prstGeom prst="rect">
            <a:avLst/>
          </a:prstGeom>
        </p:spPr>
      </p:pic>
      <p:pic>
        <p:nvPicPr>
          <p:cNvPr id="8" name="Picture 7"/>
          <p:cNvPicPr>
            <a:picLocks noChangeAspect="1"/>
          </p:cNvPicPr>
          <p:nvPr/>
        </p:nvPicPr>
        <p:blipFill>
          <a:blip r:embed="rId7"/>
          <a:stretch>
            <a:fillRect/>
          </a:stretch>
        </p:blipFill>
        <p:spPr>
          <a:xfrm>
            <a:off x="7042029" y="4916530"/>
            <a:ext cx="1428750" cy="1076325"/>
          </a:xfrm>
          <a:prstGeom prst="rect">
            <a:avLst/>
          </a:prstGeom>
        </p:spPr>
      </p:pic>
      <p:pic>
        <p:nvPicPr>
          <p:cNvPr id="9" name="Picture 8"/>
          <p:cNvPicPr>
            <a:picLocks noChangeAspect="1"/>
          </p:cNvPicPr>
          <p:nvPr/>
        </p:nvPicPr>
        <p:blipFill>
          <a:blip r:embed="rId8"/>
          <a:stretch>
            <a:fillRect/>
          </a:stretch>
        </p:blipFill>
        <p:spPr>
          <a:xfrm>
            <a:off x="8674125" y="5237127"/>
            <a:ext cx="1562100" cy="942975"/>
          </a:xfrm>
          <a:prstGeom prst="rect">
            <a:avLst/>
          </a:prstGeom>
        </p:spPr>
      </p:pic>
    </p:spTree>
    <p:extLst>
      <p:ext uri="{BB962C8B-B14F-4D97-AF65-F5344CB8AC3E}">
        <p14:creationId xmlns:p14="http://schemas.microsoft.com/office/powerpoint/2010/main" val="1702110085"/>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b="1" dirty="0" smtClean="0"/>
              <a:t>Radical Habitat Change </a:t>
            </a:r>
            <a:r>
              <a:rPr lang="en-US" sz="3600" b="1" dirty="0"/>
              <a:t>over the last few </a:t>
            </a:r>
            <a:r>
              <a:rPr lang="en-US" sz="3600" b="1" dirty="0" smtClean="0"/>
              <a:t>Decades</a:t>
            </a:r>
            <a:endParaRPr lang="en-US" sz="3600" b="1" dirty="0"/>
          </a:p>
        </p:txBody>
      </p:sp>
      <p:sp>
        <p:nvSpPr>
          <p:cNvPr id="3" name="Content Placeholder 2"/>
          <p:cNvSpPr>
            <a:spLocks noGrp="1"/>
          </p:cNvSpPr>
          <p:nvPr>
            <p:ph idx="1"/>
          </p:nvPr>
        </p:nvSpPr>
        <p:spPr/>
        <p:txBody>
          <a:bodyPr/>
          <a:lstStyle/>
          <a:p>
            <a:pPr>
              <a:lnSpc>
                <a:spcPct val="150000"/>
              </a:lnSpc>
              <a:buFont typeface="Wingdings" panose="05000000000000000000" pitchFamily="2" charset="2"/>
              <a:buChar char="q"/>
            </a:pPr>
            <a:r>
              <a:rPr lang="en-US" dirty="0" smtClean="0"/>
              <a:t>Different habitats have changed radically over the last couple of decades</a:t>
            </a:r>
          </a:p>
          <a:p>
            <a:pPr>
              <a:lnSpc>
                <a:spcPct val="150000"/>
              </a:lnSpc>
              <a:buFont typeface="Wingdings" panose="05000000000000000000" pitchFamily="2" charset="2"/>
              <a:buChar char="q"/>
            </a:pPr>
            <a:r>
              <a:rPr lang="en-US" dirty="0" smtClean="0"/>
              <a:t>Many forest habitats have changed radically due to deforestation</a:t>
            </a:r>
          </a:p>
          <a:p>
            <a:pPr>
              <a:lnSpc>
                <a:spcPct val="150000"/>
              </a:lnSpc>
              <a:buFont typeface="Wingdings" panose="05000000000000000000" pitchFamily="2" charset="2"/>
              <a:buChar char="q"/>
            </a:pPr>
            <a:r>
              <a:rPr lang="en-US" dirty="0" smtClean="0"/>
              <a:t>Desert habitats are growing increasingly warmer due to global warming</a:t>
            </a:r>
          </a:p>
          <a:p>
            <a:pPr>
              <a:lnSpc>
                <a:spcPct val="150000"/>
              </a:lnSpc>
              <a:buFont typeface="Wingdings" panose="05000000000000000000" pitchFamily="2" charset="2"/>
              <a:buChar char="q"/>
            </a:pPr>
            <a:r>
              <a:rPr lang="en-US" dirty="0" smtClean="0"/>
              <a:t>Many aquatic habitats have changed rapidly due to increased water pollution</a:t>
            </a:r>
          </a:p>
          <a:p>
            <a:pPr>
              <a:lnSpc>
                <a:spcPct val="150000"/>
              </a:lnSpc>
              <a:buFont typeface="Wingdings" panose="05000000000000000000" pitchFamily="2" charset="2"/>
              <a:buChar char="q"/>
            </a:pPr>
            <a:r>
              <a:rPr lang="en-US" dirty="0" smtClean="0"/>
              <a:t>Arctic </a:t>
            </a:r>
            <a:r>
              <a:rPr lang="en-US" dirty="0"/>
              <a:t>and </a:t>
            </a:r>
            <a:r>
              <a:rPr lang="en-US" dirty="0" smtClean="0"/>
              <a:t>Antarctic habitats have changed radically due to snow melting</a:t>
            </a:r>
          </a:p>
          <a:p>
            <a:pPr>
              <a:lnSpc>
                <a:spcPct val="150000"/>
              </a:lnSpc>
              <a:buFont typeface="Wingdings" panose="05000000000000000000" pitchFamily="2" charset="2"/>
              <a:buChar char="q"/>
            </a:pPr>
            <a:r>
              <a:rPr lang="en-US" dirty="0" smtClean="0"/>
              <a:t>Many coral reef habitats have also change radically due to destruction by humans</a:t>
            </a:r>
          </a:p>
          <a:p>
            <a:pPr>
              <a:buFont typeface="Wingdings" panose="05000000000000000000" pitchFamily="2" charset="2"/>
              <a:buChar char="q"/>
            </a:pPr>
            <a:endParaRPr lang="en-US" dirty="0"/>
          </a:p>
        </p:txBody>
      </p:sp>
      <p:pic>
        <p:nvPicPr>
          <p:cNvPr id="4" name="Picture 3"/>
          <p:cNvPicPr>
            <a:picLocks noChangeAspect="1"/>
          </p:cNvPicPr>
          <p:nvPr/>
        </p:nvPicPr>
        <p:blipFill>
          <a:blip r:embed="rId3"/>
          <a:stretch>
            <a:fillRect/>
          </a:stretch>
        </p:blipFill>
        <p:spPr>
          <a:xfrm flipH="1">
            <a:off x="9417802" y="2090333"/>
            <a:ext cx="2391905" cy="1435143"/>
          </a:xfrm>
          <a:prstGeom prst="rect">
            <a:avLst/>
          </a:prstGeom>
        </p:spPr>
      </p:pic>
      <p:pic>
        <p:nvPicPr>
          <p:cNvPr id="5" name="Picture 4"/>
          <p:cNvPicPr>
            <a:picLocks noChangeAspect="1"/>
          </p:cNvPicPr>
          <p:nvPr/>
        </p:nvPicPr>
        <p:blipFill>
          <a:blip r:embed="rId4"/>
          <a:stretch>
            <a:fillRect/>
          </a:stretch>
        </p:blipFill>
        <p:spPr>
          <a:xfrm>
            <a:off x="10011905" y="3633851"/>
            <a:ext cx="1968284" cy="1637646"/>
          </a:xfrm>
          <a:prstGeom prst="rect">
            <a:avLst/>
          </a:prstGeom>
        </p:spPr>
      </p:pic>
    </p:spTree>
    <p:extLst>
      <p:ext uri="{BB962C8B-B14F-4D97-AF65-F5344CB8AC3E}">
        <p14:creationId xmlns:p14="http://schemas.microsoft.com/office/powerpoint/2010/main" val="2491066436"/>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smtClean="0"/>
              <a:t>The Need to Adopt a “Greener” Lifestyle</a:t>
            </a:r>
            <a:endParaRPr lang="en-US" sz="3600" b="1" dirty="0"/>
          </a:p>
        </p:txBody>
      </p:sp>
      <p:sp>
        <p:nvSpPr>
          <p:cNvPr id="3" name="Content Placeholder 2"/>
          <p:cNvSpPr>
            <a:spLocks noGrp="1"/>
          </p:cNvSpPr>
          <p:nvPr>
            <p:ph idx="1"/>
          </p:nvPr>
        </p:nvSpPr>
        <p:spPr>
          <a:xfrm>
            <a:off x="1097279" y="1845733"/>
            <a:ext cx="10773295" cy="4336125"/>
          </a:xfrm>
        </p:spPr>
        <p:txBody>
          <a:bodyPr>
            <a:noAutofit/>
          </a:bodyPr>
          <a:lstStyle/>
          <a:p>
            <a:pPr>
              <a:lnSpc>
                <a:spcPct val="150000"/>
              </a:lnSpc>
              <a:buFont typeface="Wingdings" panose="05000000000000000000" pitchFamily="2" charset="2"/>
              <a:buChar char="q"/>
            </a:pPr>
            <a:r>
              <a:rPr lang="en-US" sz="1800" dirty="0" smtClean="0"/>
              <a:t>A greener lifestyle would help reduce habitat destruction</a:t>
            </a:r>
          </a:p>
          <a:p>
            <a:pPr>
              <a:lnSpc>
                <a:spcPct val="150000"/>
              </a:lnSpc>
              <a:buFont typeface="Wingdings" panose="05000000000000000000" pitchFamily="2" charset="2"/>
              <a:buChar char="q"/>
            </a:pPr>
            <a:r>
              <a:rPr lang="en-US" sz="1800" dirty="0" smtClean="0"/>
              <a:t>It would also help minimize environmental destruction</a:t>
            </a:r>
          </a:p>
          <a:p>
            <a:pPr>
              <a:lnSpc>
                <a:spcPct val="150000"/>
              </a:lnSpc>
              <a:buFont typeface="Wingdings" panose="05000000000000000000" pitchFamily="2" charset="2"/>
              <a:buChar char="q"/>
            </a:pPr>
            <a:r>
              <a:rPr lang="en-US" sz="1800" dirty="0" smtClean="0"/>
              <a:t>A greener lifestyle would minimize species overexploitation by humans</a:t>
            </a:r>
          </a:p>
          <a:p>
            <a:pPr>
              <a:lnSpc>
                <a:spcPct val="150000"/>
              </a:lnSpc>
              <a:buFont typeface="Wingdings" panose="05000000000000000000" pitchFamily="2" charset="2"/>
              <a:buChar char="q"/>
            </a:pPr>
            <a:r>
              <a:rPr lang="en-US" sz="1800" dirty="0" smtClean="0"/>
              <a:t>Greener lifestyle habits include:</a:t>
            </a:r>
          </a:p>
          <a:p>
            <a:pPr marL="971550" lvl="1" indent="-514350">
              <a:lnSpc>
                <a:spcPct val="150000"/>
              </a:lnSpc>
              <a:buFont typeface="+mj-lt"/>
              <a:buAutoNum type="romanUcPeriod"/>
            </a:pPr>
            <a:r>
              <a:rPr lang="en-US" sz="1400" dirty="0" smtClean="0"/>
              <a:t>Recycling</a:t>
            </a:r>
          </a:p>
          <a:p>
            <a:pPr marL="971550" lvl="1" indent="-514350">
              <a:lnSpc>
                <a:spcPct val="150000"/>
              </a:lnSpc>
              <a:buFont typeface="+mj-lt"/>
              <a:buAutoNum type="romanUcPeriod"/>
            </a:pPr>
            <a:r>
              <a:rPr lang="en-US" sz="1400" dirty="0" smtClean="0"/>
              <a:t>Water conservation</a:t>
            </a:r>
          </a:p>
          <a:p>
            <a:pPr marL="971550" lvl="1" indent="-514350">
              <a:lnSpc>
                <a:spcPct val="150000"/>
              </a:lnSpc>
              <a:buFont typeface="+mj-lt"/>
              <a:buAutoNum type="romanUcPeriod"/>
            </a:pPr>
            <a:r>
              <a:rPr lang="en-US" sz="1400" dirty="0" smtClean="0"/>
              <a:t>Avoiding environmental pollution</a:t>
            </a:r>
          </a:p>
          <a:p>
            <a:pPr marL="971550" lvl="1" indent="-514350">
              <a:lnSpc>
                <a:spcPct val="150000"/>
              </a:lnSpc>
              <a:buFont typeface="+mj-lt"/>
              <a:buAutoNum type="romanUcPeriod"/>
            </a:pPr>
            <a:r>
              <a:rPr lang="en-US" sz="1400" dirty="0" smtClean="0"/>
              <a:t>Reduced consumption</a:t>
            </a:r>
            <a:endParaRPr lang="en-US" sz="1400" dirty="0"/>
          </a:p>
        </p:txBody>
      </p:sp>
      <p:pic>
        <p:nvPicPr>
          <p:cNvPr id="4" name="Picture 3"/>
          <p:cNvPicPr>
            <a:picLocks noChangeAspect="1"/>
          </p:cNvPicPr>
          <p:nvPr/>
        </p:nvPicPr>
        <p:blipFill>
          <a:blip r:embed="rId3"/>
          <a:stretch>
            <a:fillRect/>
          </a:stretch>
        </p:blipFill>
        <p:spPr>
          <a:xfrm>
            <a:off x="7294362" y="3766088"/>
            <a:ext cx="4094227" cy="2271548"/>
          </a:xfrm>
          <a:prstGeom prst="rect">
            <a:avLst/>
          </a:prstGeom>
        </p:spPr>
      </p:pic>
    </p:spTree>
    <p:extLst>
      <p:ext uri="{BB962C8B-B14F-4D97-AF65-F5344CB8AC3E}">
        <p14:creationId xmlns:p14="http://schemas.microsoft.com/office/powerpoint/2010/main" val="1476201315"/>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smtClean="0"/>
              <a:t>Recycling</a:t>
            </a:r>
            <a:endParaRPr lang="en-US" sz="3600" b="1" dirty="0"/>
          </a:p>
        </p:txBody>
      </p:sp>
      <p:sp>
        <p:nvSpPr>
          <p:cNvPr id="3" name="Content Placeholder 2"/>
          <p:cNvSpPr>
            <a:spLocks noGrp="1"/>
          </p:cNvSpPr>
          <p:nvPr>
            <p:ph idx="1"/>
          </p:nvPr>
        </p:nvSpPr>
        <p:spPr/>
        <p:txBody>
          <a:bodyPr>
            <a:normAutofit fontScale="70000" lnSpcReduction="20000"/>
          </a:bodyPr>
          <a:lstStyle/>
          <a:p>
            <a:pPr>
              <a:lnSpc>
                <a:spcPct val="150000"/>
              </a:lnSpc>
              <a:buFont typeface="Wingdings" panose="05000000000000000000" pitchFamily="2" charset="2"/>
              <a:buChar char="q"/>
            </a:pPr>
            <a:r>
              <a:rPr lang="en-US" sz="2400" dirty="0" smtClean="0"/>
              <a:t>Some of the items that destroy species habitats are recyclable</a:t>
            </a:r>
          </a:p>
          <a:p>
            <a:pPr>
              <a:lnSpc>
                <a:spcPct val="150000"/>
              </a:lnSpc>
              <a:buFont typeface="Wingdings" panose="05000000000000000000" pitchFamily="2" charset="2"/>
              <a:buChar char="q"/>
            </a:pPr>
            <a:r>
              <a:rPr lang="en-US" sz="2400" dirty="0" smtClean="0"/>
              <a:t>Recycling would help protect habitats</a:t>
            </a:r>
          </a:p>
          <a:p>
            <a:pPr>
              <a:lnSpc>
                <a:spcPct val="150000"/>
              </a:lnSpc>
              <a:buFont typeface="Wingdings" panose="05000000000000000000" pitchFamily="2" charset="2"/>
              <a:buChar char="q"/>
            </a:pPr>
            <a:r>
              <a:rPr lang="en-US" sz="2400" dirty="0" smtClean="0"/>
              <a:t>Thus, avoid further species extinction</a:t>
            </a:r>
          </a:p>
          <a:p>
            <a:pPr>
              <a:lnSpc>
                <a:spcPct val="150000"/>
              </a:lnSpc>
              <a:buFont typeface="Wingdings" panose="05000000000000000000" pitchFamily="2" charset="2"/>
              <a:buChar char="q"/>
            </a:pPr>
            <a:r>
              <a:rPr lang="en-US" sz="2400" dirty="0" smtClean="0"/>
              <a:t>Items that can be recycled to protect habitats include:</a:t>
            </a:r>
          </a:p>
          <a:p>
            <a:pPr marL="1028700" lvl="1" indent="-571500">
              <a:lnSpc>
                <a:spcPct val="150000"/>
              </a:lnSpc>
              <a:buFont typeface="+mj-lt"/>
              <a:buAutoNum type="romanUcPeriod"/>
            </a:pPr>
            <a:r>
              <a:rPr lang="en-US" sz="2000" dirty="0" smtClean="0"/>
              <a:t>Bottles</a:t>
            </a:r>
          </a:p>
          <a:p>
            <a:pPr marL="1028700" lvl="1" indent="-571500">
              <a:lnSpc>
                <a:spcPct val="150000"/>
              </a:lnSpc>
              <a:buFont typeface="+mj-lt"/>
              <a:buAutoNum type="romanUcPeriod"/>
            </a:pPr>
            <a:r>
              <a:rPr lang="en-US" sz="2000" dirty="0" smtClean="0"/>
              <a:t>Plastics</a:t>
            </a:r>
          </a:p>
          <a:p>
            <a:pPr marL="1028700" lvl="1" indent="-571500">
              <a:lnSpc>
                <a:spcPct val="150000"/>
              </a:lnSpc>
              <a:buFont typeface="+mj-lt"/>
              <a:buAutoNum type="romanUcPeriod"/>
            </a:pPr>
            <a:r>
              <a:rPr lang="en-US" sz="2000" dirty="0" smtClean="0"/>
              <a:t>Paper</a:t>
            </a:r>
          </a:p>
          <a:p>
            <a:pPr marL="1028700" lvl="1" indent="-571500">
              <a:lnSpc>
                <a:spcPct val="150000"/>
              </a:lnSpc>
              <a:buFont typeface="+mj-lt"/>
              <a:buAutoNum type="romanUcPeriod"/>
            </a:pPr>
            <a:r>
              <a:rPr lang="en-US" sz="2000" dirty="0" smtClean="0"/>
              <a:t>Glass</a:t>
            </a:r>
          </a:p>
          <a:p>
            <a:pPr marL="1028700" lvl="1" indent="-571500">
              <a:lnSpc>
                <a:spcPct val="150000"/>
              </a:lnSpc>
              <a:buFont typeface="+mj-lt"/>
              <a:buAutoNum type="romanUcPeriod"/>
            </a:pPr>
            <a:r>
              <a:rPr lang="en-US" sz="2000" dirty="0" smtClean="0"/>
              <a:t>Aluminum cans</a:t>
            </a:r>
            <a:endParaRPr lang="en-US" sz="2000" dirty="0"/>
          </a:p>
        </p:txBody>
      </p:sp>
      <p:pic>
        <p:nvPicPr>
          <p:cNvPr id="4" name="Picture 3"/>
          <p:cNvPicPr>
            <a:picLocks noChangeAspect="1"/>
          </p:cNvPicPr>
          <p:nvPr/>
        </p:nvPicPr>
        <p:blipFill>
          <a:blip r:embed="rId3"/>
          <a:stretch>
            <a:fillRect/>
          </a:stretch>
        </p:blipFill>
        <p:spPr>
          <a:xfrm>
            <a:off x="6877857" y="2838146"/>
            <a:ext cx="4079444" cy="3030948"/>
          </a:xfrm>
          <a:prstGeom prst="rect">
            <a:avLst/>
          </a:prstGeom>
        </p:spPr>
      </p:pic>
    </p:spTree>
    <p:extLst>
      <p:ext uri="{BB962C8B-B14F-4D97-AF65-F5344CB8AC3E}">
        <p14:creationId xmlns:p14="http://schemas.microsoft.com/office/powerpoint/2010/main" val="284949626"/>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smtClean="0"/>
              <a:t>Water Conservation</a:t>
            </a:r>
            <a:endParaRPr lang="en-US" sz="3600" b="1" dirty="0"/>
          </a:p>
        </p:txBody>
      </p:sp>
      <p:sp>
        <p:nvSpPr>
          <p:cNvPr id="3" name="Content Placeholder 2"/>
          <p:cNvSpPr>
            <a:spLocks noGrp="1"/>
          </p:cNvSpPr>
          <p:nvPr>
            <p:ph idx="1"/>
          </p:nvPr>
        </p:nvSpPr>
        <p:spPr/>
        <p:txBody>
          <a:bodyPr>
            <a:normAutofit fontScale="85000" lnSpcReduction="20000"/>
          </a:bodyPr>
          <a:lstStyle/>
          <a:p>
            <a:pPr>
              <a:lnSpc>
                <a:spcPct val="150000"/>
              </a:lnSpc>
              <a:buFont typeface="Wingdings" panose="05000000000000000000" pitchFamily="2" charset="2"/>
              <a:buChar char="q"/>
            </a:pPr>
            <a:r>
              <a:rPr lang="en-US" sz="2400" dirty="0" smtClean="0"/>
              <a:t>Water depletion is a contributing factor to plant extinction</a:t>
            </a:r>
          </a:p>
          <a:p>
            <a:pPr>
              <a:lnSpc>
                <a:spcPct val="150000"/>
              </a:lnSpc>
              <a:buFont typeface="Wingdings" panose="05000000000000000000" pitchFamily="2" charset="2"/>
              <a:buChar char="q"/>
            </a:pPr>
            <a:r>
              <a:rPr lang="en-US" sz="2400" dirty="0" smtClean="0"/>
              <a:t>Animal death due to thirst also risks animal extinction</a:t>
            </a:r>
          </a:p>
          <a:p>
            <a:pPr>
              <a:lnSpc>
                <a:spcPct val="150000"/>
              </a:lnSpc>
              <a:buFont typeface="Wingdings" panose="05000000000000000000" pitchFamily="2" charset="2"/>
              <a:buChar char="q"/>
            </a:pPr>
            <a:r>
              <a:rPr lang="en-US" sz="2400" dirty="0" smtClean="0"/>
              <a:t>Water conservation can help prevent species extinction </a:t>
            </a:r>
          </a:p>
          <a:p>
            <a:pPr>
              <a:lnSpc>
                <a:spcPct val="150000"/>
              </a:lnSpc>
              <a:buFont typeface="Wingdings" panose="05000000000000000000" pitchFamily="2" charset="2"/>
              <a:buChar char="q"/>
            </a:pPr>
            <a:r>
              <a:rPr lang="en-US" sz="2400" dirty="0" smtClean="0"/>
              <a:t>Water conservation can reduce habitat degradation caused by dam construction</a:t>
            </a:r>
          </a:p>
          <a:p>
            <a:pPr>
              <a:lnSpc>
                <a:spcPct val="150000"/>
              </a:lnSpc>
              <a:buFont typeface="Wingdings" panose="05000000000000000000" pitchFamily="2" charset="2"/>
              <a:buChar char="q"/>
            </a:pPr>
            <a:r>
              <a:rPr lang="en-US" sz="2400" dirty="0" smtClean="0"/>
              <a:t>Ways to conserve water at home include:</a:t>
            </a:r>
          </a:p>
          <a:p>
            <a:pPr marL="971550" lvl="1" indent="-514350">
              <a:lnSpc>
                <a:spcPct val="150000"/>
              </a:lnSpc>
              <a:buFont typeface="+mj-lt"/>
              <a:buAutoNum type="romanUcPeriod"/>
            </a:pPr>
            <a:r>
              <a:rPr lang="en-US" sz="2000" dirty="0" smtClean="0"/>
              <a:t>Turning off water when brushing teeth</a:t>
            </a:r>
          </a:p>
          <a:p>
            <a:pPr marL="971550" lvl="1" indent="-514350">
              <a:lnSpc>
                <a:spcPct val="150000"/>
              </a:lnSpc>
              <a:buFont typeface="+mj-lt"/>
              <a:buAutoNum type="romanUcPeriod"/>
            </a:pPr>
            <a:r>
              <a:rPr lang="en-US" sz="2000" dirty="0" smtClean="0"/>
              <a:t>Shorter showers</a:t>
            </a:r>
          </a:p>
          <a:p>
            <a:pPr marL="971550" lvl="1" indent="-514350">
              <a:lnSpc>
                <a:spcPct val="150000"/>
              </a:lnSpc>
              <a:buFont typeface="+mj-lt"/>
              <a:buAutoNum type="romanUcPeriod"/>
            </a:pPr>
            <a:r>
              <a:rPr lang="en-US" sz="2000" dirty="0" smtClean="0"/>
              <a:t>Using less water in cleaning chores like washing </a:t>
            </a:r>
            <a:endParaRPr lang="en-US" sz="2000" dirty="0"/>
          </a:p>
        </p:txBody>
      </p:sp>
      <p:pic>
        <p:nvPicPr>
          <p:cNvPr id="4" name="Picture 3"/>
          <p:cNvPicPr>
            <a:picLocks noChangeAspect="1"/>
          </p:cNvPicPr>
          <p:nvPr/>
        </p:nvPicPr>
        <p:blipFill>
          <a:blip r:embed="rId3"/>
          <a:stretch>
            <a:fillRect/>
          </a:stretch>
        </p:blipFill>
        <p:spPr>
          <a:xfrm>
            <a:off x="9502212" y="4200041"/>
            <a:ext cx="2472816" cy="1941888"/>
          </a:xfrm>
          <a:prstGeom prst="rect">
            <a:avLst/>
          </a:prstGeom>
        </p:spPr>
      </p:pic>
    </p:spTree>
    <p:extLst>
      <p:ext uri="{BB962C8B-B14F-4D97-AF65-F5344CB8AC3E}">
        <p14:creationId xmlns:p14="http://schemas.microsoft.com/office/powerpoint/2010/main" val="4035127124"/>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smtClean="0"/>
              <a:t>Do Not Pollute the Environment</a:t>
            </a:r>
            <a:endParaRPr lang="en-US" sz="3600" b="1" dirty="0"/>
          </a:p>
        </p:txBody>
      </p:sp>
      <p:sp>
        <p:nvSpPr>
          <p:cNvPr id="3" name="Content Placeholder 2"/>
          <p:cNvSpPr>
            <a:spLocks noGrp="1"/>
          </p:cNvSpPr>
          <p:nvPr>
            <p:ph idx="1"/>
          </p:nvPr>
        </p:nvSpPr>
        <p:spPr/>
        <p:txBody>
          <a:bodyPr>
            <a:normAutofit fontScale="85000" lnSpcReduction="20000"/>
          </a:bodyPr>
          <a:lstStyle/>
          <a:p>
            <a:pPr>
              <a:lnSpc>
                <a:spcPct val="150000"/>
              </a:lnSpc>
              <a:buFont typeface="Wingdings" panose="05000000000000000000" pitchFamily="2" charset="2"/>
              <a:buChar char="q"/>
            </a:pPr>
            <a:r>
              <a:rPr lang="en-US" sz="2400" dirty="0" smtClean="0"/>
              <a:t>Pollution degrades habitats and risk species extinction</a:t>
            </a:r>
          </a:p>
          <a:p>
            <a:pPr>
              <a:lnSpc>
                <a:spcPct val="150000"/>
              </a:lnSpc>
              <a:buFont typeface="Wingdings" panose="05000000000000000000" pitchFamily="2" charset="2"/>
              <a:buChar char="q"/>
            </a:pPr>
            <a:r>
              <a:rPr lang="en-US" sz="2400" dirty="0" smtClean="0"/>
              <a:t>Plastic disposal at sea is endangering sea species</a:t>
            </a:r>
          </a:p>
          <a:p>
            <a:pPr>
              <a:lnSpc>
                <a:spcPct val="150000"/>
              </a:lnSpc>
              <a:buFont typeface="Wingdings" panose="05000000000000000000" pitchFamily="2" charset="2"/>
              <a:buChar char="q"/>
            </a:pPr>
            <a:r>
              <a:rPr lang="en-US" sz="2400" dirty="0" smtClean="0"/>
              <a:t>Fish have been found to have swallowed plastic bags and bottles</a:t>
            </a:r>
          </a:p>
          <a:p>
            <a:pPr>
              <a:lnSpc>
                <a:spcPct val="150000"/>
              </a:lnSpc>
              <a:buFont typeface="Wingdings" panose="05000000000000000000" pitchFamily="2" charset="2"/>
              <a:buChar char="q"/>
            </a:pPr>
            <a:r>
              <a:rPr lang="en-US" sz="2400" dirty="0" smtClean="0"/>
              <a:t>Helium balloons also risks killing wildlife</a:t>
            </a:r>
          </a:p>
          <a:p>
            <a:pPr>
              <a:lnSpc>
                <a:spcPct val="150000"/>
              </a:lnSpc>
              <a:buFont typeface="Wingdings" panose="05000000000000000000" pitchFamily="2" charset="2"/>
              <a:buChar char="q"/>
            </a:pPr>
            <a:r>
              <a:rPr lang="en-US" sz="2400" dirty="0" smtClean="0"/>
              <a:t>Avoiding all forms of environmental pollution can help protect habitats</a:t>
            </a:r>
          </a:p>
          <a:p>
            <a:pPr>
              <a:lnSpc>
                <a:spcPct val="150000"/>
              </a:lnSpc>
              <a:buFont typeface="Wingdings" panose="05000000000000000000" pitchFamily="2" charset="2"/>
              <a:buChar char="q"/>
            </a:pPr>
            <a:r>
              <a:rPr lang="en-US" sz="2400" dirty="0" smtClean="0"/>
              <a:t>One key to avoiding polluting the environment is recycling and reusing products</a:t>
            </a:r>
          </a:p>
          <a:p>
            <a:pPr>
              <a:lnSpc>
                <a:spcPct val="150000"/>
              </a:lnSpc>
              <a:buFont typeface="Wingdings" panose="05000000000000000000" pitchFamily="2" charset="2"/>
              <a:buChar char="q"/>
            </a:pPr>
            <a:r>
              <a:rPr lang="en-US" sz="2400" dirty="0" smtClean="0"/>
              <a:t>Another key is proper waste disposal</a:t>
            </a:r>
          </a:p>
          <a:p>
            <a:endParaRPr lang="en-US" dirty="0" smtClean="0"/>
          </a:p>
          <a:p>
            <a:endParaRPr lang="en-US" dirty="0"/>
          </a:p>
        </p:txBody>
      </p:sp>
      <p:pic>
        <p:nvPicPr>
          <p:cNvPr id="4" name="Picture 3"/>
          <p:cNvPicPr>
            <a:picLocks noChangeAspect="1"/>
          </p:cNvPicPr>
          <p:nvPr/>
        </p:nvPicPr>
        <p:blipFill>
          <a:blip r:embed="rId3"/>
          <a:stretch>
            <a:fillRect/>
          </a:stretch>
        </p:blipFill>
        <p:spPr>
          <a:xfrm>
            <a:off x="9098687" y="2106186"/>
            <a:ext cx="2418167" cy="1923373"/>
          </a:xfrm>
          <a:prstGeom prst="rect">
            <a:avLst/>
          </a:prstGeom>
        </p:spPr>
      </p:pic>
    </p:spTree>
    <p:extLst>
      <p:ext uri="{BB962C8B-B14F-4D97-AF65-F5344CB8AC3E}">
        <p14:creationId xmlns:p14="http://schemas.microsoft.com/office/powerpoint/2010/main" val="561616452"/>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smtClean="0"/>
              <a:t>Reduced Consumption</a:t>
            </a:r>
            <a:endParaRPr lang="en-US" sz="3600" b="1" dirty="0"/>
          </a:p>
        </p:txBody>
      </p:sp>
      <p:sp>
        <p:nvSpPr>
          <p:cNvPr id="3" name="Content Placeholder 2"/>
          <p:cNvSpPr>
            <a:spLocks noGrp="1"/>
          </p:cNvSpPr>
          <p:nvPr>
            <p:ph idx="1"/>
          </p:nvPr>
        </p:nvSpPr>
        <p:spPr/>
        <p:txBody>
          <a:bodyPr>
            <a:normAutofit fontScale="62500" lnSpcReduction="20000"/>
          </a:bodyPr>
          <a:lstStyle/>
          <a:p>
            <a:pPr>
              <a:lnSpc>
                <a:spcPct val="150000"/>
              </a:lnSpc>
              <a:buFont typeface="Wingdings" panose="05000000000000000000" pitchFamily="2" charset="2"/>
              <a:buChar char="q"/>
            </a:pPr>
            <a:r>
              <a:rPr lang="en-US" sz="2400" dirty="0" smtClean="0"/>
              <a:t>Consumption in general also greatly contributes to habitat degradation</a:t>
            </a:r>
          </a:p>
          <a:p>
            <a:pPr>
              <a:lnSpc>
                <a:spcPct val="150000"/>
              </a:lnSpc>
              <a:buFont typeface="Wingdings" panose="05000000000000000000" pitchFamily="2" charset="2"/>
              <a:buChar char="q"/>
            </a:pPr>
            <a:r>
              <a:rPr lang="en-US" sz="2400" dirty="0" smtClean="0"/>
              <a:t>More consumption means extraction of more natural resources</a:t>
            </a:r>
          </a:p>
          <a:p>
            <a:pPr>
              <a:lnSpc>
                <a:spcPct val="150000"/>
              </a:lnSpc>
              <a:buFont typeface="Wingdings" panose="05000000000000000000" pitchFamily="2" charset="2"/>
              <a:buChar char="q"/>
            </a:pPr>
            <a:r>
              <a:rPr lang="en-US" sz="2400" dirty="0" smtClean="0"/>
              <a:t>More extraction of natural resources leads to habitat degradation</a:t>
            </a:r>
          </a:p>
          <a:p>
            <a:pPr>
              <a:lnSpc>
                <a:spcPct val="150000"/>
              </a:lnSpc>
              <a:buFont typeface="Wingdings" panose="05000000000000000000" pitchFamily="2" charset="2"/>
              <a:buChar char="q"/>
            </a:pPr>
            <a:r>
              <a:rPr lang="en-US" sz="2400" dirty="0" smtClean="0"/>
              <a:t>More consumption also leads to more waste</a:t>
            </a:r>
          </a:p>
          <a:p>
            <a:pPr>
              <a:lnSpc>
                <a:spcPct val="150000"/>
              </a:lnSpc>
              <a:buFont typeface="Wingdings" panose="05000000000000000000" pitchFamily="2" charset="2"/>
              <a:buChar char="q"/>
            </a:pPr>
            <a:r>
              <a:rPr lang="en-US" sz="2400" dirty="0" smtClean="0"/>
              <a:t>Poor waste disposal leads to habitat degradation</a:t>
            </a:r>
          </a:p>
          <a:p>
            <a:pPr>
              <a:lnSpc>
                <a:spcPct val="150000"/>
              </a:lnSpc>
              <a:buFont typeface="Wingdings" panose="05000000000000000000" pitchFamily="2" charset="2"/>
              <a:buChar char="q"/>
            </a:pPr>
            <a:r>
              <a:rPr lang="en-US" sz="2400" dirty="0" smtClean="0"/>
              <a:t>Ways of consumption reduction include:</a:t>
            </a:r>
          </a:p>
          <a:p>
            <a:pPr marL="971550" lvl="1" indent="-514350">
              <a:lnSpc>
                <a:spcPct val="150000"/>
              </a:lnSpc>
              <a:buFont typeface="+mj-lt"/>
              <a:buAutoNum type="romanUcPeriod"/>
            </a:pPr>
            <a:r>
              <a:rPr lang="en-US" sz="2000" dirty="0" smtClean="0"/>
              <a:t>Owning fewer possessions</a:t>
            </a:r>
          </a:p>
          <a:p>
            <a:pPr marL="971550" lvl="1" indent="-514350">
              <a:lnSpc>
                <a:spcPct val="150000"/>
              </a:lnSpc>
              <a:buFont typeface="+mj-lt"/>
              <a:buAutoNum type="romanUcPeriod"/>
            </a:pPr>
            <a:r>
              <a:rPr lang="en-US" sz="2000" dirty="0" smtClean="0"/>
              <a:t>Reusing items</a:t>
            </a:r>
          </a:p>
          <a:p>
            <a:pPr marL="971550" lvl="1" indent="-514350">
              <a:lnSpc>
                <a:spcPct val="150000"/>
              </a:lnSpc>
              <a:buFont typeface="+mj-lt"/>
              <a:buAutoNum type="romanUcPeriod"/>
            </a:pPr>
            <a:r>
              <a:rPr lang="en-US" sz="2000" dirty="0" smtClean="0"/>
              <a:t>Resource sharing</a:t>
            </a:r>
            <a:endParaRPr lang="en-US" sz="2000" dirty="0"/>
          </a:p>
        </p:txBody>
      </p:sp>
    </p:spTree>
    <p:extLst>
      <p:ext uri="{BB962C8B-B14F-4D97-AF65-F5344CB8AC3E}">
        <p14:creationId xmlns:p14="http://schemas.microsoft.com/office/powerpoint/2010/main" val="598929660"/>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theme/theme1.xml><?xml version="1.0" encoding="utf-8"?>
<a:theme xmlns:a="http://schemas.openxmlformats.org/drawingml/2006/main" name="Retrospect">
  <a:themeElements>
    <a:clrScheme name="Retrospect">
      <a:dk1>
        <a:srgbClr val="000000"/>
      </a:dk1>
      <a:lt1>
        <a:sysClr val="window" lastClr="FFFFFF"/>
      </a:lt1>
      <a:dk2>
        <a:srgbClr val="637052"/>
      </a:dk2>
      <a:lt2>
        <a:srgbClr val="CCDDEA"/>
      </a:lt2>
      <a:accent1>
        <a:srgbClr val="E48312"/>
      </a:accent1>
      <a:accent2>
        <a:srgbClr val="BD582C"/>
      </a:accent2>
      <a:accent3>
        <a:srgbClr val="865640"/>
      </a:accent3>
      <a:accent4>
        <a:srgbClr val="9B8357"/>
      </a:accent4>
      <a:accent5>
        <a:srgbClr val="C2BC80"/>
      </a:accent5>
      <a:accent6>
        <a:srgbClr val="94A088"/>
      </a:accent6>
      <a:hlink>
        <a:srgbClr val="2998E3"/>
      </a:hlink>
      <a:folHlink>
        <a:srgbClr val="8C8C8C"/>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Retrospect</Template>
  <TotalTime>400</TotalTime>
  <Words>560</Words>
  <Application>Microsoft Office PowerPoint</Application>
  <PresentationFormat>Widescreen</PresentationFormat>
  <Paragraphs>99</Paragraphs>
  <Slides>10</Slides>
  <Notes>9</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10</vt:i4>
      </vt:variant>
    </vt:vector>
  </HeadingPairs>
  <TitlesOfParts>
    <vt:vector size="14" baseType="lpstr">
      <vt:lpstr>Calibri</vt:lpstr>
      <vt:lpstr>Calibri Light</vt:lpstr>
      <vt:lpstr>Wingdings</vt:lpstr>
      <vt:lpstr>Retrospect</vt:lpstr>
      <vt:lpstr>Adopting a “Greener" Lifestyle</vt:lpstr>
      <vt:lpstr>Loss of Habitat and Animal and Plant Extinction</vt:lpstr>
      <vt:lpstr>Endangered Animals and Plants due to Habitat Loss</vt:lpstr>
      <vt:lpstr>Radical Habitat Change over the last few Decades</vt:lpstr>
      <vt:lpstr>The Need to Adopt a “Greener” Lifestyle</vt:lpstr>
      <vt:lpstr>Recycling</vt:lpstr>
      <vt:lpstr>Water Conservation</vt:lpstr>
      <vt:lpstr>Do Not Pollute the Environment</vt:lpstr>
      <vt:lpstr>Reduced Consumption</vt:lpstr>
      <vt:lpstr>References</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Adopting a “Greener" Lifestyle</dc:title>
  <dc:creator>USER</dc:creator>
  <cp:lastModifiedBy>USER</cp:lastModifiedBy>
  <cp:revision>122</cp:revision>
  <dcterms:created xsi:type="dcterms:W3CDTF">2021-05-12T08:54:56Z</dcterms:created>
  <dcterms:modified xsi:type="dcterms:W3CDTF">2021-05-12T15:38:46Z</dcterms:modified>
</cp:coreProperties>
</file>