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5832A-6EEF-49FD-A019-5760B243D9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/>
              <a:t>Serenity 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8E835-2B76-4F85-B53E-78CB10ACC5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Business Plan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72FDC-D5E9-4848-AD78-4EE0DB16C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88358" cy="2279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A15702-3477-42F5-9B6D-39C438BD5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00264">
            <a:off x="161631" y="4109466"/>
            <a:ext cx="2483892" cy="29274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0A1236-5E4B-4177-8652-9746161F2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9488" y="0"/>
            <a:ext cx="3622512" cy="23500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6A35E9-DD37-4E12-8C82-7503830230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232" y="40138"/>
            <a:ext cx="3622513" cy="22791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96CBFB-1CC0-463B-8C5B-A5058A0CEB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8358" y="-30728"/>
            <a:ext cx="2622873" cy="23500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E8856E-EDFF-459B-8A0C-BE32E9A616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5134" y="4037533"/>
            <a:ext cx="3866866" cy="2850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60BA6E-1BB3-4B1F-B657-56FA061B80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2993" y="3975101"/>
            <a:ext cx="2672900" cy="28175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8755D5-BACB-40E3-9146-879ABA6E8A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03642" y="2319314"/>
            <a:ext cx="2388358" cy="162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69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19137-E33D-4E3A-9AF4-338E451E4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8A59-8DE7-4926-A317-9DF6DC339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70013"/>
          </a:xfrm>
        </p:spPr>
        <p:txBody>
          <a:bodyPr/>
          <a:lstStyle/>
          <a:p>
            <a:r>
              <a:rPr lang="en-US" dirty="0"/>
              <a:t>Serenity Inn Bed and Breakfast in a vineyard is located in 500 Terry Francois St. San Francisco, CA 94158.</a:t>
            </a:r>
          </a:p>
          <a:p>
            <a:r>
              <a:rPr lang="en-US" dirty="0"/>
              <a:t>The business is located on 80 serene acres surrounded by a vineyard, mountains and hardwood forests. </a:t>
            </a:r>
          </a:p>
          <a:p>
            <a:r>
              <a:rPr lang="en-US" dirty="0"/>
              <a:t>The business provides special services as secluded chalets providing customers with unquestionable privacy which has greatly given it a great competitive advantage.  </a:t>
            </a:r>
          </a:p>
          <a:p>
            <a:r>
              <a:rPr lang="en-US" dirty="0"/>
              <a:t>The business goes ahead to improve the experience and offers additional free outdoor activities as horse riding and hot air balloons. </a:t>
            </a:r>
          </a:p>
          <a:p>
            <a:r>
              <a:rPr lang="en-US" dirty="0"/>
              <a:t>The experience brought about by Serenity Inn is quite magical and is Utopia for anyone who intends to find a place to relax and bond with nature.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D7751C-A752-4027-ADB2-8A487CF7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08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1B0DE-DEA0-4B6B-B2E9-E1A025F8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72455-D2DA-4F48-9C74-FAFC01FAD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Serenity-inn bed and breakfast is located in San Francisco.</a:t>
            </a:r>
          </a:p>
          <a:p>
            <a:r>
              <a:rPr lang="en-US" dirty="0"/>
              <a:t>It is a unique destination covering 80 serene acres surrounded by grapevine yards, mountains and hardwood forests. </a:t>
            </a:r>
          </a:p>
          <a:p>
            <a:r>
              <a:rPr lang="en-US" dirty="0"/>
              <a:t>Our services include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Accommodation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Delicious foods</a:t>
            </a:r>
          </a:p>
          <a:p>
            <a:r>
              <a:rPr lang="en-US" dirty="0"/>
              <a:t>Our special services include;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Secluded chalets providing customers with an opportunity to make their own food and wine,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Cottages fitted with a wood burning fireplace creating a cozy wit,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Outdoor fun activities as hot air balloons and horse riding. 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EDAA99-A4FF-40BB-8C6C-E87273322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99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B9378-5951-4603-B408-280B7C60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cap="none" dirty="0"/>
              <a:t>Cont.… </a:t>
            </a:r>
            <a:r>
              <a:rPr lang="en-US" dirty="0"/>
              <a:t>Business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01F44-6FD2-41D1-943B-71841E7A7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Serenity inn bed and breakfast falls under the hospitality sector. </a:t>
            </a:r>
          </a:p>
          <a:p>
            <a:r>
              <a:rPr lang="en-US" dirty="0"/>
              <a:t>The hospitality sector has been performing well over the years until recently when Covid 19 set in. </a:t>
            </a:r>
          </a:p>
          <a:p>
            <a:r>
              <a:rPr lang="en-US" dirty="0"/>
              <a:t>Travel restrictions and skepticism of the population greatly affected the sector and most lodging businesses continue counting losses (Sönmez et al 2020). </a:t>
            </a:r>
          </a:p>
          <a:p>
            <a:r>
              <a:rPr lang="en-US" dirty="0"/>
              <a:t>However, there is very high expectations of better days ahead as most nations continue easing restrictions on movement (</a:t>
            </a:r>
            <a:r>
              <a:rPr lang="en-US" dirty="0" err="1"/>
              <a:t>Grusoy</a:t>
            </a:r>
            <a:r>
              <a:rPr lang="en-US" dirty="0"/>
              <a:t> &amp; Chi 2020). </a:t>
            </a:r>
          </a:p>
          <a:p>
            <a:r>
              <a:rPr lang="en-US" dirty="0"/>
              <a:t>The recent bill amendments on wine and alcoholic beverages is expected to be of great relief to the business (Berger 2020).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30F9F7-6F2C-423D-AE86-68AA8446D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56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98CB5-2EB5-4CB7-A770-62001CD35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and competitors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DD607-AEB4-4663-975B-CC2A93B21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520139"/>
          </a:xfrm>
        </p:spPr>
        <p:txBody>
          <a:bodyPr>
            <a:normAutofit/>
          </a:bodyPr>
          <a:lstStyle/>
          <a:p>
            <a:r>
              <a:rPr lang="en-US" dirty="0"/>
              <a:t>Our target population is the middle and high class population in the country. </a:t>
            </a:r>
          </a:p>
          <a:p>
            <a:r>
              <a:rPr lang="en-US" dirty="0"/>
              <a:t>We target the working class population, and retired who intend to get rid of stress and have a personal time to bond with nature and enjoy.</a:t>
            </a:r>
          </a:p>
          <a:p>
            <a:r>
              <a:rPr lang="en-US" dirty="0"/>
              <a:t>Our competitors include; Brampton Inn, </a:t>
            </a:r>
            <a:r>
              <a:rPr lang="en-US" dirty="0" err="1"/>
              <a:t>Nobnocket</a:t>
            </a:r>
            <a:r>
              <a:rPr lang="en-US" dirty="0"/>
              <a:t> Inn, Portland White house, and Ballston Luxury Inn</a:t>
            </a:r>
          </a:p>
          <a:p>
            <a:r>
              <a:rPr lang="en-US" dirty="0"/>
              <a:t> These competitors have aggressive marketing strategies through social media and directly messaging loyal clients. </a:t>
            </a:r>
          </a:p>
          <a:p>
            <a:r>
              <a:rPr lang="en-US" dirty="0"/>
              <a:t>Nonetheless, we offer highly distinguished services as secluded chalets, and outdoor fun activities. </a:t>
            </a:r>
          </a:p>
          <a:p>
            <a:r>
              <a:rPr lang="en-US" dirty="0"/>
              <a:t>We are located on 500 Terry Francois St. San Francisco, CA 94158.</a:t>
            </a:r>
          </a:p>
          <a:p>
            <a:r>
              <a:rPr lang="en-US" dirty="0"/>
              <a:t>This is an ideal location having a vast land and beautiful sceneries.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C8CA5-4788-4B4D-9B79-35A6E31D7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96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8525F-0A21-4412-872F-4BFF608DB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and sales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81537-CEED-4EEF-BC10-D0AA7CEDB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663440"/>
          </a:xfrm>
        </p:spPr>
        <p:txBody>
          <a:bodyPr/>
          <a:lstStyle/>
          <a:p>
            <a:r>
              <a:rPr lang="en-US" dirty="0"/>
              <a:t>Pricing</a:t>
            </a:r>
          </a:p>
          <a:p>
            <a:r>
              <a:rPr lang="en-US" dirty="0"/>
              <a:t>1. Accommodation</a:t>
            </a:r>
          </a:p>
          <a:p>
            <a:pPr lvl="1"/>
            <a:r>
              <a:rPr lang="en-US" dirty="0"/>
              <a:t>King rooms	$50 per night</a:t>
            </a:r>
          </a:p>
          <a:p>
            <a:pPr lvl="1"/>
            <a:r>
              <a:rPr lang="en-US" dirty="0"/>
              <a:t>Queen rooms	$45 per night</a:t>
            </a:r>
          </a:p>
          <a:p>
            <a:pPr lvl="1"/>
            <a:r>
              <a:rPr lang="en-US" dirty="0"/>
              <a:t>Standard rooms	$38 per night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Accommodation is inclusive of breakfast and outdoor activities. Dishes are charged separately.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Starters		 $2 - $10</a:t>
            </a:r>
          </a:p>
          <a:p>
            <a:pPr lvl="1"/>
            <a:r>
              <a:rPr lang="en-US" dirty="0"/>
              <a:t>Main dish	 $7.5 - $15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B6ACBB-DC29-4CC3-9CA6-4C828AD4F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21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7F62B-7C65-4433-84C3-BA45F85F3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Cont..</a:t>
            </a:r>
            <a:r>
              <a:rPr lang="en-US" dirty="0"/>
              <a:t>.Marketing and sales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AB-5172-4A0B-A480-17DFA0985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663440"/>
          </a:xfrm>
        </p:spPr>
        <p:txBody>
          <a:bodyPr>
            <a:normAutofit/>
          </a:bodyPr>
          <a:lstStyle/>
          <a:p>
            <a:r>
              <a:rPr lang="en-US" dirty="0"/>
              <a:t>Social media </a:t>
            </a:r>
          </a:p>
          <a:p>
            <a:r>
              <a:rPr lang="en-US" dirty="0"/>
              <a:t>Direct messaging clients through emails and phone text messages to inform them of any offers, discounts or new developments.</a:t>
            </a:r>
          </a:p>
          <a:p>
            <a:r>
              <a:rPr lang="en-US" dirty="0"/>
              <a:t>Twitter – create hashtags based on current events. </a:t>
            </a:r>
          </a:p>
          <a:p>
            <a:r>
              <a:rPr lang="en-US" dirty="0" err="1"/>
              <a:t>Tiktok</a:t>
            </a:r>
            <a:r>
              <a:rPr lang="en-US" dirty="0"/>
              <a:t>- create short videos on the serenity of the environment and actual people having fun. </a:t>
            </a:r>
          </a:p>
          <a:p>
            <a:r>
              <a:rPr lang="en-US" dirty="0"/>
              <a:t>YouTube – Create short videos to raise awareness of Serenity inn Bed and Breakfast in a vineyard. </a:t>
            </a:r>
          </a:p>
          <a:p>
            <a:r>
              <a:rPr lang="en-US" dirty="0"/>
              <a:t>Facebook and blogs – Post beautiful professional photos and videos of the various beautiful places within the serene environment. </a:t>
            </a:r>
          </a:p>
          <a:p>
            <a:r>
              <a:rPr lang="en-US" dirty="0"/>
              <a:t>Website– Post customer feedbacks and reviews.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E1140C-F6AF-4763-8FF3-38D3552C2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35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47C9-886B-421C-8FAD-B6C2FB965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Projections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06F1F-B154-41F9-B2E7-E6A168A35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663440"/>
          </a:xfrm>
        </p:spPr>
        <p:txBody>
          <a:bodyPr>
            <a:normAutofit/>
          </a:bodyPr>
          <a:lstStyle/>
          <a:p>
            <a:r>
              <a:rPr lang="en-US" dirty="0"/>
              <a:t>Start up costs</a:t>
            </a:r>
          </a:p>
          <a:p>
            <a:pPr lvl="1"/>
            <a:r>
              <a:rPr lang="en-US" dirty="0"/>
              <a:t>Equipment,	$1,500,000</a:t>
            </a:r>
          </a:p>
          <a:p>
            <a:pPr lvl="1"/>
            <a:r>
              <a:rPr lang="en-US" dirty="0"/>
              <a:t>Marketing, 	$130,000</a:t>
            </a:r>
          </a:p>
          <a:p>
            <a:pPr lvl="1"/>
            <a:r>
              <a:rPr lang="en-US" dirty="0"/>
              <a:t>Facility, 		$2,200,000</a:t>
            </a:r>
          </a:p>
          <a:p>
            <a:pPr lvl="1"/>
            <a:r>
              <a:rPr lang="en-US" dirty="0"/>
              <a:t>Permits, 		$150,000</a:t>
            </a:r>
          </a:p>
          <a:p>
            <a:pPr lvl="1"/>
            <a:r>
              <a:rPr lang="en-US" dirty="0"/>
              <a:t>Overhead, 	$240,000</a:t>
            </a:r>
          </a:p>
          <a:p>
            <a:pPr lvl="1"/>
            <a:r>
              <a:rPr lang="en-US" dirty="0"/>
              <a:t>Labor and 	$750,000</a:t>
            </a:r>
          </a:p>
          <a:p>
            <a:pPr lvl="1"/>
            <a:r>
              <a:rPr lang="en-US" dirty="0"/>
              <a:t>Incidentals	$145,000</a:t>
            </a:r>
          </a:p>
          <a:p>
            <a:r>
              <a:rPr lang="en-US" dirty="0"/>
              <a:t>The funds will be sourced partly through personal savings and the rest through a bank loan. </a:t>
            </a:r>
          </a:p>
          <a:p>
            <a:r>
              <a:rPr lang="en-US" dirty="0"/>
              <a:t>We intend to break even during the 31</a:t>
            </a:r>
            <a:r>
              <a:rPr lang="en-US" baseline="30000" dirty="0"/>
              <a:t>st</a:t>
            </a:r>
            <a:r>
              <a:rPr lang="en-US" dirty="0"/>
              <a:t> month after operations and after having generated a revenue of 24 million to cover our initial expenses and finance the bank loan.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76360-1308-4D70-9397-5DFF1B84D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322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376FE-98A5-4A7C-B0C4-A2CEFCC30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Cont.</a:t>
            </a:r>
            <a:r>
              <a:rPr lang="en-US" dirty="0"/>
              <a:t>…Financial Projections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10431-7634-4197-BA43-D0540CF5B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Income projections for the first year </a:t>
            </a:r>
          </a:p>
          <a:p>
            <a:r>
              <a:rPr lang="en-US" dirty="0"/>
              <a:t>Revenue	$1,600,000</a:t>
            </a:r>
          </a:p>
          <a:p>
            <a:r>
              <a:rPr lang="en-US" dirty="0"/>
              <a:t>Expenses	</a:t>
            </a:r>
            <a:r>
              <a:rPr lang="en-US" u="sng" dirty="0"/>
              <a:t>$   780,000</a:t>
            </a:r>
          </a:p>
          <a:p>
            <a:r>
              <a:rPr lang="en-US" dirty="0"/>
              <a:t>Profits 	$   820,000</a:t>
            </a:r>
          </a:p>
          <a:p>
            <a:r>
              <a:rPr lang="en-US" dirty="0"/>
              <a:t>Income projections second year</a:t>
            </a:r>
          </a:p>
          <a:p>
            <a:r>
              <a:rPr lang="en-US" dirty="0"/>
              <a:t>Revenue	$4,500,000</a:t>
            </a:r>
          </a:p>
          <a:p>
            <a:r>
              <a:rPr lang="en-US" dirty="0"/>
              <a:t>Expenses	</a:t>
            </a:r>
            <a:r>
              <a:rPr lang="en-US" u="sng" dirty="0"/>
              <a:t>$   930,000</a:t>
            </a:r>
          </a:p>
          <a:p>
            <a:r>
              <a:rPr lang="en-US" dirty="0"/>
              <a:t>Profits 	$ 3,570,000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27658E-EE68-4B32-93A6-34D723B2A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52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E0395-82E1-453A-8E1C-B7BAD3D7E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28E8F-3F6F-4F1A-BDDA-245E0E4AE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663440"/>
          </a:xfrm>
        </p:spPr>
        <p:txBody>
          <a:bodyPr/>
          <a:lstStyle/>
          <a:p>
            <a:r>
              <a:rPr lang="en-US" dirty="0"/>
              <a:t>CEO- </a:t>
            </a:r>
            <a:r>
              <a:rPr lang="en-US" i="1" dirty="0"/>
              <a:t>(Name and brief background &amp; include skills </a:t>
            </a:r>
            <a:r>
              <a:rPr lang="en-US" i="1" dirty="0" err="1"/>
              <a:t>eg</a:t>
            </a:r>
            <a:r>
              <a:rPr lang="en-US" i="1" dirty="0"/>
              <a:t> aggressive or innovative)</a:t>
            </a:r>
          </a:p>
          <a:p>
            <a:endParaRPr lang="en-US" i="1" dirty="0"/>
          </a:p>
          <a:p>
            <a:r>
              <a:rPr lang="en-US" i="1" dirty="0"/>
              <a:t>Personnel need and staffing</a:t>
            </a:r>
          </a:p>
          <a:p>
            <a:pPr lvl="1"/>
            <a:r>
              <a:rPr lang="en-US" i="1" dirty="0"/>
              <a:t>2 Managers,			$20/hour</a:t>
            </a:r>
          </a:p>
          <a:p>
            <a:pPr lvl="1"/>
            <a:r>
              <a:rPr lang="en-US" i="1" dirty="0"/>
              <a:t>At least 12 security guards,	$14/hour</a:t>
            </a:r>
          </a:p>
          <a:p>
            <a:pPr lvl="1"/>
            <a:r>
              <a:rPr lang="en-US" i="1" dirty="0"/>
              <a:t>At least 7 field workers,		$12/hour</a:t>
            </a:r>
          </a:p>
          <a:p>
            <a:pPr lvl="1"/>
            <a:r>
              <a:rPr lang="en-US" i="1" dirty="0"/>
              <a:t>At least 6 room attendants,	$ 15/hour</a:t>
            </a:r>
          </a:p>
          <a:p>
            <a:pPr lvl="1"/>
            <a:r>
              <a:rPr lang="en-US" i="1" dirty="0"/>
              <a:t>At least 5 cooks, and		$12/hour</a:t>
            </a:r>
          </a:p>
          <a:p>
            <a:pPr lvl="1"/>
            <a:r>
              <a:rPr lang="en-US" i="1" dirty="0"/>
              <a:t>At least 3 waiters. 		$12/hour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EC1161-2157-4FC0-A08D-CCFF15068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3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1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CCEF0-35AA-42EC-89A6-458154AAE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7F8A-D7F5-45B3-A1BA-F4EA236AB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67264"/>
            <a:ext cx="10820400" cy="4024125"/>
          </a:xfrm>
        </p:spPr>
        <p:txBody>
          <a:bodyPr/>
          <a:lstStyle/>
          <a:p>
            <a:r>
              <a:rPr lang="en-US" dirty="0"/>
              <a:t>Insurance</a:t>
            </a:r>
          </a:p>
          <a:p>
            <a:pPr lvl="1"/>
            <a:r>
              <a:rPr lang="en-US" dirty="0"/>
              <a:t>Third party insurance,</a:t>
            </a:r>
          </a:p>
          <a:p>
            <a:pPr lvl="1"/>
            <a:r>
              <a:rPr lang="en-US" dirty="0"/>
              <a:t>Workers compensation insurance,</a:t>
            </a:r>
          </a:p>
          <a:p>
            <a:pPr lvl="1"/>
            <a:r>
              <a:rPr lang="en-US" dirty="0"/>
              <a:t>Liability insurance, and</a:t>
            </a:r>
          </a:p>
          <a:p>
            <a:pPr lvl="1"/>
            <a:r>
              <a:rPr lang="en-US" dirty="0"/>
              <a:t>Business property insurance.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6DAE5A-6993-4787-B8AC-0E491245E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8983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11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5AA5E-484B-466D-A01A-B1ACD5982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B1D6B-2AE5-4C99-B94B-2ABC49AF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Gursoy</a:t>
            </a:r>
            <a:r>
              <a:rPr lang="en-US" dirty="0"/>
              <a:t>, D., &amp; Chi, C. G. (2020). Effects of COVID-19 pandemic on hospitality 	industry: </a:t>
            </a:r>
            <a:r>
              <a:rPr lang="en-US" i="1" dirty="0"/>
              <a:t>review of the current situations and a research agenda.</a:t>
            </a:r>
          </a:p>
          <a:p>
            <a:pPr marL="0" indent="0">
              <a:buNone/>
            </a:pPr>
            <a:r>
              <a:rPr lang="en-US" dirty="0"/>
              <a:t>Sönmez, S., </a:t>
            </a:r>
            <a:r>
              <a:rPr lang="en-US" dirty="0" err="1"/>
              <a:t>Apostolopoulos</a:t>
            </a:r>
            <a:r>
              <a:rPr lang="en-US" dirty="0"/>
              <a:t>, Y., Lemke, M. K., &amp; Hsieh, Y. C. J. (2020). 	Understanding the effects of COVID-19 on the health and safety of 	immigrant hospitality workers in the United States. </a:t>
            </a:r>
            <a:r>
              <a:rPr lang="en-US" i="1" dirty="0"/>
              <a:t>Tourism Management 	Perspectives</a:t>
            </a:r>
            <a:r>
              <a:rPr lang="en-US" dirty="0"/>
              <a:t>, 35, 100717.</a:t>
            </a:r>
          </a:p>
          <a:p>
            <a:pPr marL="0" indent="0">
              <a:buNone/>
            </a:pPr>
            <a:r>
              <a:rPr lang="en-US" dirty="0"/>
              <a:t>Berger, M. S. (2020). IN WINE </a:t>
            </a:r>
            <a:r>
              <a:rPr lang="en-US" i="1" dirty="0"/>
              <a:t>COUNTRY (Doctoral dissertation, University of 	California, San Francisco).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30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14988-EC93-4F48-9049-22C98A090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7" y="3084492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/>
              <a:t>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040E06-D8DD-4003-B0B6-EAE36D353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53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65177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404</TotalTime>
  <Words>934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Vapor Trail</vt:lpstr>
      <vt:lpstr>Serenity INN</vt:lpstr>
      <vt:lpstr>Executive summary </vt:lpstr>
      <vt:lpstr>Business Description</vt:lpstr>
      <vt:lpstr> Cont.… Business Description</vt:lpstr>
      <vt:lpstr>Market and competitors</vt:lpstr>
      <vt:lpstr>Marketing and sales</vt:lpstr>
      <vt:lpstr>Cont...Marketing and sales</vt:lpstr>
      <vt:lpstr>Financial Projections</vt:lpstr>
      <vt:lpstr>Cont.…Financial Projections</vt:lpstr>
      <vt:lpstr>Operations </vt:lpstr>
      <vt:lpstr>Operations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Serenity INN</dc:title>
  <dc:creator>mr mr</dc:creator>
  <cp:lastModifiedBy>mr mr</cp:lastModifiedBy>
  <cp:revision>20</cp:revision>
  <dcterms:created xsi:type="dcterms:W3CDTF">2021-05-10T20:44:14Z</dcterms:created>
  <dcterms:modified xsi:type="dcterms:W3CDTF">2021-05-11T03:28:45Z</dcterms:modified>
</cp:coreProperties>
</file>