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1"/>
  </p:notesMasterIdLst>
  <p:sldIdLst>
    <p:sldId id="256" r:id="rId2"/>
    <p:sldId id="264" r:id="rId3"/>
    <p:sldId id="263" r:id="rId4"/>
    <p:sldId id="262" r:id="rId5"/>
    <p:sldId id="261" r:id="rId6"/>
    <p:sldId id="259" r:id="rId7"/>
    <p:sldId id="260" r:id="rId8"/>
    <p:sldId id="258" r:id="rId9"/>
    <p:sldId id="257" r:id="rId1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033" autoAdjust="0"/>
    <p:restoredTop sz="91242" autoAdjust="0"/>
  </p:normalViewPr>
  <p:slideViewPr>
    <p:cSldViewPr snapToGrid="0">
      <p:cViewPr varScale="1">
        <p:scale>
          <a:sx n="77" d="100"/>
          <a:sy n="77" d="100"/>
        </p:scale>
        <p:origin x="162" y="5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 /><Relationship Id="rId13" Type="http://schemas.openxmlformats.org/officeDocument/2006/relationships/viewProps" Target="viewProps.xml" /><Relationship Id="rId3" Type="http://schemas.openxmlformats.org/officeDocument/2006/relationships/slide" Target="slides/slide2.xml" /><Relationship Id="rId7" Type="http://schemas.openxmlformats.org/officeDocument/2006/relationships/slide" Target="slides/slide6.xml" /><Relationship Id="rId12" Type="http://schemas.openxmlformats.org/officeDocument/2006/relationships/presProps" Target="pres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slide" Target="slides/slide5.xml" /><Relationship Id="rId11" Type="http://schemas.openxmlformats.org/officeDocument/2006/relationships/notesMaster" Target="notesMasters/notesMaster1.xml" /><Relationship Id="rId5" Type="http://schemas.openxmlformats.org/officeDocument/2006/relationships/slide" Target="slides/slide4.xml" /><Relationship Id="rId15" Type="http://schemas.openxmlformats.org/officeDocument/2006/relationships/tableStyles" Target="tableStyles.xml" /><Relationship Id="rId10" Type="http://schemas.openxmlformats.org/officeDocument/2006/relationships/slide" Target="slides/slide9.xml" /><Relationship Id="rId4" Type="http://schemas.openxmlformats.org/officeDocument/2006/relationships/slide" Target="slides/slide3.xml" /><Relationship Id="rId9" Type="http://schemas.openxmlformats.org/officeDocument/2006/relationships/slide" Target="slides/slide8.xml" /><Relationship Id="rId14" Type="http://schemas.openxmlformats.org/officeDocument/2006/relationships/theme" Target="theme/theme1.xml" /></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0978724-0FF4-4290-8AF3-E97A5B31FB2E}" type="datetimeFigureOut">
              <a:rPr lang="en-US" smtClean="0"/>
              <a:t>5/12/2021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93C28E3-EEE9-4A77-B450-E2233E9C0833}" type="slidenum">
              <a:rPr lang="en-US" smtClean="0"/>
              <a:t>‹#›</a:t>
            </a:fld>
            <a:endParaRPr lang="en-US"/>
          </a:p>
        </p:txBody>
      </p:sp>
    </p:spTree>
    <p:extLst>
      <p:ext uri="{BB962C8B-B14F-4D97-AF65-F5344CB8AC3E}">
        <p14:creationId xmlns:p14="http://schemas.microsoft.com/office/powerpoint/2010/main" val="349089130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 /><Relationship Id="rId1" Type="http://schemas.openxmlformats.org/officeDocument/2006/relationships/notesMaster" Target="../notesMasters/notesMaster1.xml" /></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 /><Relationship Id="rId1" Type="http://schemas.openxmlformats.org/officeDocument/2006/relationships/notesMaster" Target="../notesMasters/notesMaster1.xml" /></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 /><Relationship Id="rId1" Type="http://schemas.openxmlformats.org/officeDocument/2006/relationships/notesMaster" Target="../notesMasters/notesMaster1.xml" /></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 /><Relationship Id="rId1" Type="http://schemas.openxmlformats.org/officeDocument/2006/relationships/notesMaster" Target="../notesMasters/notesMaster1.xml" /></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 /><Relationship Id="rId1" Type="http://schemas.openxmlformats.org/officeDocument/2006/relationships/notesMaster" Target="../notesMasters/notesMaster1.xml" /></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 /><Relationship Id="rId1" Type="http://schemas.openxmlformats.org/officeDocument/2006/relationships/notesMaster" Target="../notesMasters/notesMaster1.xml" /></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 /><Relationship Id="rId1" Type="http://schemas.openxmlformats.org/officeDocument/2006/relationships/notesMaster" Target="../notesMasters/notesMaster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South</a:t>
            </a:r>
            <a:r>
              <a:rPr lang="en-US" baseline="0" dirty="0"/>
              <a:t> Africa is a country lying at the southern most tip of the African continent. </a:t>
            </a:r>
            <a:r>
              <a:rPr lang="en-US" dirty="0"/>
              <a:t>Tuberculosis</a:t>
            </a:r>
            <a:r>
              <a:rPr lang="en-US" baseline="0" dirty="0"/>
              <a:t> is ranked in the top ten list of causes of death in South Africa. In the list, the other diseases are HIV/AIDS, </a:t>
            </a:r>
            <a:r>
              <a:rPr lang="en-US" sz="1200" b="0" i="0" kern="1200" dirty="0">
                <a:solidFill>
                  <a:schemeClr val="tx1"/>
                </a:solidFill>
                <a:effectLst/>
                <a:latin typeface="+mn-lt"/>
                <a:ea typeface="+mn-ea"/>
                <a:cs typeface="+mn-cs"/>
              </a:rPr>
              <a:t>Lower respiratory infections,</a:t>
            </a:r>
            <a:r>
              <a:rPr lang="en-US" sz="1200" b="0" i="0" kern="1200" baseline="0" dirty="0">
                <a:solidFill>
                  <a:schemeClr val="tx1"/>
                </a:solidFill>
                <a:effectLst/>
                <a:latin typeface="+mn-lt"/>
                <a:ea typeface="+mn-ea"/>
                <a:cs typeface="+mn-cs"/>
              </a:rPr>
              <a:t> </a:t>
            </a:r>
            <a:r>
              <a:rPr lang="en-US" sz="1200" b="0" i="0" kern="1200" dirty="0">
                <a:solidFill>
                  <a:schemeClr val="tx1"/>
                </a:solidFill>
                <a:effectLst/>
                <a:latin typeface="+mn-lt"/>
                <a:ea typeface="+mn-ea"/>
                <a:cs typeface="+mn-cs"/>
              </a:rPr>
              <a:t>Stroke, Ischemic heart disease, Neonatal disorders, Diabetes, Road injuries, interpersonal violence</a:t>
            </a:r>
            <a:r>
              <a:rPr lang="en-US" sz="1200" b="0" i="0" kern="1200" baseline="0" dirty="0">
                <a:solidFill>
                  <a:schemeClr val="tx1"/>
                </a:solidFill>
                <a:effectLst/>
                <a:latin typeface="+mn-lt"/>
                <a:ea typeface="+mn-ea"/>
                <a:cs typeface="+mn-cs"/>
              </a:rPr>
              <a:t> and </a:t>
            </a:r>
            <a:r>
              <a:rPr lang="en-US" sz="1200" b="0" i="0" kern="1200" dirty="0">
                <a:solidFill>
                  <a:schemeClr val="tx1"/>
                </a:solidFill>
                <a:effectLst/>
                <a:latin typeface="+mn-lt"/>
                <a:ea typeface="+mn-ea"/>
                <a:cs typeface="+mn-cs"/>
              </a:rPr>
              <a:t>Diarrheal diseases.</a:t>
            </a:r>
            <a:endParaRPr lang="en-US" dirty="0"/>
          </a:p>
        </p:txBody>
      </p:sp>
      <p:sp>
        <p:nvSpPr>
          <p:cNvPr id="4" name="Slide Number Placeholder 3"/>
          <p:cNvSpPr>
            <a:spLocks noGrp="1"/>
          </p:cNvSpPr>
          <p:nvPr>
            <p:ph type="sldNum" sz="quarter" idx="10"/>
          </p:nvPr>
        </p:nvSpPr>
        <p:spPr/>
        <p:txBody>
          <a:bodyPr/>
          <a:lstStyle/>
          <a:p>
            <a:fld id="{393C28E3-EEE9-4A77-B450-E2233E9C0833}" type="slidenum">
              <a:rPr lang="en-US" smtClean="0"/>
              <a:t>2</a:t>
            </a:fld>
            <a:endParaRPr lang="en-US"/>
          </a:p>
        </p:txBody>
      </p:sp>
    </p:spTree>
    <p:extLst>
      <p:ext uri="{BB962C8B-B14F-4D97-AF65-F5344CB8AC3E}">
        <p14:creationId xmlns:p14="http://schemas.microsoft.com/office/powerpoint/2010/main" val="269489667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a:solidFill>
                  <a:schemeClr val="tx1"/>
                </a:solidFill>
                <a:latin typeface="+mn-lt"/>
                <a:ea typeface="+mn-ea"/>
                <a:cs typeface="+mn-cs"/>
              </a:rPr>
              <a:t>Analysis of the broad age groups (0, 1–14, 15–44, 45–64, and 65 years and older) is recommended by the World Health Organization for classifying ages for international comparison. Each cause of death is assessed in each age group and compared to with other causes. Tuberculosis is classified as  a communicable diseases because it is transmittable from one person to another.</a:t>
            </a:r>
            <a:endParaRPr lang="en-US" dirty="0"/>
          </a:p>
        </p:txBody>
      </p:sp>
      <p:sp>
        <p:nvSpPr>
          <p:cNvPr id="4" name="Slide Number Placeholder 3"/>
          <p:cNvSpPr>
            <a:spLocks noGrp="1"/>
          </p:cNvSpPr>
          <p:nvPr>
            <p:ph type="sldNum" sz="quarter" idx="10"/>
          </p:nvPr>
        </p:nvSpPr>
        <p:spPr/>
        <p:txBody>
          <a:bodyPr/>
          <a:lstStyle/>
          <a:p>
            <a:fld id="{393C28E3-EEE9-4A77-B450-E2233E9C0833}" type="slidenum">
              <a:rPr lang="en-US" smtClean="0"/>
              <a:t>3</a:t>
            </a:fld>
            <a:endParaRPr lang="en-US"/>
          </a:p>
        </p:txBody>
      </p:sp>
    </p:spTree>
    <p:extLst>
      <p:ext uri="{BB962C8B-B14F-4D97-AF65-F5344CB8AC3E}">
        <p14:creationId xmlns:p14="http://schemas.microsoft.com/office/powerpoint/2010/main" val="346807540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a:solidFill>
                  <a:schemeClr val="tx1"/>
                </a:solidFill>
                <a:effectLst/>
                <a:latin typeface="+mn-lt"/>
                <a:ea typeface="+mn-ea"/>
                <a:cs typeface="+mn-cs"/>
              </a:rPr>
              <a:t>Generally, persons at high risk for developing TB disease fall into two categories;</a:t>
            </a:r>
            <a:r>
              <a:rPr lang="en-US" sz="1200" b="0" i="0" kern="1200" baseline="0" dirty="0">
                <a:solidFill>
                  <a:schemeClr val="tx1"/>
                </a:solidFill>
                <a:effectLst/>
                <a:latin typeface="+mn-lt"/>
                <a:ea typeface="+mn-ea"/>
                <a:cs typeface="+mn-cs"/>
              </a:rPr>
              <a:t> people </a:t>
            </a:r>
            <a:r>
              <a:rPr lang="en-US" sz="1200" b="0" i="0" kern="1200" dirty="0">
                <a:solidFill>
                  <a:schemeClr val="tx1"/>
                </a:solidFill>
                <a:effectLst/>
                <a:latin typeface="+mn-lt"/>
                <a:ea typeface="+mn-ea"/>
                <a:cs typeface="+mn-cs"/>
              </a:rPr>
              <a:t>who have been recently infected with TB bacteria</a:t>
            </a:r>
            <a:r>
              <a:rPr lang="en-US" sz="1200" b="0" i="0" kern="1200" baseline="0" dirty="0">
                <a:solidFill>
                  <a:schemeClr val="tx1"/>
                </a:solidFill>
                <a:effectLst/>
                <a:latin typeface="+mn-lt"/>
                <a:ea typeface="+mn-ea"/>
                <a:cs typeface="+mn-cs"/>
              </a:rPr>
              <a:t> and people</a:t>
            </a:r>
            <a:r>
              <a:rPr lang="en-US" sz="1200" b="0" i="0" kern="1200" dirty="0">
                <a:solidFill>
                  <a:schemeClr val="tx1"/>
                </a:solidFill>
                <a:effectLst/>
                <a:latin typeface="+mn-lt"/>
                <a:ea typeface="+mn-ea"/>
                <a:cs typeface="+mn-cs"/>
              </a:rPr>
              <a:t> with medical conditions that weaken the immune system.</a:t>
            </a:r>
          </a:p>
        </p:txBody>
      </p:sp>
      <p:sp>
        <p:nvSpPr>
          <p:cNvPr id="4" name="Slide Number Placeholder 3"/>
          <p:cNvSpPr>
            <a:spLocks noGrp="1"/>
          </p:cNvSpPr>
          <p:nvPr>
            <p:ph type="sldNum" sz="quarter" idx="10"/>
          </p:nvPr>
        </p:nvSpPr>
        <p:spPr/>
        <p:txBody>
          <a:bodyPr/>
          <a:lstStyle/>
          <a:p>
            <a:fld id="{393C28E3-EEE9-4A77-B450-E2233E9C0833}" type="slidenum">
              <a:rPr lang="en-US" smtClean="0"/>
              <a:t>4</a:t>
            </a:fld>
            <a:endParaRPr lang="en-US"/>
          </a:p>
        </p:txBody>
      </p:sp>
    </p:spTree>
    <p:extLst>
      <p:ext uri="{BB962C8B-B14F-4D97-AF65-F5344CB8AC3E}">
        <p14:creationId xmlns:p14="http://schemas.microsoft.com/office/powerpoint/2010/main" val="398253170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a:solidFill>
                  <a:schemeClr val="tx1"/>
                </a:solidFill>
                <a:latin typeface="+mn-lt"/>
                <a:ea typeface="+mn-ea"/>
                <a:cs typeface="+mn-cs"/>
              </a:rPr>
              <a:t>The data could not easily differentiate the specific, an immediate cause and contributing or underlying cause for the twenty most commonly reported causes of death. Therefore, it ended up grouping the underlying causes of death according to the different broad groups. </a:t>
            </a:r>
            <a:endParaRPr lang="en-US" dirty="0"/>
          </a:p>
        </p:txBody>
      </p:sp>
      <p:sp>
        <p:nvSpPr>
          <p:cNvPr id="4" name="Slide Number Placeholder 3"/>
          <p:cNvSpPr>
            <a:spLocks noGrp="1"/>
          </p:cNvSpPr>
          <p:nvPr>
            <p:ph type="sldNum" sz="quarter" idx="10"/>
          </p:nvPr>
        </p:nvSpPr>
        <p:spPr/>
        <p:txBody>
          <a:bodyPr/>
          <a:lstStyle/>
          <a:p>
            <a:fld id="{393C28E3-EEE9-4A77-B450-E2233E9C0833}" type="slidenum">
              <a:rPr lang="en-US" smtClean="0"/>
              <a:t>5</a:t>
            </a:fld>
            <a:endParaRPr lang="en-US"/>
          </a:p>
        </p:txBody>
      </p:sp>
    </p:spTree>
    <p:extLst>
      <p:ext uri="{BB962C8B-B14F-4D97-AF65-F5344CB8AC3E}">
        <p14:creationId xmlns:p14="http://schemas.microsoft.com/office/powerpoint/2010/main" val="167916996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a:solidFill>
                  <a:schemeClr val="tx1"/>
                </a:solidFill>
                <a:latin typeface="+mn-lt"/>
                <a:ea typeface="+mn-ea"/>
                <a:cs typeface="+mn-cs"/>
              </a:rPr>
              <a:t>Integrated, patient-centered care and prevention is vital in the country’s efforts to control and reduce the prevalence of tuberculosis. Partnerships with social groups, people and NGOs can help in creating awareness about the risk factors related with Tuberculosis. </a:t>
            </a:r>
            <a:endParaRPr lang="en-US" dirty="0"/>
          </a:p>
        </p:txBody>
      </p:sp>
      <p:sp>
        <p:nvSpPr>
          <p:cNvPr id="4" name="Slide Number Placeholder 3"/>
          <p:cNvSpPr>
            <a:spLocks noGrp="1"/>
          </p:cNvSpPr>
          <p:nvPr>
            <p:ph type="sldNum" sz="quarter" idx="10"/>
          </p:nvPr>
        </p:nvSpPr>
        <p:spPr/>
        <p:txBody>
          <a:bodyPr/>
          <a:lstStyle/>
          <a:p>
            <a:fld id="{393C28E3-EEE9-4A77-B450-E2233E9C0833}" type="slidenum">
              <a:rPr lang="en-US" smtClean="0"/>
              <a:t>6</a:t>
            </a:fld>
            <a:endParaRPr lang="en-US"/>
          </a:p>
        </p:txBody>
      </p:sp>
    </p:spTree>
    <p:extLst>
      <p:ext uri="{BB962C8B-B14F-4D97-AF65-F5344CB8AC3E}">
        <p14:creationId xmlns:p14="http://schemas.microsoft.com/office/powerpoint/2010/main" val="286704322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Poverty</a:t>
            </a:r>
            <a:r>
              <a:rPr lang="en-US" baseline="0" dirty="0"/>
              <a:t> and other living conditions place many populations vulnerable to Tuberculosis. The government should come up with strategic economic measures that will reduce the likelihood of people getting infected by the disease.</a:t>
            </a:r>
            <a:endParaRPr lang="en-US" dirty="0"/>
          </a:p>
        </p:txBody>
      </p:sp>
      <p:sp>
        <p:nvSpPr>
          <p:cNvPr id="4" name="Slide Number Placeholder 3"/>
          <p:cNvSpPr>
            <a:spLocks noGrp="1"/>
          </p:cNvSpPr>
          <p:nvPr>
            <p:ph type="sldNum" sz="quarter" idx="10"/>
          </p:nvPr>
        </p:nvSpPr>
        <p:spPr/>
        <p:txBody>
          <a:bodyPr/>
          <a:lstStyle/>
          <a:p>
            <a:fld id="{393C28E3-EEE9-4A77-B450-E2233E9C0833}" type="slidenum">
              <a:rPr lang="en-US" smtClean="0"/>
              <a:t>7</a:t>
            </a:fld>
            <a:endParaRPr lang="en-US"/>
          </a:p>
        </p:txBody>
      </p:sp>
    </p:spTree>
    <p:extLst>
      <p:ext uri="{BB962C8B-B14F-4D97-AF65-F5344CB8AC3E}">
        <p14:creationId xmlns:p14="http://schemas.microsoft.com/office/powerpoint/2010/main" val="218658242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a:solidFill>
                  <a:schemeClr val="tx1"/>
                </a:solidFill>
                <a:effectLst/>
                <a:latin typeface="+mn-lt"/>
                <a:ea typeface="+mn-ea"/>
                <a:cs typeface="+mn-cs"/>
              </a:rPr>
              <a:t>Worldwide, tuberculosis (TB) is the leading cause of death from a single infectious disease agent and the leading cause of death among persons living with human immunodeficiency virus (HIV) infection, accounting for approximately 40% of deaths in this population. The United Nations’ (UN) Sustainable Development Goals and the World Health Organization’s (WHO’s) End TB Strategy can</a:t>
            </a:r>
            <a:r>
              <a:rPr lang="en-US" sz="1200" b="0" i="0" kern="1200" baseline="0" dirty="0">
                <a:solidFill>
                  <a:schemeClr val="tx1"/>
                </a:solidFill>
                <a:effectLst/>
                <a:latin typeface="+mn-lt"/>
                <a:ea typeface="+mn-ea"/>
                <a:cs typeface="+mn-cs"/>
              </a:rPr>
              <a:t> address the issues that have been ignored, thus making TB a global health burden.</a:t>
            </a:r>
            <a:endParaRPr lang="en-US" dirty="0"/>
          </a:p>
        </p:txBody>
      </p:sp>
      <p:sp>
        <p:nvSpPr>
          <p:cNvPr id="4" name="Slide Number Placeholder 3"/>
          <p:cNvSpPr>
            <a:spLocks noGrp="1"/>
          </p:cNvSpPr>
          <p:nvPr>
            <p:ph type="sldNum" sz="quarter" idx="10"/>
          </p:nvPr>
        </p:nvSpPr>
        <p:spPr/>
        <p:txBody>
          <a:bodyPr/>
          <a:lstStyle/>
          <a:p>
            <a:fld id="{393C28E3-EEE9-4A77-B450-E2233E9C0833}" type="slidenum">
              <a:rPr lang="en-US" smtClean="0"/>
              <a:t>8</a:t>
            </a:fld>
            <a:endParaRPr lang="en-US"/>
          </a:p>
        </p:txBody>
      </p:sp>
    </p:spTree>
    <p:extLst>
      <p:ext uri="{BB962C8B-B14F-4D97-AF65-F5344CB8AC3E}">
        <p14:creationId xmlns:p14="http://schemas.microsoft.com/office/powerpoint/2010/main" val="313953026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C46C425E-E745-4322-8C83-93F1D10FBB3C}" type="datetimeFigureOut">
              <a:rPr lang="en-US" smtClean="0"/>
              <a:t>5/12/2021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DA38FD8-B94D-4E7D-838B-1D163C40A168}" type="slidenum">
              <a:rPr lang="en-US" smtClean="0"/>
              <a:t>‹#›</a:t>
            </a:fld>
            <a:endParaRPr lang="en-US"/>
          </a:p>
        </p:txBody>
      </p:sp>
    </p:spTree>
    <p:extLst>
      <p:ext uri="{BB962C8B-B14F-4D97-AF65-F5344CB8AC3E}">
        <p14:creationId xmlns:p14="http://schemas.microsoft.com/office/powerpoint/2010/main" val="52170064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46C425E-E745-4322-8C83-93F1D10FBB3C}" type="datetimeFigureOut">
              <a:rPr lang="en-US" smtClean="0"/>
              <a:t>5/12/2021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DA38FD8-B94D-4E7D-838B-1D163C40A168}" type="slidenum">
              <a:rPr lang="en-US" smtClean="0"/>
              <a:t>‹#›</a:t>
            </a:fld>
            <a:endParaRPr lang="en-US"/>
          </a:p>
        </p:txBody>
      </p:sp>
    </p:spTree>
    <p:extLst>
      <p:ext uri="{BB962C8B-B14F-4D97-AF65-F5344CB8AC3E}">
        <p14:creationId xmlns:p14="http://schemas.microsoft.com/office/powerpoint/2010/main" val="26049087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46C425E-E745-4322-8C83-93F1D10FBB3C}" type="datetimeFigureOut">
              <a:rPr lang="en-US" smtClean="0"/>
              <a:t>5/12/2021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DA38FD8-B94D-4E7D-838B-1D163C40A168}" type="slidenum">
              <a:rPr lang="en-US" smtClean="0"/>
              <a:t>‹#›</a:t>
            </a:fld>
            <a:endParaRPr lang="en-US"/>
          </a:p>
        </p:txBody>
      </p:sp>
    </p:spTree>
    <p:extLst>
      <p:ext uri="{BB962C8B-B14F-4D97-AF65-F5344CB8AC3E}">
        <p14:creationId xmlns:p14="http://schemas.microsoft.com/office/powerpoint/2010/main" val="378560232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C46C425E-E745-4322-8C83-93F1D10FBB3C}" type="datetimeFigureOut">
              <a:rPr lang="en-US" smtClean="0"/>
              <a:t>5/12/2021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DA38FD8-B94D-4E7D-838B-1D163C40A168}" type="slidenum">
              <a:rPr lang="en-US" smtClean="0"/>
              <a:t>‹#›</a:t>
            </a:fld>
            <a:endParaRPr lang="en-US"/>
          </a:p>
        </p:txBody>
      </p:sp>
    </p:spTree>
    <p:extLst>
      <p:ext uri="{BB962C8B-B14F-4D97-AF65-F5344CB8AC3E}">
        <p14:creationId xmlns:p14="http://schemas.microsoft.com/office/powerpoint/2010/main" val="81384435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C46C425E-E745-4322-8C83-93F1D10FBB3C}" type="datetimeFigureOut">
              <a:rPr lang="en-US" smtClean="0"/>
              <a:t>5/12/2021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DA38FD8-B94D-4E7D-838B-1D163C40A168}" type="slidenum">
              <a:rPr lang="en-US" smtClean="0"/>
              <a:t>‹#›</a:t>
            </a:fld>
            <a:endParaRPr lang="en-US"/>
          </a:p>
        </p:txBody>
      </p:sp>
    </p:spTree>
    <p:extLst>
      <p:ext uri="{BB962C8B-B14F-4D97-AF65-F5344CB8AC3E}">
        <p14:creationId xmlns:p14="http://schemas.microsoft.com/office/powerpoint/2010/main" val="55194895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C46C425E-E745-4322-8C83-93F1D10FBB3C}" type="datetimeFigureOut">
              <a:rPr lang="en-US" smtClean="0"/>
              <a:t>5/12/2021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DA38FD8-B94D-4E7D-838B-1D163C40A168}" type="slidenum">
              <a:rPr lang="en-US" smtClean="0"/>
              <a:t>‹#›</a:t>
            </a:fld>
            <a:endParaRPr lang="en-US"/>
          </a:p>
        </p:txBody>
      </p:sp>
    </p:spTree>
    <p:extLst>
      <p:ext uri="{BB962C8B-B14F-4D97-AF65-F5344CB8AC3E}">
        <p14:creationId xmlns:p14="http://schemas.microsoft.com/office/powerpoint/2010/main" val="372961197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46C425E-E745-4322-8C83-93F1D10FBB3C}" type="datetimeFigureOut">
              <a:rPr lang="en-US" smtClean="0"/>
              <a:t>5/12/2021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DA38FD8-B94D-4E7D-838B-1D163C40A168}" type="slidenum">
              <a:rPr lang="en-US" smtClean="0"/>
              <a:t>‹#›</a:t>
            </a:fld>
            <a:endParaRPr lang="en-US"/>
          </a:p>
        </p:txBody>
      </p:sp>
    </p:spTree>
    <p:extLst>
      <p:ext uri="{BB962C8B-B14F-4D97-AF65-F5344CB8AC3E}">
        <p14:creationId xmlns:p14="http://schemas.microsoft.com/office/powerpoint/2010/main" val="11944865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C46C425E-E745-4322-8C83-93F1D10FBB3C}" type="datetimeFigureOut">
              <a:rPr lang="en-US" smtClean="0"/>
              <a:t>5/12/2021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DA38FD8-B94D-4E7D-838B-1D163C40A168}" type="slidenum">
              <a:rPr lang="en-US" smtClean="0"/>
              <a:t>‹#›</a:t>
            </a:fld>
            <a:endParaRPr lang="en-US"/>
          </a:p>
        </p:txBody>
      </p:sp>
    </p:spTree>
    <p:extLst>
      <p:ext uri="{BB962C8B-B14F-4D97-AF65-F5344CB8AC3E}">
        <p14:creationId xmlns:p14="http://schemas.microsoft.com/office/powerpoint/2010/main" val="275798822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C46C425E-E745-4322-8C83-93F1D10FBB3C}" type="datetimeFigureOut">
              <a:rPr lang="en-US" smtClean="0"/>
              <a:t>5/12/2021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DA38FD8-B94D-4E7D-838B-1D163C40A168}" type="slidenum">
              <a:rPr lang="en-US" smtClean="0"/>
              <a:t>‹#›</a:t>
            </a:fld>
            <a:endParaRPr lang="en-US"/>
          </a:p>
        </p:txBody>
      </p:sp>
    </p:spTree>
    <p:extLst>
      <p:ext uri="{BB962C8B-B14F-4D97-AF65-F5344CB8AC3E}">
        <p14:creationId xmlns:p14="http://schemas.microsoft.com/office/powerpoint/2010/main" val="395162624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46C425E-E745-4322-8C83-93F1D10FBB3C}" type="datetimeFigureOut">
              <a:rPr lang="en-US" smtClean="0"/>
              <a:t>5/12/2021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DA38FD8-B94D-4E7D-838B-1D163C40A168}" type="slidenum">
              <a:rPr lang="en-US" smtClean="0"/>
              <a:t>‹#›</a:t>
            </a:fld>
            <a:endParaRPr lang="en-US"/>
          </a:p>
        </p:txBody>
      </p:sp>
    </p:spTree>
    <p:extLst>
      <p:ext uri="{BB962C8B-B14F-4D97-AF65-F5344CB8AC3E}">
        <p14:creationId xmlns:p14="http://schemas.microsoft.com/office/powerpoint/2010/main" val="318269940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46C425E-E745-4322-8C83-93F1D10FBB3C}" type="datetimeFigureOut">
              <a:rPr lang="en-US" smtClean="0"/>
              <a:t>5/12/2021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DA38FD8-B94D-4E7D-838B-1D163C40A168}" type="slidenum">
              <a:rPr lang="en-US" smtClean="0"/>
              <a:t>‹#›</a:t>
            </a:fld>
            <a:endParaRPr lang="en-US"/>
          </a:p>
        </p:txBody>
      </p:sp>
    </p:spTree>
    <p:extLst>
      <p:ext uri="{BB962C8B-B14F-4D97-AF65-F5344CB8AC3E}">
        <p14:creationId xmlns:p14="http://schemas.microsoft.com/office/powerpoint/2010/main" val="241998509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theme" Target="../theme/theme1.xml" /><Relationship Id="rId2" Type="http://schemas.openxmlformats.org/officeDocument/2006/relationships/slideLayout" Target="../slideLayouts/slideLayout2.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0" Type="http://schemas.openxmlformats.org/officeDocument/2006/relationships/slideLayout" Target="../slideLayouts/slideLayout10.xml" /><Relationship Id="rId4" Type="http://schemas.openxmlformats.org/officeDocument/2006/relationships/slideLayout" Target="../slideLayouts/slideLayout4.xml" /><Relationship Id="rId9" Type="http://schemas.openxmlformats.org/officeDocument/2006/relationships/slideLayout" Target="../slideLayouts/slideLayout9.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26000">
              <a:schemeClr val="accent2">
                <a:lumMod val="60000"/>
                <a:lumOff val="40000"/>
              </a:schemeClr>
            </a:gs>
            <a:gs pos="25000">
              <a:schemeClr val="accent1">
                <a:lumMod val="45000"/>
                <a:lumOff val="55000"/>
              </a:schemeClr>
            </a:gs>
            <a:gs pos="83000">
              <a:schemeClr val="accent1">
                <a:lumMod val="45000"/>
                <a:lumOff val="55000"/>
              </a:schemeClr>
            </a:gs>
            <a:gs pos="100000">
              <a:schemeClr val="accent1">
                <a:lumMod val="30000"/>
                <a:lumOff val="70000"/>
              </a:schemeClr>
            </a:gs>
          </a:gsLst>
          <a:path path="circle">
            <a:fillToRect l="100000" t="100000"/>
          </a:path>
          <a:tileRect r="-100000" b="-100000"/>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46C425E-E745-4322-8C83-93F1D10FBB3C}" type="datetimeFigureOut">
              <a:rPr lang="en-US" smtClean="0"/>
              <a:t>5/12/2021</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DA38FD8-B94D-4E7D-838B-1D163C40A168}" type="slidenum">
              <a:rPr lang="en-US" smtClean="0"/>
              <a:t>‹#›</a:t>
            </a:fld>
            <a:endParaRPr lang="en-US"/>
          </a:p>
        </p:txBody>
      </p:sp>
    </p:spTree>
    <p:extLst>
      <p:ext uri="{BB962C8B-B14F-4D97-AF65-F5344CB8AC3E}">
        <p14:creationId xmlns:p14="http://schemas.microsoft.com/office/powerpoint/2010/main" val="427252043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 /><Relationship Id="rId1" Type="http://schemas.openxmlformats.org/officeDocument/2006/relationships/slideLayout" Target="../slideLayouts/slideLayout2.xml" /></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 /><Relationship Id="rId1" Type="http://schemas.openxmlformats.org/officeDocument/2006/relationships/slideLayout" Target="../slideLayouts/slideLayout2.xml" /></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 /><Relationship Id="rId1" Type="http://schemas.openxmlformats.org/officeDocument/2006/relationships/slideLayout" Target="../slideLayouts/slideLayout2.xml" /></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 /><Relationship Id="rId1" Type="http://schemas.openxmlformats.org/officeDocument/2006/relationships/slideLayout" Target="../slideLayouts/slideLayout2.xml" /></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 /><Relationship Id="rId1" Type="http://schemas.openxmlformats.org/officeDocument/2006/relationships/slideLayout" Target="../slideLayouts/slideLayout2.xml" /></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 /><Relationship Id="rId1" Type="http://schemas.openxmlformats.org/officeDocument/2006/relationships/slideLayout" Target="../slideLayouts/slideLayout2.xml" /></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 /><Relationship Id="rId1" Type="http://schemas.openxmlformats.org/officeDocument/2006/relationships/slideLayout" Target="../slideLayouts/slideLayout2.xml" /></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2"/>
            <a:ext cx="9251092" cy="4129260"/>
          </a:xfrm>
        </p:spPr>
        <p:txBody>
          <a:bodyPr>
            <a:normAutofit/>
          </a:bodyPr>
          <a:lstStyle/>
          <a:p>
            <a:pPr>
              <a:lnSpc>
                <a:spcPct val="200000"/>
              </a:lnSpc>
            </a:pPr>
            <a:r>
              <a:rPr lang="en-US" sz="2800" dirty="0">
                <a:latin typeface="Times New Roman" panose="02020603050405020304" pitchFamily="18" charset="0"/>
                <a:cs typeface="Times New Roman" panose="02020603050405020304" pitchFamily="18" charset="0"/>
              </a:rPr>
              <a:t>Causes of Mortality and Morbidity</a:t>
            </a:r>
            <a:br>
              <a:rPr lang="en-US" sz="2800" dirty="0">
                <a:latin typeface="Times New Roman" panose="02020603050405020304" pitchFamily="18" charset="0"/>
                <a:cs typeface="Times New Roman" panose="02020603050405020304" pitchFamily="18" charset="0"/>
              </a:rPr>
            </a:br>
            <a:r>
              <a:rPr lang="en-US" sz="2800" dirty="0">
                <a:latin typeface="Times New Roman" panose="02020603050405020304" pitchFamily="18" charset="0"/>
                <a:cs typeface="Times New Roman" panose="02020603050405020304" pitchFamily="18" charset="0"/>
              </a:rPr>
              <a:t>Student’s Name</a:t>
            </a:r>
            <a:br>
              <a:rPr lang="en-US" sz="2800" dirty="0">
                <a:latin typeface="Times New Roman" panose="02020603050405020304" pitchFamily="18" charset="0"/>
                <a:cs typeface="Times New Roman" panose="02020603050405020304" pitchFamily="18" charset="0"/>
              </a:rPr>
            </a:br>
            <a:r>
              <a:rPr lang="en-US" sz="2800" dirty="0">
                <a:latin typeface="Times New Roman" panose="02020603050405020304" pitchFamily="18" charset="0"/>
                <a:cs typeface="Times New Roman" panose="02020603050405020304" pitchFamily="18" charset="0"/>
              </a:rPr>
              <a:t>Institution</a:t>
            </a:r>
            <a:br>
              <a:rPr lang="en-US" sz="2800" dirty="0">
                <a:latin typeface="Times New Roman" panose="02020603050405020304" pitchFamily="18" charset="0"/>
                <a:cs typeface="Times New Roman" panose="02020603050405020304" pitchFamily="18" charset="0"/>
              </a:rPr>
            </a:br>
            <a:r>
              <a:rPr lang="en-US" sz="2800" dirty="0">
                <a:latin typeface="Times New Roman" panose="02020603050405020304" pitchFamily="18" charset="0"/>
                <a:cs typeface="Times New Roman" panose="02020603050405020304" pitchFamily="18" charset="0"/>
              </a:rPr>
              <a:t>Date Submitted</a:t>
            </a:r>
          </a:p>
        </p:txBody>
      </p:sp>
    </p:spTree>
    <p:extLst>
      <p:ext uri="{BB962C8B-B14F-4D97-AF65-F5344CB8AC3E}">
        <p14:creationId xmlns:p14="http://schemas.microsoft.com/office/powerpoint/2010/main" val="378806896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858194"/>
          </a:xfrm>
        </p:spPr>
        <p:txBody>
          <a:bodyPr>
            <a:noAutofit/>
          </a:bodyPr>
          <a:lstStyle/>
          <a:p>
            <a:pPr algn="ctr"/>
            <a:r>
              <a:rPr lang="en-US" sz="2400" dirty="0">
                <a:latin typeface="Times New Roman" panose="02020603050405020304" pitchFamily="18" charset="0"/>
                <a:cs typeface="Times New Roman" panose="02020603050405020304" pitchFamily="18" charset="0"/>
              </a:rPr>
              <a:t>Evidence and Statistics Supporting Tuberculosis as a Major Health Issue </a:t>
            </a:r>
          </a:p>
        </p:txBody>
      </p:sp>
      <p:sp>
        <p:nvSpPr>
          <p:cNvPr id="3" name="Content Placeholder 2"/>
          <p:cNvSpPr>
            <a:spLocks noGrp="1"/>
          </p:cNvSpPr>
          <p:nvPr>
            <p:ph idx="1"/>
          </p:nvPr>
        </p:nvSpPr>
        <p:spPr>
          <a:xfrm>
            <a:off x="383059" y="1334529"/>
            <a:ext cx="11380573" cy="5251621"/>
          </a:xfrm>
        </p:spPr>
        <p:txBody>
          <a:bodyPr>
            <a:normAutofit/>
          </a:bodyPr>
          <a:lstStyle/>
          <a:p>
            <a:pPr>
              <a:lnSpc>
                <a:spcPct val="200000"/>
              </a:lnSpc>
            </a:pPr>
            <a:r>
              <a:rPr lang="en-US" sz="2400" dirty="0">
                <a:latin typeface="Times New Roman" panose="02020603050405020304" pitchFamily="18" charset="0"/>
                <a:cs typeface="Times New Roman" panose="02020603050405020304" pitchFamily="18" charset="0"/>
              </a:rPr>
              <a:t>South Africa is an upper-middle-income economy with a population of about 60 million and a fertility rate of 2.4 births per woman (Statistics South Africa, 2018).</a:t>
            </a:r>
          </a:p>
          <a:p>
            <a:pPr>
              <a:lnSpc>
                <a:spcPct val="200000"/>
              </a:lnSpc>
            </a:pPr>
            <a:r>
              <a:rPr lang="en-US" sz="2400" dirty="0">
                <a:latin typeface="Times New Roman" panose="02020603050405020304" pitchFamily="18" charset="0"/>
                <a:cs typeface="Times New Roman" panose="02020603050405020304" pitchFamily="18" charset="0"/>
              </a:rPr>
              <a:t>Communicable diseases have been attributed as the main causes of mortality in the country in the period between 2009  and 2019.</a:t>
            </a:r>
          </a:p>
          <a:p>
            <a:pPr>
              <a:lnSpc>
                <a:spcPct val="200000"/>
              </a:lnSpc>
            </a:pPr>
            <a:r>
              <a:rPr lang="en-US" sz="2400" dirty="0">
                <a:latin typeface="Times New Roman" panose="02020603050405020304" pitchFamily="18" charset="0"/>
                <a:cs typeface="Times New Roman" panose="02020603050405020304" pitchFamily="18" charset="0"/>
              </a:rPr>
              <a:t>Tuberculosis was ranked as one of the leading causes of death and morbidity within the twenty-year period although its health burden has been decreasing.</a:t>
            </a:r>
          </a:p>
        </p:txBody>
      </p:sp>
    </p:spTree>
    <p:extLst>
      <p:ext uri="{BB962C8B-B14F-4D97-AF65-F5344CB8AC3E}">
        <p14:creationId xmlns:p14="http://schemas.microsoft.com/office/powerpoint/2010/main" val="53378743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425707"/>
          </a:xfrm>
        </p:spPr>
        <p:txBody>
          <a:bodyPr>
            <a:normAutofit/>
          </a:bodyPr>
          <a:lstStyle/>
          <a:p>
            <a:r>
              <a:rPr lang="en-US" sz="2400" dirty="0">
                <a:latin typeface="Times New Roman" panose="02020603050405020304" pitchFamily="18" charset="0"/>
                <a:cs typeface="Times New Roman" panose="02020603050405020304" pitchFamily="18" charset="0"/>
              </a:rPr>
              <a:t>Cont.</a:t>
            </a:r>
          </a:p>
        </p:txBody>
      </p:sp>
      <p:sp>
        <p:nvSpPr>
          <p:cNvPr id="3" name="Content Placeholder 2"/>
          <p:cNvSpPr>
            <a:spLocks noGrp="1"/>
          </p:cNvSpPr>
          <p:nvPr>
            <p:ph idx="1"/>
          </p:nvPr>
        </p:nvSpPr>
        <p:spPr>
          <a:xfrm>
            <a:off x="518985" y="1000897"/>
            <a:ext cx="11219934" cy="5474043"/>
          </a:xfrm>
        </p:spPr>
        <p:txBody>
          <a:bodyPr>
            <a:normAutofit/>
          </a:bodyPr>
          <a:lstStyle/>
          <a:p>
            <a:pPr>
              <a:lnSpc>
                <a:spcPct val="200000"/>
              </a:lnSpc>
            </a:pPr>
            <a:r>
              <a:rPr lang="en-US" sz="2400" dirty="0">
                <a:latin typeface="Times New Roman" panose="02020603050405020304" pitchFamily="18" charset="0"/>
                <a:cs typeface="Times New Roman" panose="02020603050405020304" pitchFamily="18" charset="0"/>
              </a:rPr>
              <a:t>Statistics show that tuberculosis was associated with deaths of 3.9 percent of people aged between 1–14 years, 11.3 percent between 15-44 years and 10.4 percent for a combined people aged above 45-64 and 65 years.</a:t>
            </a:r>
          </a:p>
          <a:p>
            <a:pPr>
              <a:lnSpc>
                <a:spcPct val="200000"/>
              </a:lnSpc>
            </a:pPr>
            <a:r>
              <a:rPr lang="en-US" sz="2400" dirty="0">
                <a:latin typeface="Times New Roman" panose="02020603050405020304" pitchFamily="18" charset="0"/>
                <a:cs typeface="Times New Roman" panose="02020603050405020304" pitchFamily="18" charset="0"/>
              </a:rPr>
              <a:t>It was the leading cause of death among people aged between 15-44 years which is comprises the most productive population (Statistics South Africa, 2018).</a:t>
            </a:r>
          </a:p>
          <a:p>
            <a:pPr>
              <a:lnSpc>
                <a:spcPct val="200000"/>
              </a:lnSpc>
            </a:pPr>
            <a:r>
              <a:rPr lang="en-US" sz="2400" dirty="0">
                <a:latin typeface="Times New Roman" panose="02020603050405020304" pitchFamily="18" charset="0"/>
                <a:cs typeface="Times New Roman" panose="02020603050405020304" pitchFamily="18" charset="0"/>
              </a:rPr>
              <a:t>Tuberculosis is also ranked as a communicable disease that causes death in people of all other ages expect the children below 1 years(WHO, 2016).</a:t>
            </a: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79943726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27785" y="105635"/>
            <a:ext cx="10340546" cy="487490"/>
          </a:xfrm>
        </p:spPr>
        <p:txBody>
          <a:bodyPr>
            <a:normAutofit/>
          </a:bodyPr>
          <a:lstStyle/>
          <a:p>
            <a:pPr algn="ctr"/>
            <a:r>
              <a:rPr lang="en-US" sz="2400" dirty="0">
                <a:latin typeface="Times New Roman" panose="02020603050405020304" pitchFamily="18" charset="0"/>
                <a:cs typeface="Times New Roman" panose="02020603050405020304" pitchFamily="18" charset="0"/>
              </a:rPr>
              <a:t>Four Major Risk Factors Related to the Health Issue</a:t>
            </a:r>
          </a:p>
        </p:txBody>
      </p:sp>
      <p:sp>
        <p:nvSpPr>
          <p:cNvPr id="3" name="Content Placeholder 2"/>
          <p:cNvSpPr>
            <a:spLocks noGrp="1"/>
          </p:cNvSpPr>
          <p:nvPr>
            <p:ph idx="1"/>
          </p:nvPr>
        </p:nvSpPr>
        <p:spPr>
          <a:xfrm>
            <a:off x="61782" y="778476"/>
            <a:ext cx="12072551" cy="5993027"/>
          </a:xfrm>
        </p:spPr>
        <p:txBody>
          <a:bodyPr>
            <a:noAutofit/>
          </a:bodyPr>
          <a:lstStyle/>
          <a:p>
            <a:pPr>
              <a:lnSpc>
                <a:spcPct val="200000"/>
              </a:lnSpc>
            </a:pPr>
            <a:r>
              <a:rPr lang="en-US" sz="2400" dirty="0">
                <a:latin typeface="Times New Roman" panose="02020603050405020304" pitchFamily="18" charset="0"/>
                <a:cs typeface="Times New Roman" panose="02020603050405020304" pitchFamily="18" charset="0"/>
              </a:rPr>
              <a:t>People who work or live in facilities or establishments that house people at high risk for tuberculosis, such as hospitals, homeless shelters, correctional facilities, and nursing homes.</a:t>
            </a:r>
          </a:p>
          <a:p>
            <a:pPr>
              <a:lnSpc>
                <a:spcPct val="200000"/>
              </a:lnSpc>
            </a:pPr>
            <a:r>
              <a:rPr lang="en-US" sz="2400" dirty="0">
                <a:latin typeface="Times New Roman" panose="02020603050405020304" pitchFamily="18" charset="0"/>
                <a:cs typeface="Times New Roman" panose="02020603050405020304" pitchFamily="18" charset="0"/>
              </a:rPr>
              <a:t>People who have immigrated from countries where tuberculosis is prevalent.</a:t>
            </a:r>
          </a:p>
          <a:p>
            <a:pPr>
              <a:lnSpc>
                <a:spcPct val="200000"/>
              </a:lnSpc>
            </a:pPr>
            <a:r>
              <a:rPr lang="en-US" sz="2400" dirty="0">
                <a:latin typeface="Times New Roman" panose="02020603050405020304" pitchFamily="18" charset="0"/>
                <a:cs typeface="Times New Roman" panose="02020603050405020304" pitchFamily="18" charset="0"/>
              </a:rPr>
              <a:t>People with weakened immune systems, especially in babies and young children and people with other conditions and diseases such as HIV, Diabetes mellitus and severe kidney disease.</a:t>
            </a:r>
          </a:p>
          <a:p>
            <a:pPr>
              <a:lnSpc>
                <a:spcPct val="200000"/>
              </a:lnSpc>
            </a:pPr>
            <a:r>
              <a:rPr lang="en-US" sz="2400" dirty="0">
                <a:latin typeface="Times New Roman" panose="02020603050405020304" pitchFamily="18" charset="0"/>
                <a:cs typeface="Times New Roman" panose="02020603050405020304" pitchFamily="18" charset="0"/>
              </a:rPr>
              <a:t>Latent Tuberculosis may not be diagnosed among many people due to less hospital visits ("TB Risk Factors", 2020).</a:t>
            </a:r>
          </a:p>
        </p:txBody>
      </p:sp>
    </p:spTree>
    <p:extLst>
      <p:ext uri="{BB962C8B-B14F-4D97-AF65-F5344CB8AC3E}">
        <p14:creationId xmlns:p14="http://schemas.microsoft.com/office/powerpoint/2010/main" val="274746017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13254" y="365125"/>
            <a:ext cx="10340546" cy="524561"/>
          </a:xfrm>
        </p:spPr>
        <p:txBody>
          <a:bodyPr>
            <a:noAutofit/>
          </a:bodyPr>
          <a:lstStyle/>
          <a:p>
            <a:pPr algn="ctr"/>
            <a:r>
              <a:rPr lang="en-US" sz="2400" dirty="0">
                <a:latin typeface="Times New Roman" panose="02020603050405020304" pitchFamily="18" charset="0"/>
                <a:cs typeface="Times New Roman" panose="02020603050405020304" pitchFamily="18" charset="0"/>
              </a:rPr>
              <a:t>Potential Gaps or Limitations in the Data</a:t>
            </a:r>
          </a:p>
        </p:txBody>
      </p:sp>
      <p:sp>
        <p:nvSpPr>
          <p:cNvPr id="3" name="Content Placeholder 2"/>
          <p:cNvSpPr>
            <a:spLocks noGrp="1"/>
          </p:cNvSpPr>
          <p:nvPr>
            <p:ph idx="1"/>
          </p:nvPr>
        </p:nvSpPr>
        <p:spPr>
          <a:xfrm>
            <a:off x="210066" y="1013254"/>
            <a:ext cx="11565923" cy="5461687"/>
          </a:xfrm>
        </p:spPr>
        <p:txBody>
          <a:bodyPr>
            <a:normAutofit/>
          </a:bodyPr>
          <a:lstStyle/>
          <a:p>
            <a:pPr>
              <a:lnSpc>
                <a:spcPct val="200000"/>
              </a:lnSpc>
            </a:pPr>
            <a:r>
              <a:rPr lang="en-US" sz="2400" dirty="0">
                <a:latin typeface="Times New Roman" panose="02020603050405020304" pitchFamily="18" charset="0"/>
                <a:cs typeface="Times New Roman" panose="02020603050405020304" pitchFamily="18" charset="0"/>
              </a:rPr>
              <a:t>Much of the data used in making conclusions about deaths caused by tuberculosis is generated from the captured in hospitals and other health facilities which may not be conclusive.</a:t>
            </a:r>
          </a:p>
          <a:p>
            <a:pPr>
              <a:lnSpc>
                <a:spcPct val="200000"/>
              </a:lnSpc>
            </a:pPr>
            <a:r>
              <a:rPr lang="en-US" sz="2400" dirty="0">
                <a:latin typeface="Times New Roman" panose="02020603050405020304" pitchFamily="18" charset="0"/>
                <a:cs typeface="Times New Roman" panose="02020603050405020304" pitchFamily="18" charset="0"/>
              </a:rPr>
              <a:t>Some figures used in the data were referred as immediate causes of death which ignored the possibility of other conditions and diseases causing the death (Statistics South Africa, 2018).</a:t>
            </a:r>
          </a:p>
          <a:p>
            <a:pPr>
              <a:lnSpc>
                <a:spcPct val="200000"/>
              </a:lnSpc>
            </a:pPr>
            <a:endParaRPr lang="en-US" sz="2400" dirty="0">
              <a:latin typeface="Times New Roman" panose="02020603050405020304" pitchFamily="18" charset="0"/>
              <a:cs typeface="Times New Roman" panose="02020603050405020304" pitchFamily="18" charset="0"/>
            </a:endParaRPr>
          </a:p>
          <a:p>
            <a:endParaRPr lang="en-US"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01341693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628870" cy="870551"/>
          </a:xfrm>
        </p:spPr>
        <p:txBody>
          <a:bodyPr>
            <a:noAutofit/>
          </a:bodyPr>
          <a:lstStyle/>
          <a:p>
            <a:pPr algn="ctr"/>
            <a:r>
              <a:rPr lang="en-US" sz="2400" dirty="0">
                <a:latin typeface="Times New Roman" panose="02020603050405020304" pitchFamily="18" charset="0"/>
                <a:cs typeface="Times New Roman" panose="02020603050405020304" pitchFamily="18" charset="0"/>
              </a:rPr>
              <a:t>Three Social or Economic Opportunities to Control or Reduce the Prevalence of Tuberculosis</a:t>
            </a:r>
          </a:p>
        </p:txBody>
      </p:sp>
      <p:sp>
        <p:nvSpPr>
          <p:cNvPr id="3" name="Content Placeholder 2"/>
          <p:cNvSpPr>
            <a:spLocks noGrp="1"/>
          </p:cNvSpPr>
          <p:nvPr>
            <p:ph idx="1"/>
          </p:nvPr>
        </p:nvSpPr>
        <p:spPr>
          <a:xfrm>
            <a:off x="123568" y="1235676"/>
            <a:ext cx="11689491" cy="5424616"/>
          </a:xfrm>
        </p:spPr>
        <p:txBody>
          <a:bodyPr>
            <a:normAutofit lnSpcReduction="10000"/>
          </a:bodyPr>
          <a:lstStyle/>
          <a:p>
            <a:pPr>
              <a:lnSpc>
                <a:spcPct val="200000"/>
              </a:lnSpc>
            </a:pPr>
            <a:r>
              <a:rPr lang="en-US" sz="2400" dirty="0">
                <a:latin typeface="Times New Roman" panose="02020603050405020304" pitchFamily="18" charset="0"/>
                <a:cs typeface="Times New Roman" panose="02020603050405020304" pitchFamily="18" charset="0"/>
              </a:rPr>
              <a:t>Social campaigns focused on educating the people on the prevalence of Tuberculosis can help in controlling and reducing the spread.</a:t>
            </a:r>
          </a:p>
          <a:p>
            <a:pPr>
              <a:lnSpc>
                <a:spcPct val="200000"/>
              </a:lnSpc>
            </a:pPr>
            <a:r>
              <a:rPr lang="en-US" sz="2400" dirty="0">
                <a:latin typeface="Times New Roman" panose="02020603050405020304" pitchFamily="18" charset="0"/>
                <a:cs typeface="Times New Roman" panose="02020603050405020304" pitchFamily="18" charset="0"/>
              </a:rPr>
              <a:t>Information should be provided to the public on the ways through which tuberculosis spreads so that they can take necessary precautions.</a:t>
            </a:r>
          </a:p>
          <a:p>
            <a:pPr>
              <a:lnSpc>
                <a:spcPct val="200000"/>
              </a:lnSpc>
            </a:pPr>
            <a:r>
              <a:rPr lang="en-US" sz="2400" dirty="0">
                <a:latin typeface="Times New Roman" panose="02020603050405020304" pitchFamily="18" charset="0"/>
                <a:cs typeface="Times New Roman" panose="02020603050405020304" pitchFamily="18" charset="0"/>
              </a:rPr>
              <a:t>Early tuberculosis diagnosis accompanied with systematic testing of high-risk population, contacts’ screening and evaluating possible universal drug susceptibility (Knight, Dodd, Grant, &amp; Fielding 2016). </a:t>
            </a:r>
          </a:p>
        </p:txBody>
      </p:sp>
    </p:spTree>
    <p:extLst>
      <p:ext uri="{BB962C8B-B14F-4D97-AF65-F5344CB8AC3E}">
        <p14:creationId xmlns:p14="http://schemas.microsoft.com/office/powerpoint/2010/main" val="300011974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573989"/>
          </a:xfrm>
        </p:spPr>
        <p:txBody>
          <a:bodyPr>
            <a:noAutofit/>
          </a:bodyPr>
          <a:lstStyle/>
          <a:p>
            <a:r>
              <a:rPr lang="en-US" sz="2400" dirty="0">
                <a:latin typeface="Times New Roman" panose="02020603050405020304" pitchFamily="18" charset="0"/>
                <a:cs typeface="Times New Roman" panose="02020603050405020304" pitchFamily="18" charset="0"/>
              </a:rPr>
              <a:t>Cont.</a:t>
            </a:r>
          </a:p>
        </p:txBody>
      </p:sp>
      <p:sp>
        <p:nvSpPr>
          <p:cNvPr id="3" name="Content Placeholder 2"/>
          <p:cNvSpPr>
            <a:spLocks noGrp="1"/>
          </p:cNvSpPr>
          <p:nvPr>
            <p:ph idx="1"/>
          </p:nvPr>
        </p:nvSpPr>
        <p:spPr>
          <a:xfrm>
            <a:off x="838200" y="1173892"/>
            <a:ext cx="10515600" cy="5003071"/>
          </a:xfrm>
        </p:spPr>
        <p:txBody>
          <a:bodyPr>
            <a:normAutofit/>
          </a:bodyPr>
          <a:lstStyle/>
          <a:p>
            <a:pPr>
              <a:lnSpc>
                <a:spcPct val="200000"/>
              </a:lnSpc>
            </a:pPr>
            <a:r>
              <a:rPr lang="en-US" sz="2400" dirty="0">
                <a:latin typeface="Times New Roman" panose="02020603050405020304" pitchFamily="18" charset="0"/>
                <a:cs typeface="Times New Roman" panose="02020603050405020304" pitchFamily="18" charset="0"/>
              </a:rPr>
              <a:t>Strengthening of regulatory frameworks for case universal health coverage policy notification, vital registration, rational and quality medications.</a:t>
            </a:r>
          </a:p>
          <a:p>
            <a:pPr>
              <a:lnSpc>
                <a:spcPct val="200000"/>
              </a:lnSpc>
            </a:pPr>
            <a:r>
              <a:rPr lang="en-US" sz="2400" dirty="0">
                <a:latin typeface="Times New Roman" panose="02020603050405020304" pitchFamily="18" charset="0"/>
                <a:cs typeface="Times New Roman" panose="02020603050405020304" pitchFamily="18" charset="0"/>
              </a:rPr>
              <a:t>Social protection of vulnerable people, poverty mitigation and actions taken on other determining factor of tuberculosis infections.</a:t>
            </a:r>
          </a:p>
          <a:p>
            <a:pPr>
              <a:lnSpc>
                <a:spcPct val="200000"/>
              </a:lnSpc>
            </a:pPr>
            <a:r>
              <a:rPr lang="en-US" sz="2400" dirty="0">
                <a:latin typeface="Times New Roman" panose="02020603050405020304" pitchFamily="18" charset="0"/>
                <a:cs typeface="Times New Roman" panose="02020603050405020304" pitchFamily="18" charset="0"/>
              </a:rPr>
              <a:t>Development, discovery and quick uptake of new interventions, tools and strategies is necessary (Knight, Dodd, Grant, &amp; Fielding 2016).</a:t>
            </a:r>
          </a:p>
          <a:p>
            <a:pPr>
              <a:lnSpc>
                <a:spcPct val="200000"/>
              </a:lnSpc>
            </a:pPr>
            <a:endParaRPr lang="en-US"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94567543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6"/>
            <a:ext cx="10515600" cy="598702"/>
          </a:xfrm>
        </p:spPr>
        <p:txBody>
          <a:bodyPr>
            <a:noAutofit/>
          </a:bodyPr>
          <a:lstStyle/>
          <a:p>
            <a:pPr algn="ctr"/>
            <a:r>
              <a:rPr lang="en-US" sz="2400" dirty="0">
                <a:latin typeface="Times New Roman" panose="02020603050405020304" pitchFamily="18" charset="0"/>
                <a:cs typeface="Times New Roman" panose="02020603050405020304" pitchFamily="18" charset="0"/>
              </a:rPr>
              <a:t>Points of Interest Regarding this Leading Cause of Mortality and Morbidity</a:t>
            </a:r>
          </a:p>
        </p:txBody>
      </p:sp>
      <p:sp>
        <p:nvSpPr>
          <p:cNvPr id="3" name="Content Placeholder 2"/>
          <p:cNvSpPr>
            <a:spLocks noGrp="1"/>
          </p:cNvSpPr>
          <p:nvPr>
            <p:ph idx="1"/>
          </p:nvPr>
        </p:nvSpPr>
        <p:spPr>
          <a:xfrm>
            <a:off x="345989" y="1272746"/>
            <a:ext cx="11528854" cy="5276335"/>
          </a:xfrm>
        </p:spPr>
        <p:txBody>
          <a:bodyPr>
            <a:normAutofit lnSpcReduction="10000"/>
          </a:bodyPr>
          <a:lstStyle/>
          <a:p>
            <a:pPr>
              <a:lnSpc>
                <a:spcPct val="200000"/>
              </a:lnSpc>
            </a:pPr>
            <a:r>
              <a:rPr lang="en-US" sz="2400" dirty="0">
                <a:latin typeface="Times New Roman" panose="02020603050405020304" pitchFamily="18" charset="0"/>
                <a:cs typeface="Times New Roman" panose="02020603050405020304" pitchFamily="18" charset="0"/>
              </a:rPr>
              <a:t>Tuberculosis is of interest in South Africa because it is both treatable and preventable (Bhargava &amp; Bhargava, 2020).</a:t>
            </a:r>
          </a:p>
          <a:p>
            <a:pPr>
              <a:lnSpc>
                <a:spcPct val="200000"/>
              </a:lnSpc>
            </a:pPr>
            <a:r>
              <a:rPr lang="en-US" sz="2400" dirty="0">
                <a:latin typeface="Times New Roman" panose="02020603050405020304" pitchFamily="18" charset="0"/>
                <a:cs typeface="Times New Roman" panose="02020603050405020304" pitchFamily="18" charset="0"/>
              </a:rPr>
              <a:t>Innovative case-finding strategies, tuberculosis prevention care scale-up, use of innovative TB treatment procedures, and HIV control  and prevention and can all help to reduce tuberculosis.</a:t>
            </a:r>
          </a:p>
          <a:p>
            <a:pPr>
              <a:lnSpc>
                <a:spcPct val="200000"/>
              </a:lnSpc>
            </a:pPr>
            <a:r>
              <a:rPr lang="en-US" sz="2400" dirty="0">
                <a:latin typeface="Times New Roman" panose="02020603050405020304" pitchFamily="18" charset="0"/>
                <a:cs typeface="Times New Roman" panose="02020603050405020304" pitchFamily="18" charset="0"/>
              </a:rPr>
              <a:t>Anti-TB drugs resistance is a global concern that occurs when the drugs are mismanaged or misused.</a:t>
            </a:r>
          </a:p>
          <a:p>
            <a:endParaRPr lang="en-US" dirty="0"/>
          </a:p>
        </p:txBody>
      </p:sp>
    </p:spTree>
    <p:extLst>
      <p:ext uri="{BB962C8B-B14F-4D97-AF65-F5344CB8AC3E}">
        <p14:creationId xmlns:p14="http://schemas.microsoft.com/office/powerpoint/2010/main" val="410052362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536918"/>
          </a:xfrm>
        </p:spPr>
        <p:txBody>
          <a:bodyPr>
            <a:normAutofit/>
          </a:bodyPr>
          <a:lstStyle/>
          <a:p>
            <a:pPr algn="ctr"/>
            <a:r>
              <a:rPr lang="en-US" sz="2400" dirty="0">
                <a:latin typeface="Times New Roman" panose="02020603050405020304" pitchFamily="18" charset="0"/>
                <a:cs typeface="Times New Roman" panose="02020603050405020304" pitchFamily="18" charset="0"/>
              </a:rPr>
              <a:t>References</a:t>
            </a:r>
          </a:p>
        </p:txBody>
      </p:sp>
      <p:sp>
        <p:nvSpPr>
          <p:cNvPr id="3" name="Content Placeholder 2"/>
          <p:cNvSpPr>
            <a:spLocks noGrp="1"/>
          </p:cNvSpPr>
          <p:nvPr>
            <p:ph idx="1"/>
          </p:nvPr>
        </p:nvSpPr>
        <p:spPr>
          <a:xfrm>
            <a:off x="333631" y="1149178"/>
            <a:ext cx="11565925" cy="5461687"/>
          </a:xfrm>
        </p:spPr>
        <p:txBody>
          <a:bodyPr>
            <a:normAutofit/>
          </a:bodyPr>
          <a:lstStyle/>
          <a:p>
            <a:pPr marL="0" indent="0">
              <a:buNone/>
            </a:pPr>
            <a:r>
              <a:rPr lang="en-US" sz="2400" dirty="0">
                <a:latin typeface="Times New Roman" panose="02020603050405020304" pitchFamily="18" charset="0"/>
                <a:cs typeface="Times New Roman" panose="02020603050405020304" pitchFamily="18" charset="0"/>
              </a:rPr>
              <a:t>Bhargava, A., &amp; Bhargava, M. (2020). Tuberculosis deaths are predictable and 	preventable: Comprehensive assessment and clinical care is the key. </a:t>
            </a:r>
            <a:r>
              <a:rPr lang="en-US" sz="2400" i="1" dirty="0">
                <a:latin typeface="Times New Roman" panose="02020603050405020304" pitchFamily="18" charset="0"/>
                <a:cs typeface="Times New Roman" panose="02020603050405020304" pitchFamily="18" charset="0"/>
              </a:rPr>
              <a:t>Journal 	Of 	Clinical Tuberculosis And Other Mycobacterial Diseases</a:t>
            </a:r>
            <a:r>
              <a:rPr lang="en-US" sz="2400" dirty="0">
                <a:latin typeface="Times New Roman" panose="02020603050405020304" pitchFamily="18" charset="0"/>
                <a:cs typeface="Times New Roman" panose="02020603050405020304" pitchFamily="18" charset="0"/>
              </a:rPr>
              <a:t>, </a:t>
            </a:r>
            <a:r>
              <a:rPr lang="en-US" sz="2400" i="1" dirty="0">
                <a:latin typeface="Times New Roman" panose="02020603050405020304" pitchFamily="18" charset="0"/>
                <a:cs typeface="Times New Roman" panose="02020603050405020304" pitchFamily="18" charset="0"/>
              </a:rPr>
              <a:t>19</a:t>
            </a:r>
            <a:r>
              <a:rPr lang="en-US" sz="2400" dirty="0">
                <a:latin typeface="Times New Roman" panose="02020603050405020304" pitchFamily="18" charset="0"/>
                <a:cs typeface="Times New Roman" panose="02020603050405020304" pitchFamily="18" charset="0"/>
              </a:rPr>
              <a:t>, 100155. 	</a:t>
            </a:r>
            <a:r>
              <a:rPr lang="en-US" sz="2400" dirty="0" err="1">
                <a:latin typeface="Times New Roman" panose="02020603050405020304" pitchFamily="18" charset="0"/>
                <a:cs typeface="Times New Roman" panose="02020603050405020304" pitchFamily="18" charset="0"/>
              </a:rPr>
              <a:t>doi</a:t>
            </a:r>
            <a:r>
              <a:rPr lang="en-US" sz="2400" dirty="0">
                <a:latin typeface="Times New Roman" panose="02020603050405020304" pitchFamily="18" charset="0"/>
                <a:cs typeface="Times New Roman" panose="02020603050405020304" pitchFamily="18" charset="0"/>
              </a:rPr>
              <a:t>: 	10.1016/j.jctube.2020.100155</a:t>
            </a:r>
          </a:p>
          <a:p>
            <a:pPr marL="0" indent="0">
              <a:buNone/>
            </a:pPr>
            <a:r>
              <a:rPr lang="en-US" sz="2400" dirty="0">
                <a:latin typeface="Times New Roman" panose="02020603050405020304" pitchFamily="18" charset="0"/>
                <a:cs typeface="Times New Roman" panose="02020603050405020304" pitchFamily="18" charset="0"/>
              </a:rPr>
              <a:t>Knight, G. M., Dodd, P. J., Grant, A. D. &amp; Fielding, K. L. (2016). Tuberculosis 	prevention 	in South Africa. </a:t>
            </a:r>
            <a:r>
              <a:rPr lang="en-US" sz="2400" i="1" dirty="0" err="1">
                <a:latin typeface="Times New Roman" panose="02020603050405020304" pitchFamily="18" charset="0"/>
                <a:cs typeface="Times New Roman" panose="02020603050405020304" pitchFamily="18" charset="0"/>
              </a:rPr>
              <a:t>PloS</a:t>
            </a:r>
            <a:r>
              <a:rPr lang="en-US" sz="2400" i="1" dirty="0">
                <a:latin typeface="Times New Roman" panose="02020603050405020304" pitchFamily="18" charset="0"/>
                <a:cs typeface="Times New Roman" panose="02020603050405020304" pitchFamily="18" charset="0"/>
              </a:rPr>
              <a:t> one</a:t>
            </a:r>
            <a:r>
              <a:rPr lang="en-US" sz="2400" dirty="0">
                <a:latin typeface="Times New Roman" panose="02020603050405020304" pitchFamily="18" charset="0"/>
                <a:cs typeface="Times New Roman" panose="02020603050405020304" pitchFamily="18" charset="0"/>
              </a:rPr>
              <a:t>, </a:t>
            </a:r>
            <a:r>
              <a:rPr lang="en-US" sz="2400" i="1" dirty="0">
                <a:latin typeface="Times New Roman" panose="02020603050405020304" pitchFamily="18" charset="0"/>
                <a:cs typeface="Times New Roman" panose="02020603050405020304" pitchFamily="18" charset="0"/>
              </a:rPr>
              <a:t>10</a:t>
            </a:r>
            <a:r>
              <a:rPr lang="en-US" sz="2400" dirty="0">
                <a:latin typeface="Times New Roman" panose="02020603050405020304" pitchFamily="18" charset="0"/>
                <a:cs typeface="Times New Roman" panose="02020603050405020304" pitchFamily="18" charset="0"/>
              </a:rPr>
              <a:t>(4), e0122514. 	https://doi.org/10.1371/journal.pone.0122514</a:t>
            </a:r>
          </a:p>
          <a:p>
            <a:pPr marL="0" indent="0">
              <a:buNone/>
            </a:pPr>
            <a:r>
              <a:rPr lang="en-US" sz="2400" dirty="0">
                <a:latin typeface="Times New Roman" panose="02020603050405020304" pitchFamily="18" charset="0"/>
                <a:cs typeface="Times New Roman" panose="02020603050405020304" pitchFamily="18" charset="0"/>
              </a:rPr>
              <a:t>Statistics South Africa. (2018). Mortality and causes of death in South Africa, 2015: 	findings from death notification form (P0309.3). Pretoria: Statistics South 	Africa.</a:t>
            </a:r>
          </a:p>
          <a:p>
            <a:pPr marL="0" indent="0">
              <a:buNone/>
            </a:pPr>
            <a:r>
              <a:rPr lang="en-US" sz="2400" dirty="0">
                <a:latin typeface="Times New Roman" panose="02020603050405020304" pitchFamily="18" charset="0"/>
                <a:cs typeface="Times New Roman" panose="02020603050405020304" pitchFamily="18" charset="0"/>
              </a:rPr>
              <a:t>TB Risk Factors. (2020). Retrieved 12 May 2021, from 	https://www.cdc.gov/tb/topic/basics/risk.htm</a:t>
            </a:r>
          </a:p>
          <a:p>
            <a:pPr marL="0" indent="0">
              <a:buNone/>
            </a:pPr>
            <a:r>
              <a:rPr lang="en-US" sz="2400" dirty="0">
                <a:latin typeface="Times New Roman" panose="02020603050405020304" pitchFamily="18" charset="0"/>
                <a:cs typeface="Times New Roman" panose="02020603050405020304" pitchFamily="18" charset="0"/>
              </a:rPr>
              <a:t>WHO (World Health Organization). (2016). International classification of diseases 	and related health problems. Tenth Revision. Volume 2: 2016 Edition. 	Geneva: 	World Health Organization.</a:t>
            </a:r>
          </a:p>
        </p:txBody>
      </p:sp>
    </p:spTree>
    <p:extLst>
      <p:ext uri="{BB962C8B-B14F-4D97-AF65-F5344CB8AC3E}">
        <p14:creationId xmlns:p14="http://schemas.microsoft.com/office/powerpoint/2010/main" val="379781904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1045</TotalTime>
  <Words>988</Words>
  <Application>Microsoft Office PowerPoint</Application>
  <PresentationFormat>Widescreen</PresentationFormat>
  <Paragraphs>49</Paragraphs>
  <Slides>9</Slides>
  <Notes>7</Notes>
  <HiddenSlides>0</HiddenSlides>
  <MMClips>0</MMClips>
  <ScaleCrop>false</ScaleCrop>
  <HeadingPairs>
    <vt:vector size="4" baseType="variant">
      <vt:variant>
        <vt:lpstr>Theme</vt:lpstr>
      </vt:variant>
      <vt:variant>
        <vt:i4>1</vt:i4>
      </vt:variant>
      <vt:variant>
        <vt:lpstr>Slide Titles</vt:lpstr>
      </vt:variant>
      <vt:variant>
        <vt:i4>9</vt:i4>
      </vt:variant>
    </vt:vector>
  </HeadingPairs>
  <TitlesOfParts>
    <vt:vector size="10" baseType="lpstr">
      <vt:lpstr>Office Theme</vt:lpstr>
      <vt:lpstr>Causes of Mortality and Morbidity Student’s Name Institution Date Submitted</vt:lpstr>
      <vt:lpstr>Evidence and Statistics Supporting Tuberculosis as a Major Health Issue </vt:lpstr>
      <vt:lpstr>Cont.</vt:lpstr>
      <vt:lpstr>Four Major Risk Factors Related to the Health Issue</vt:lpstr>
      <vt:lpstr>Potential Gaps or Limitations in the Data</vt:lpstr>
      <vt:lpstr>Three Social or Economic Opportunities to Control or Reduce the Prevalence of Tuberculosis</vt:lpstr>
      <vt:lpstr>Cont.</vt:lpstr>
      <vt:lpstr>Points of Interest Regarding this Leading Cause of Mortality and Morbidity</vt:lpstr>
      <vt:lpstr>References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Causes of Mortality and Morbidity Student’s Name Institution Date Submitted</dc:title>
  <dc:creator>Bursar</dc:creator>
  <cp:lastModifiedBy>Unknown User</cp:lastModifiedBy>
  <cp:revision>51</cp:revision>
  <dcterms:created xsi:type="dcterms:W3CDTF">2021-05-11T16:18:07Z</dcterms:created>
  <dcterms:modified xsi:type="dcterms:W3CDTF">2021-05-12T12:47:20Z</dcterms:modified>
</cp:coreProperties>
</file>