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1"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7" d="100"/>
          <a:sy n="87" d="100"/>
        </p:scale>
        <p:origin x="528"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3A988447-EF77-4DE2-B14D-90D8407A1EAF}"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B7FE67-8670-46E8-9BF6-19AD8C0A6EF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0722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988447-EF77-4DE2-B14D-90D8407A1EAF}"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B7FE67-8670-46E8-9BF6-19AD8C0A6EFC}" type="slidenum">
              <a:rPr lang="en-US" smtClean="0"/>
              <a:t>‹#›</a:t>
            </a:fld>
            <a:endParaRPr lang="en-US"/>
          </a:p>
        </p:txBody>
      </p:sp>
    </p:spTree>
    <p:extLst>
      <p:ext uri="{BB962C8B-B14F-4D97-AF65-F5344CB8AC3E}">
        <p14:creationId xmlns:p14="http://schemas.microsoft.com/office/powerpoint/2010/main" val="685837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988447-EF77-4DE2-B14D-90D8407A1EAF}"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B7FE67-8670-46E8-9BF6-19AD8C0A6EFC}"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1833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988447-EF77-4DE2-B14D-90D8407A1EAF}"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B7FE67-8670-46E8-9BF6-19AD8C0A6EFC}" type="slidenum">
              <a:rPr lang="en-US" smtClean="0"/>
              <a:t>‹#›</a:t>
            </a:fld>
            <a:endParaRPr lang="en-US"/>
          </a:p>
        </p:txBody>
      </p:sp>
    </p:spTree>
    <p:extLst>
      <p:ext uri="{BB962C8B-B14F-4D97-AF65-F5344CB8AC3E}">
        <p14:creationId xmlns:p14="http://schemas.microsoft.com/office/powerpoint/2010/main" val="861278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A988447-EF77-4DE2-B14D-90D8407A1EAF}" type="datetimeFigureOut">
              <a:rPr lang="en-US" smtClean="0"/>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B7FE67-8670-46E8-9BF6-19AD8C0A6EF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5087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988447-EF77-4DE2-B14D-90D8407A1EAF}" type="datetimeFigureOut">
              <a:rPr lang="en-US" smtClean="0"/>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B7FE67-8670-46E8-9BF6-19AD8C0A6EFC}" type="slidenum">
              <a:rPr lang="en-US" smtClean="0"/>
              <a:t>‹#›</a:t>
            </a:fld>
            <a:endParaRPr lang="en-US"/>
          </a:p>
        </p:txBody>
      </p:sp>
    </p:spTree>
    <p:extLst>
      <p:ext uri="{BB962C8B-B14F-4D97-AF65-F5344CB8AC3E}">
        <p14:creationId xmlns:p14="http://schemas.microsoft.com/office/powerpoint/2010/main" val="2411012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988447-EF77-4DE2-B14D-90D8407A1EAF}" type="datetimeFigureOut">
              <a:rPr lang="en-US" smtClean="0"/>
              <a:t>5/13/2021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B7FE67-8670-46E8-9BF6-19AD8C0A6EFC}" type="slidenum">
              <a:rPr lang="en-US" smtClean="0"/>
              <a:t>‹#›</a:t>
            </a:fld>
            <a:endParaRPr lang="en-US"/>
          </a:p>
        </p:txBody>
      </p:sp>
    </p:spTree>
    <p:extLst>
      <p:ext uri="{BB962C8B-B14F-4D97-AF65-F5344CB8AC3E}">
        <p14:creationId xmlns:p14="http://schemas.microsoft.com/office/powerpoint/2010/main" val="985095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A988447-EF77-4DE2-B14D-90D8407A1EAF}" type="datetimeFigureOut">
              <a:rPr lang="en-US" smtClean="0"/>
              <a:t>5/13/2021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B7FE67-8670-46E8-9BF6-19AD8C0A6EFC}" type="slidenum">
              <a:rPr lang="en-US" smtClean="0"/>
              <a:t>‹#›</a:t>
            </a:fld>
            <a:endParaRPr lang="en-US"/>
          </a:p>
        </p:txBody>
      </p:sp>
    </p:spTree>
    <p:extLst>
      <p:ext uri="{BB962C8B-B14F-4D97-AF65-F5344CB8AC3E}">
        <p14:creationId xmlns:p14="http://schemas.microsoft.com/office/powerpoint/2010/main" val="1183443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988447-EF77-4DE2-B14D-90D8407A1EAF}" type="datetimeFigureOut">
              <a:rPr lang="en-US" smtClean="0"/>
              <a:t>5/13/2021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B7FE67-8670-46E8-9BF6-19AD8C0A6EFC}" type="slidenum">
              <a:rPr lang="en-US" smtClean="0"/>
              <a:t>‹#›</a:t>
            </a:fld>
            <a:endParaRPr lang="en-US"/>
          </a:p>
        </p:txBody>
      </p:sp>
    </p:spTree>
    <p:extLst>
      <p:ext uri="{BB962C8B-B14F-4D97-AF65-F5344CB8AC3E}">
        <p14:creationId xmlns:p14="http://schemas.microsoft.com/office/powerpoint/2010/main" val="3138204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A988447-EF77-4DE2-B14D-90D8407A1EAF}" type="datetimeFigureOut">
              <a:rPr lang="en-US" smtClean="0"/>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B7FE67-8670-46E8-9BF6-19AD8C0A6EFC}" type="slidenum">
              <a:rPr lang="en-US" smtClean="0"/>
              <a:t>‹#›</a:t>
            </a:fld>
            <a:endParaRPr lang="en-US"/>
          </a:p>
        </p:txBody>
      </p:sp>
    </p:spTree>
    <p:extLst>
      <p:ext uri="{BB962C8B-B14F-4D97-AF65-F5344CB8AC3E}">
        <p14:creationId xmlns:p14="http://schemas.microsoft.com/office/powerpoint/2010/main" val="2459619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A988447-EF77-4DE2-B14D-90D8407A1EAF}" type="datetimeFigureOut">
              <a:rPr lang="en-US" smtClean="0"/>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B7FE67-8670-46E8-9BF6-19AD8C0A6EF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339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A988447-EF77-4DE2-B14D-90D8407A1EAF}" type="datetimeFigureOut">
              <a:rPr lang="en-US" smtClean="0"/>
              <a:t>5/13/2021</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FB7FE67-8670-46E8-9BF6-19AD8C0A6EFC}"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72616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3B4C724-0776-4328-8F0A-B72DA1579537}"/>
              </a:ext>
            </a:extLst>
          </p:cNvPr>
          <p:cNvSpPr txBox="1"/>
          <p:nvPr/>
        </p:nvSpPr>
        <p:spPr>
          <a:xfrm>
            <a:off x="1" y="5047516"/>
            <a:ext cx="12191999" cy="923330"/>
          </a:xfrm>
          <a:prstGeom prst="rect">
            <a:avLst/>
          </a:prstGeom>
          <a:noFill/>
        </p:spPr>
        <p:txBody>
          <a:bodyPr wrap="square" rtlCol="0" anchor="ctr">
            <a:spAutoFit/>
          </a:bodyPr>
          <a:lstStyle/>
          <a:p>
            <a:pPr algn="ctr"/>
            <a:r>
              <a:rPr lang="en-US" altLang="ko-KR" sz="5400" dirty="0" smtClean="0">
                <a:solidFill>
                  <a:schemeClr val="tx2"/>
                </a:solidFill>
                <a:latin typeface="+mj-lt"/>
                <a:cs typeface="Arial" pitchFamily="34" charset="0"/>
              </a:rPr>
              <a:t> MATHEMATICS</a:t>
            </a:r>
            <a:endParaRPr lang="ko-KR" altLang="en-US" sz="5400" dirty="0">
              <a:solidFill>
                <a:schemeClr val="tx2"/>
              </a:solidFill>
              <a:latin typeface="+mj-lt"/>
              <a:cs typeface="Arial" pitchFamily="34" charset="0"/>
            </a:endParaRPr>
          </a:p>
        </p:txBody>
      </p:sp>
      <p:sp>
        <p:nvSpPr>
          <p:cNvPr id="6" name="TextBox 5">
            <a:extLst>
              <a:ext uri="{FF2B5EF4-FFF2-40B4-BE49-F238E27FC236}">
                <a16:creationId xmlns:a16="http://schemas.microsoft.com/office/drawing/2014/main" id="{2B6167FF-AD5E-41E4-8385-3024DC936CF2}"/>
              </a:ext>
            </a:extLst>
          </p:cNvPr>
          <p:cNvSpPr txBox="1"/>
          <p:nvPr/>
        </p:nvSpPr>
        <p:spPr>
          <a:xfrm>
            <a:off x="0" y="5886322"/>
            <a:ext cx="12192000" cy="400110"/>
          </a:xfrm>
          <a:prstGeom prst="rect">
            <a:avLst/>
          </a:prstGeom>
          <a:noFill/>
        </p:spPr>
        <p:txBody>
          <a:bodyPr wrap="square" rtlCol="0" anchor="ctr">
            <a:spAutoFit/>
          </a:bodyPr>
          <a:lstStyle/>
          <a:p>
            <a:pPr algn="ctr"/>
            <a:r>
              <a:rPr lang="en-US" sz="2000" dirty="0">
                <a:solidFill>
                  <a:schemeClr val="tx2"/>
                </a:solidFill>
                <a:latin typeface="RubikMedium"/>
              </a:rPr>
              <a:t>Construct and Analyze a Game Tree</a:t>
            </a:r>
            <a:endParaRPr lang="en-US" sz="2000" b="1" i="0" dirty="0">
              <a:solidFill>
                <a:schemeClr val="tx2"/>
              </a:solidFill>
              <a:effectLst/>
              <a:latin typeface="open sans"/>
            </a:endParaRPr>
          </a:p>
        </p:txBody>
      </p:sp>
    </p:spTree>
    <p:extLst>
      <p:ext uri="{BB962C8B-B14F-4D97-AF65-F5344CB8AC3E}">
        <p14:creationId xmlns:p14="http://schemas.microsoft.com/office/powerpoint/2010/main" val="172895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67607" y="1723017"/>
            <a:ext cx="8672145" cy="2585323"/>
          </a:xfrm>
          <a:prstGeom prst="rect">
            <a:avLst/>
          </a:prstGeom>
        </p:spPr>
        <p:txBody>
          <a:bodyPr wrap="square">
            <a:spAutoFit/>
          </a:bodyPr>
          <a:lstStyle/>
          <a:p>
            <a:r>
              <a:rPr lang="en-US" dirty="0" smtClean="0">
                <a:solidFill>
                  <a:schemeClr val="tx2"/>
                </a:solidFill>
                <a:latin typeface="Times New Roman" panose="02020603050405020304" pitchFamily="18" charset="0"/>
                <a:cs typeface="Times New Roman" panose="02020603050405020304" pitchFamily="18" charset="0"/>
              </a:rPr>
              <a:t>A telecom company is considering upgrading their infrastructure in your city and they have hired G&amp;B Consulting. The telecom company would be willing to invest in upgraded lines that offer higher speeds and bandwidth, but it is costly to do so and they are afraid they might make the investment but not have customers willing to upgrade their services which would be needed to recoup their profits. The alternative would be to keep the old infrastructure, but there are already a high amount of service complaints from the customer base. The telecom company needs to determine if investing in the improved service will pay off for them by having a sufficient amount of customers buy the upgraded service. You have been tasked with helping them determine their optimum strategy.</a:t>
            </a:r>
            <a:endParaRPr lang="ko-KR" altLang="en-US"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1141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6346" y="283422"/>
            <a:ext cx="6096000" cy="1754326"/>
          </a:xfrm>
          <a:prstGeom prst="rect">
            <a:avLst/>
          </a:prstGeom>
        </p:spPr>
        <p:txBody>
          <a:bodyPr>
            <a:spAutoFit/>
          </a:bodyPr>
          <a:lstStyle/>
          <a:p>
            <a:pPr marL="285750" lvl="0" indent="-285750">
              <a:buFont typeface="Wingdings" panose="05000000000000000000" pitchFamily="2" charset="2"/>
              <a:buChar char="q"/>
            </a:pPr>
            <a:r>
              <a:rPr lang="en-US" dirty="0" smtClean="0">
                <a:solidFill>
                  <a:schemeClr val="tx2"/>
                </a:solidFill>
                <a:latin typeface="Times New Roman" panose="02020603050405020304" pitchFamily="18" charset="0"/>
                <a:cs typeface="Times New Roman" panose="02020603050405020304" pitchFamily="18" charset="0"/>
              </a:rPr>
              <a:t>Explain why a game tree must be used in this scenario instead of a payoff matrix.</a:t>
            </a:r>
          </a:p>
          <a:p>
            <a:pPr marL="285750" lvl="0" indent="-285750">
              <a:buFont typeface="Wingdings" panose="05000000000000000000" pitchFamily="2" charset="2"/>
              <a:buChar char="q"/>
            </a:pPr>
            <a:r>
              <a:rPr lang="en-US" dirty="0" smtClean="0">
                <a:solidFill>
                  <a:schemeClr val="tx2"/>
                </a:solidFill>
                <a:latin typeface="Times New Roman" panose="02020603050405020304" pitchFamily="18" charset="0"/>
                <a:cs typeface="Times New Roman" panose="02020603050405020304" pitchFamily="18" charset="0"/>
              </a:rPr>
              <a:t>Identify who will go first in the game</a:t>
            </a:r>
          </a:p>
          <a:p>
            <a:endParaRPr lang="ko-KR" altLang="en-US" sz="5400" dirty="0">
              <a:solidFill>
                <a:schemeClr val="tx2"/>
              </a:solidFill>
              <a:cs typeface="Arial" pitchFamily="34" charset="0"/>
            </a:endParaRPr>
          </a:p>
        </p:txBody>
      </p:sp>
      <p:sp>
        <p:nvSpPr>
          <p:cNvPr id="5" name="TextBox 4">
            <a:extLst>
              <a:ext uri="{FF2B5EF4-FFF2-40B4-BE49-F238E27FC236}">
                <a16:creationId xmlns:a16="http://schemas.microsoft.com/office/drawing/2014/main" id="{84237A53-2FA2-41CA-A145-17EF09ABAB64}"/>
              </a:ext>
            </a:extLst>
          </p:cNvPr>
          <p:cNvSpPr txBox="1"/>
          <p:nvPr/>
        </p:nvSpPr>
        <p:spPr>
          <a:xfrm>
            <a:off x="366346" y="1693388"/>
            <a:ext cx="5433857" cy="3539430"/>
          </a:xfrm>
          <a:prstGeom prst="rect">
            <a:avLst/>
          </a:prstGeom>
          <a:noFill/>
        </p:spPr>
        <p:txBody>
          <a:bodyPr wrap="square" lIns="108000" rIns="108000" rtlCol="0">
            <a:spAutoFit/>
          </a:bodyPr>
          <a:lstStyle/>
          <a:p>
            <a:r>
              <a:rPr lang="en-US" altLang="ko-KR" sz="2800" b="1" dirty="0">
                <a:solidFill>
                  <a:schemeClr val="tx2"/>
                </a:solidFill>
                <a:latin typeface="Times New Roman" panose="02020603050405020304" pitchFamily="18" charset="0"/>
                <a:cs typeface="Times New Roman" panose="02020603050405020304" pitchFamily="18" charset="0"/>
              </a:rPr>
              <a:t>Since this is a sequential transfer game in which the Telecom provider must go first, a game tree must be </a:t>
            </a:r>
            <a:r>
              <a:rPr lang="en-US" altLang="ko-KR" sz="2800" b="1" dirty="0" smtClean="0">
                <a:solidFill>
                  <a:schemeClr val="tx2"/>
                </a:solidFill>
                <a:latin typeface="Times New Roman" panose="02020603050405020304" pitchFamily="18" charset="0"/>
                <a:cs typeface="Times New Roman" panose="02020603050405020304" pitchFamily="18" charset="0"/>
              </a:rPr>
              <a:t>used . This </a:t>
            </a:r>
            <a:r>
              <a:rPr lang="en-US" altLang="ko-KR" sz="2800" b="1" dirty="0">
                <a:solidFill>
                  <a:schemeClr val="tx2"/>
                </a:solidFill>
                <a:latin typeface="Times New Roman" panose="02020603050405020304" pitchFamily="18" charset="0"/>
                <a:cs typeface="Times New Roman" panose="02020603050405020304" pitchFamily="18" charset="0"/>
              </a:rPr>
              <a:t>is due to the fact that they must first plan to update their substructure before they can provide any new services for customers to purchase.</a:t>
            </a:r>
            <a:endParaRPr lang="ko-KR" altLang="en-US" sz="2800"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9922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2">
            <a:extLst>
              <a:ext uri="{FF2B5EF4-FFF2-40B4-BE49-F238E27FC236}">
                <a16:creationId xmlns:a16="http://schemas.microsoft.com/office/drawing/2014/main" id="{63C4A58B-7EBE-45E6-A5D8-602EBF410DD4}"/>
              </a:ext>
            </a:extLst>
          </p:cNvPr>
          <p:cNvSpPr/>
          <p:nvPr/>
        </p:nvSpPr>
        <p:spPr>
          <a:xfrm>
            <a:off x="2646787" y="1294662"/>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1B8E895-D9F5-41AB-9B49-E314AA5A30A7}"/>
              </a:ext>
            </a:extLst>
          </p:cNvPr>
          <p:cNvSpPr txBox="1"/>
          <p:nvPr/>
        </p:nvSpPr>
        <p:spPr>
          <a:xfrm>
            <a:off x="2480365" y="1331069"/>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sp>
        <p:nvSpPr>
          <p:cNvPr id="8" name="직사각형 113">
            <a:extLst>
              <a:ext uri="{FF2B5EF4-FFF2-40B4-BE49-F238E27FC236}">
                <a16:creationId xmlns:a16="http://schemas.microsoft.com/office/drawing/2014/main" id="{5F7907DB-ECA4-4D09-9FD1-B0FDD41C5B0A}"/>
              </a:ext>
            </a:extLst>
          </p:cNvPr>
          <p:cNvSpPr>
            <a:spLocks noChangeArrowheads="1"/>
          </p:cNvSpPr>
          <p:nvPr/>
        </p:nvSpPr>
        <p:spPr bwMode="auto">
          <a:xfrm>
            <a:off x="10086975" y="3057863"/>
            <a:ext cx="1041996" cy="400110"/>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2000" b="1" dirty="0">
                <a:solidFill>
                  <a:schemeClr val="bg1"/>
                </a:solidFill>
                <a:cs typeface="Arial" charset="0"/>
              </a:rPr>
              <a:t>2021</a:t>
            </a:r>
            <a:endParaRPr lang="ko-KR" altLang="en-US" sz="2000" dirty="0">
              <a:solidFill>
                <a:schemeClr val="bg1"/>
              </a:solidFill>
            </a:endParaRPr>
          </a:p>
        </p:txBody>
      </p:sp>
      <p:sp>
        <p:nvSpPr>
          <p:cNvPr id="9" name="TextBox 8">
            <a:extLst>
              <a:ext uri="{FF2B5EF4-FFF2-40B4-BE49-F238E27FC236}">
                <a16:creationId xmlns:a16="http://schemas.microsoft.com/office/drawing/2014/main" id="{C29ACBA1-9CF2-4CC6-800B-4082022FEC84}"/>
              </a:ext>
            </a:extLst>
          </p:cNvPr>
          <p:cNvSpPr txBox="1"/>
          <p:nvPr/>
        </p:nvSpPr>
        <p:spPr>
          <a:xfrm>
            <a:off x="10079594" y="2403159"/>
            <a:ext cx="1056759" cy="277000"/>
          </a:xfrm>
          <a:prstGeom prst="rect">
            <a:avLst/>
          </a:prstGeom>
          <a:noFill/>
        </p:spPr>
        <p:txBody>
          <a:bodyPr wrap="square" rtlCol="0">
            <a:spAutoFit/>
          </a:bodyPr>
          <a:lstStyle/>
          <a:p>
            <a:pPr algn="ctr"/>
            <a:r>
              <a:rPr lang="en-US" altLang="ko-KR" sz="1200" b="1" dirty="0">
                <a:solidFill>
                  <a:schemeClr val="bg1"/>
                </a:solidFill>
                <a:cs typeface="Arial" pitchFamily="34" charset="0"/>
              </a:rPr>
              <a:t>Text  Here</a:t>
            </a:r>
            <a:endParaRPr lang="ko-KR" altLang="en-US" sz="1200" b="1" dirty="0">
              <a:solidFill>
                <a:schemeClr val="bg1"/>
              </a:solidFill>
              <a:cs typeface="Arial" pitchFamily="34" charset="0"/>
            </a:endParaRPr>
          </a:p>
        </p:txBody>
      </p:sp>
      <p:cxnSp>
        <p:nvCxnSpPr>
          <p:cNvPr id="10" name="Straight Connector 9"/>
          <p:cNvCxnSpPr>
            <a:endCxn id="12" idx="0"/>
          </p:cNvCxnSpPr>
          <p:nvPr/>
        </p:nvCxnSpPr>
        <p:spPr>
          <a:xfrm flipH="1">
            <a:off x="1597334" y="2319881"/>
            <a:ext cx="1836602" cy="1051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endCxn id="13" idx="0"/>
          </p:cNvCxnSpPr>
          <p:nvPr/>
        </p:nvCxnSpPr>
        <p:spPr>
          <a:xfrm>
            <a:off x="3433935" y="2319881"/>
            <a:ext cx="1857115" cy="1038516"/>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2"/>
          <a:stretch>
            <a:fillRect/>
          </a:stretch>
        </p:blipFill>
        <p:spPr>
          <a:xfrm>
            <a:off x="743820" y="3371666"/>
            <a:ext cx="1707028" cy="1030313"/>
          </a:xfrm>
          <a:prstGeom prst="rect">
            <a:avLst/>
          </a:prstGeom>
        </p:spPr>
      </p:pic>
      <p:pic>
        <p:nvPicPr>
          <p:cNvPr id="13" name="Picture 12"/>
          <p:cNvPicPr>
            <a:picLocks noChangeAspect="1"/>
          </p:cNvPicPr>
          <p:nvPr/>
        </p:nvPicPr>
        <p:blipFill>
          <a:blip r:embed="rId2"/>
          <a:stretch>
            <a:fillRect/>
          </a:stretch>
        </p:blipFill>
        <p:spPr>
          <a:xfrm>
            <a:off x="4437536" y="3358397"/>
            <a:ext cx="1707028" cy="1030313"/>
          </a:xfrm>
          <a:prstGeom prst="rect">
            <a:avLst/>
          </a:prstGeom>
        </p:spPr>
      </p:pic>
      <p:cxnSp>
        <p:nvCxnSpPr>
          <p:cNvPr id="14" name="Straight Connector 13"/>
          <p:cNvCxnSpPr/>
          <p:nvPr/>
        </p:nvCxnSpPr>
        <p:spPr>
          <a:xfrm flipH="1">
            <a:off x="737391" y="4410608"/>
            <a:ext cx="852680" cy="732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590071" y="4401979"/>
            <a:ext cx="847918" cy="7114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4362492" y="4393457"/>
            <a:ext cx="853515" cy="7201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210410" y="4410282"/>
            <a:ext cx="847918" cy="711482"/>
          </a:xfrm>
          <a:prstGeom prst="line">
            <a:avLst/>
          </a:prstGeom>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p:nvPicPr>
        <p:blipFill>
          <a:blip r:embed="rId2"/>
          <a:stretch>
            <a:fillRect/>
          </a:stretch>
        </p:blipFill>
        <p:spPr>
          <a:xfrm>
            <a:off x="72825" y="5121764"/>
            <a:ext cx="1075326" cy="522898"/>
          </a:xfrm>
          <a:prstGeom prst="rect">
            <a:avLst/>
          </a:prstGeom>
        </p:spPr>
      </p:pic>
      <p:pic>
        <p:nvPicPr>
          <p:cNvPr id="19" name="Picture 18"/>
          <p:cNvPicPr>
            <a:picLocks noChangeAspect="1"/>
          </p:cNvPicPr>
          <p:nvPr/>
        </p:nvPicPr>
        <p:blipFill>
          <a:blip r:embed="rId2"/>
          <a:stretch>
            <a:fillRect/>
          </a:stretch>
        </p:blipFill>
        <p:spPr>
          <a:xfrm>
            <a:off x="1930883" y="5121764"/>
            <a:ext cx="1075326" cy="522898"/>
          </a:xfrm>
          <a:prstGeom prst="rect">
            <a:avLst/>
          </a:prstGeom>
        </p:spPr>
      </p:pic>
      <p:pic>
        <p:nvPicPr>
          <p:cNvPr id="20" name="Picture 19"/>
          <p:cNvPicPr>
            <a:picLocks noChangeAspect="1"/>
          </p:cNvPicPr>
          <p:nvPr/>
        </p:nvPicPr>
        <p:blipFill>
          <a:blip r:embed="rId2"/>
          <a:stretch>
            <a:fillRect/>
          </a:stretch>
        </p:blipFill>
        <p:spPr>
          <a:xfrm>
            <a:off x="3811970" y="5113461"/>
            <a:ext cx="1075326" cy="522898"/>
          </a:xfrm>
          <a:prstGeom prst="rect">
            <a:avLst/>
          </a:prstGeom>
        </p:spPr>
      </p:pic>
      <p:pic>
        <p:nvPicPr>
          <p:cNvPr id="21" name="Picture 20"/>
          <p:cNvPicPr>
            <a:picLocks noChangeAspect="1"/>
          </p:cNvPicPr>
          <p:nvPr/>
        </p:nvPicPr>
        <p:blipFill>
          <a:blip r:embed="rId2"/>
          <a:stretch>
            <a:fillRect/>
          </a:stretch>
        </p:blipFill>
        <p:spPr>
          <a:xfrm>
            <a:off x="5437818" y="5113461"/>
            <a:ext cx="1075326" cy="522898"/>
          </a:xfrm>
          <a:prstGeom prst="rect">
            <a:avLst/>
          </a:prstGeom>
        </p:spPr>
      </p:pic>
      <p:sp>
        <p:nvSpPr>
          <p:cNvPr id="22" name="TextBox 21"/>
          <p:cNvSpPr txBox="1"/>
          <p:nvPr/>
        </p:nvSpPr>
        <p:spPr>
          <a:xfrm>
            <a:off x="852854" y="3692717"/>
            <a:ext cx="158513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23" name="Rectangle 22"/>
          <p:cNvSpPr/>
          <p:nvPr/>
        </p:nvSpPr>
        <p:spPr>
          <a:xfrm>
            <a:off x="4621075" y="3690792"/>
            <a:ext cx="143725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CUSTOMER</a:t>
            </a:r>
          </a:p>
        </p:txBody>
      </p:sp>
      <p:sp>
        <p:nvSpPr>
          <p:cNvPr id="24" name="Rectangle 23"/>
          <p:cNvSpPr/>
          <p:nvPr/>
        </p:nvSpPr>
        <p:spPr>
          <a:xfrm>
            <a:off x="1078124" y="2476441"/>
            <a:ext cx="1274708"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UPGRADE</a:t>
            </a:r>
            <a:endParaRPr lang="en-US" dirty="0">
              <a:latin typeface="Times New Roman" panose="02020603050405020304" pitchFamily="18" charset="0"/>
              <a:cs typeface="Times New Roman" panose="02020603050405020304" pitchFamily="18" charset="0"/>
            </a:endParaRPr>
          </a:p>
        </p:txBody>
      </p:sp>
      <p:sp>
        <p:nvSpPr>
          <p:cNvPr id="25" name="Rectangle 24"/>
          <p:cNvSpPr/>
          <p:nvPr/>
        </p:nvSpPr>
        <p:spPr>
          <a:xfrm>
            <a:off x="4349633" y="2479234"/>
            <a:ext cx="2046394"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UPGRADE</a:t>
            </a:r>
            <a:endParaRPr lang="en-US" dirty="0">
              <a:latin typeface="Times New Roman" panose="02020603050405020304" pitchFamily="18" charset="0"/>
              <a:cs typeface="Times New Roman" panose="02020603050405020304" pitchFamily="18" charset="0"/>
            </a:endParaRPr>
          </a:p>
        </p:txBody>
      </p:sp>
      <p:sp>
        <p:nvSpPr>
          <p:cNvPr id="26" name="Rectangle 25"/>
          <p:cNvSpPr/>
          <p:nvPr/>
        </p:nvSpPr>
        <p:spPr>
          <a:xfrm>
            <a:off x="364280" y="450160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27" name="Rectangle 26"/>
          <p:cNvSpPr/>
          <p:nvPr/>
        </p:nvSpPr>
        <p:spPr>
          <a:xfrm>
            <a:off x="2154723" y="4501607"/>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28" name="Rectangle 27"/>
          <p:cNvSpPr/>
          <p:nvPr/>
        </p:nvSpPr>
        <p:spPr>
          <a:xfrm>
            <a:off x="3861327" y="4510104"/>
            <a:ext cx="671979"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29" name="Rectangle 28"/>
          <p:cNvSpPr/>
          <p:nvPr/>
        </p:nvSpPr>
        <p:spPr>
          <a:xfrm>
            <a:off x="5717172" y="4510104"/>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30" name="Rectangle 29"/>
          <p:cNvSpPr/>
          <p:nvPr/>
        </p:nvSpPr>
        <p:spPr>
          <a:xfrm>
            <a:off x="196894" y="519854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(4,4)</a:t>
            </a:r>
            <a:endParaRPr lang="en-US" dirty="0">
              <a:latin typeface="Times New Roman" panose="02020603050405020304" pitchFamily="18" charset="0"/>
              <a:cs typeface="Times New Roman" panose="02020603050405020304" pitchFamily="18" charset="0"/>
            </a:endParaRPr>
          </a:p>
        </p:txBody>
      </p:sp>
      <p:sp>
        <p:nvSpPr>
          <p:cNvPr id="31" name="Rectangle 30"/>
          <p:cNvSpPr/>
          <p:nvPr/>
        </p:nvSpPr>
        <p:spPr>
          <a:xfrm>
            <a:off x="2151383" y="5205970"/>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(0,2)</a:t>
            </a:r>
            <a:endParaRPr lang="en-US" dirty="0">
              <a:latin typeface="Times New Roman" panose="02020603050405020304" pitchFamily="18" charset="0"/>
              <a:cs typeface="Times New Roman" panose="02020603050405020304" pitchFamily="18" charset="0"/>
            </a:endParaRPr>
          </a:p>
        </p:txBody>
      </p:sp>
      <p:sp>
        <p:nvSpPr>
          <p:cNvPr id="32" name="Rectangle 31"/>
          <p:cNvSpPr/>
          <p:nvPr/>
        </p:nvSpPr>
        <p:spPr>
          <a:xfrm>
            <a:off x="4028726" y="5171123"/>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(6,0)</a:t>
            </a:r>
            <a:endParaRPr lang="en-US" dirty="0">
              <a:latin typeface="Times New Roman" panose="02020603050405020304" pitchFamily="18" charset="0"/>
              <a:cs typeface="Times New Roman" panose="02020603050405020304" pitchFamily="18" charset="0"/>
            </a:endParaRPr>
          </a:p>
        </p:txBody>
      </p:sp>
      <p:sp>
        <p:nvSpPr>
          <p:cNvPr id="33" name="Rectangle 32"/>
          <p:cNvSpPr/>
          <p:nvPr/>
        </p:nvSpPr>
        <p:spPr>
          <a:xfrm>
            <a:off x="5717172" y="5173444"/>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(2,2)</a:t>
            </a:r>
            <a:endParaRPr lang="en-US" dirty="0">
              <a:latin typeface="Times New Roman" panose="02020603050405020304" pitchFamily="18" charset="0"/>
              <a:cs typeface="Times New Roman" panose="02020603050405020304" pitchFamily="18" charset="0"/>
            </a:endParaRPr>
          </a:p>
        </p:txBody>
      </p:sp>
      <p:sp>
        <p:nvSpPr>
          <p:cNvPr id="34" name="Multiply 33"/>
          <p:cNvSpPr/>
          <p:nvPr/>
        </p:nvSpPr>
        <p:spPr>
          <a:xfrm>
            <a:off x="4581665" y="4592003"/>
            <a:ext cx="404446" cy="40444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7526215" y="528050"/>
            <a:ext cx="4023360" cy="2031325"/>
          </a:xfrm>
          <a:prstGeom prst="rect">
            <a:avLst/>
          </a:prstGeom>
          <a:noFill/>
        </p:spPr>
        <p:txBody>
          <a:bodyPr wrap="square" rtlCol="0">
            <a:spAutoFit/>
          </a:bodyPr>
          <a:lstStyle/>
          <a:p>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 creditable danger is a telecom company that must first attempt to update its networks before the customer has the option of paying, indicating that (Don't upgrade, Buy) is a non creditable threat. If no new services are provided, the user is unable to purchase.</a:t>
            </a:r>
          </a:p>
        </p:txBody>
      </p:sp>
    </p:spTree>
    <p:extLst>
      <p:ext uri="{BB962C8B-B14F-4D97-AF65-F5344CB8AC3E}">
        <p14:creationId xmlns:p14="http://schemas.microsoft.com/office/powerpoint/2010/main" val="3236386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2">
            <a:extLst>
              <a:ext uri="{FF2B5EF4-FFF2-40B4-BE49-F238E27FC236}">
                <a16:creationId xmlns:a16="http://schemas.microsoft.com/office/drawing/2014/main" id="{63C4A58B-7EBE-45E6-A5D8-602EBF410DD4}"/>
              </a:ext>
            </a:extLst>
          </p:cNvPr>
          <p:cNvSpPr/>
          <p:nvPr/>
        </p:nvSpPr>
        <p:spPr>
          <a:xfrm>
            <a:off x="2646787" y="1294662"/>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1B8E895-D9F5-41AB-9B49-E314AA5A30A7}"/>
              </a:ext>
            </a:extLst>
          </p:cNvPr>
          <p:cNvSpPr txBox="1"/>
          <p:nvPr/>
        </p:nvSpPr>
        <p:spPr>
          <a:xfrm>
            <a:off x="2480365" y="1331069"/>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C29ACBA1-9CF2-4CC6-800B-4082022FEC84}"/>
              </a:ext>
            </a:extLst>
          </p:cNvPr>
          <p:cNvSpPr txBox="1"/>
          <p:nvPr/>
        </p:nvSpPr>
        <p:spPr>
          <a:xfrm>
            <a:off x="10079594" y="2403159"/>
            <a:ext cx="1056759" cy="277000"/>
          </a:xfrm>
          <a:prstGeom prst="rect">
            <a:avLst/>
          </a:prstGeom>
          <a:noFill/>
        </p:spPr>
        <p:txBody>
          <a:bodyPr wrap="square" rtlCol="0">
            <a:spAutoFit/>
          </a:bodyPr>
          <a:lstStyle/>
          <a:p>
            <a:pPr algn="ctr"/>
            <a:r>
              <a:rPr lang="en-US" altLang="ko-KR" sz="1200" b="1" dirty="0">
                <a:solidFill>
                  <a:schemeClr val="bg1"/>
                </a:solidFill>
                <a:cs typeface="Arial" pitchFamily="34" charset="0"/>
              </a:rPr>
              <a:t>Text  Here</a:t>
            </a:r>
            <a:endParaRPr lang="ko-KR" altLang="en-US" sz="1200" b="1" dirty="0">
              <a:solidFill>
                <a:schemeClr val="bg1"/>
              </a:solidFill>
              <a:cs typeface="Arial" pitchFamily="34" charset="0"/>
            </a:endParaRPr>
          </a:p>
        </p:txBody>
      </p:sp>
      <p:cxnSp>
        <p:nvCxnSpPr>
          <p:cNvPr id="10" name="Straight Connector 9"/>
          <p:cNvCxnSpPr>
            <a:endCxn id="12" idx="0"/>
          </p:cNvCxnSpPr>
          <p:nvPr/>
        </p:nvCxnSpPr>
        <p:spPr>
          <a:xfrm flipH="1">
            <a:off x="1597334" y="2319881"/>
            <a:ext cx="1836602" cy="1051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endCxn id="13" idx="0"/>
          </p:cNvCxnSpPr>
          <p:nvPr/>
        </p:nvCxnSpPr>
        <p:spPr>
          <a:xfrm>
            <a:off x="3433935" y="2319881"/>
            <a:ext cx="1857115" cy="1038516"/>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2"/>
          <a:stretch>
            <a:fillRect/>
          </a:stretch>
        </p:blipFill>
        <p:spPr>
          <a:xfrm>
            <a:off x="743820" y="3371666"/>
            <a:ext cx="1707028" cy="1030313"/>
          </a:xfrm>
          <a:prstGeom prst="rect">
            <a:avLst/>
          </a:prstGeom>
        </p:spPr>
      </p:pic>
      <p:pic>
        <p:nvPicPr>
          <p:cNvPr id="13" name="Picture 12"/>
          <p:cNvPicPr>
            <a:picLocks noChangeAspect="1"/>
          </p:cNvPicPr>
          <p:nvPr/>
        </p:nvPicPr>
        <p:blipFill>
          <a:blip r:embed="rId2"/>
          <a:stretch>
            <a:fillRect/>
          </a:stretch>
        </p:blipFill>
        <p:spPr>
          <a:xfrm>
            <a:off x="4437536" y="3358397"/>
            <a:ext cx="1707028" cy="1030313"/>
          </a:xfrm>
          <a:prstGeom prst="rect">
            <a:avLst/>
          </a:prstGeom>
        </p:spPr>
      </p:pic>
      <p:cxnSp>
        <p:nvCxnSpPr>
          <p:cNvPr id="14" name="Straight Connector 13"/>
          <p:cNvCxnSpPr/>
          <p:nvPr/>
        </p:nvCxnSpPr>
        <p:spPr>
          <a:xfrm flipH="1">
            <a:off x="737391" y="4410608"/>
            <a:ext cx="852680" cy="732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590071" y="4401979"/>
            <a:ext cx="847918" cy="7114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10410" y="4410282"/>
            <a:ext cx="847918" cy="711482"/>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p:nvPicPr>
        <p:blipFill>
          <a:blip r:embed="rId2"/>
          <a:stretch>
            <a:fillRect/>
          </a:stretch>
        </p:blipFill>
        <p:spPr>
          <a:xfrm>
            <a:off x="72825" y="5121764"/>
            <a:ext cx="1075326" cy="522898"/>
          </a:xfrm>
          <a:prstGeom prst="rect">
            <a:avLst/>
          </a:prstGeom>
        </p:spPr>
      </p:pic>
      <p:pic>
        <p:nvPicPr>
          <p:cNvPr id="18" name="Picture 17"/>
          <p:cNvPicPr>
            <a:picLocks noChangeAspect="1"/>
          </p:cNvPicPr>
          <p:nvPr/>
        </p:nvPicPr>
        <p:blipFill>
          <a:blip r:embed="rId2"/>
          <a:stretch>
            <a:fillRect/>
          </a:stretch>
        </p:blipFill>
        <p:spPr>
          <a:xfrm>
            <a:off x="1930883" y="5121764"/>
            <a:ext cx="1075326" cy="522898"/>
          </a:xfrm>
          <a:prstGeom prst="rect">
            <a:avLst/>
          </a:prstGeom>
        </p:spPr>
      </p:pic>
      <p:pic>
        <p:nvPicPr>
          <p:cNvPr id="19" name="Picture 18"/>
          <p:cNvPicPr>
            <a:picLocks noChangeAspect="1"/>
          </p:cNvPicPr>
          <p:nvPr/>
        </p:nvPicPr>
        <p:blipFill>
          <a:blip r:embed="rId2"/>
          <a:stretch>
            <a:fillRect/>
          </a:stretch>
        </p:blipFill>
        <p:spPr>
          <a:xfrm>
            <a:off x="5437818" y="5113461"/>
            <a:ext cx="1075326" cy="522898"/>
          </a:xfrm>
          <a:prstGeom prst="rect">
            <a:avLst/>
          </a:prstGeom>
        </p:spPr>
      </p:pic>
      <p:sp>
        <p:nvSpPr>
          <p:cNvPr id="20" name="TextBox 19"/>
          <p:cNvSpPr txBox="1"/>
          <p:nvPr/>
        </p:nvSpPr>
        <p:spPr>
          <a:xfrm>
            <a:off x="852854" y="3692717"/>
            <a:ext cx="158513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21" name="Rectangle 20"/>
          <p:cNvSpPr/>
          <p:nvPr/>
        </p:nvSpPr>
        <p:spPr>
          <a:xfrm>
            <a:off x="4621075" y="3690792"/>
            <a:ext cx="143725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CUSTOMER</a:t>
            </a:r>
          </a:p>
        </p:txBody>
      </p:sp>
      <p:sp>
        <p:nvSpPr>
          <p:cNvPr id="22" name="Rectangle 21"/>
          <p:cNvSpPr/>
          <p:nvPr/>
        </p:nvSpPr>
        <p:spPr>
          <a:xfrm>
            <a:off x="1078124" y="2476441"/>
            <a:ext cx="1274708"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UPGRADE</a:t>
            </a:r>
            <a:endParaRPr lang="en-US" dirty="0">
              <a:latin typeface="Times New Roman" panose="02020603050405020304" pitchFamily="18" charset="0"/>
              <a:cs typeface="Times New Roman" panose="02020603050405020304" pitchFamily="18" charset="0"/>
            </a:endParaRPr>
          </a:p>
        </p:txBody>
      </p:sp>
      <p:sp>
        <p:nvSpPr>
          <p:cNvPr id="23" name="Rectangle 22"/>
          <p:cNvSpPr/>
          <p:nvPr/>
        </p:nvSpPr>
        <p:spPr>
          <a:xfrm>
            <a:off x="4349633" y="2479234"/>
            <a:ext cx="2046394"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UPGRADE</a:t>
            </a:r>
            <a:endParaRPr lang="en-US" dirty="0">
              <a:latin typeface="Times New Roman" panose="02020603050405020304" pitchFamily="18" charset="0"/>
              <a:cs typeface="Times New Roman" panose="02020603050405020304" pitchFamily="18" charset="0"/>
            </a:endParaRPr>
          </a:p>
        </p:txBody>
      </p:sp>
      <p:sp>
        <p:nvSpPr>
          <p:cNvPr id="24" name="Rectangle 23"/>
          <p:cNvSpPr/>
          <p:nvPr/>
        </p:nvSpPr>
        <p:spPr>
          <a:xfrm>
            <a:off x="364280" y="450160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25" name="Rectangle 24"/>
          <p:cNvSpPr/>
          <p:nvPr/>
        </p:nvSpPr>
        <p:spPr>
          <a:xfrm>
            <a:off x="2154723" y="4501607"/>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26" name="Rectangle 25"/>
          <p:cNvSpPr/>
          <p:nvPr/>
        </p:nvSpPr>
        <p:spPr>
          <a:xfrm>
            <a:off x="5717172" y="4510104"/>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27" name="Rectangle 26"/>
          <p:cNvSpPr/>
          <p:nvPr/>
        </p:nvSpPr>
        <p:spPr>
          <a:xfrm>
            <a:off x="196894" y="519854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(4,4)</a:t>
            </a:r>
            <a:endParaRPr lang="en-US" dirty="0">
              <a:latin typeface="Times New Roman" panose="02020603050405020304" pitchFamily="18" charset="0"/>
              <a:cs typeface="Times New Roman" panose="02020603050405020304" pitchFamily="18" charset="0"/>
            </a:endParaRPr>
          </a:p>
        </p:txBody>
      </p:sp>
      <p:sp>
        <p:nvSpPr>
          <p:cNvPr id="28" name="Rectangle 27"/>
          <p:cNvSpPr/>
          <p:nvPr/>
        </p:nvSpPr>
        <p:spPr>
          <a:xfrm>
            <a:off x="2151383" y="5205970"/>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(0,2)</a:t>
            </a:r>
            <a:endParaRPr lang="en-US" dirty="0">
              <a:latin typeface="Times New Roman" panose="02020603050405020304" pitchFamily="18" charset="0"/>
              <a:cs typeface="Times New Roman" panose="02020603050405020304" pitchFamily="18" charset="0"/>
            </a:endParaRPr>
          </a:p>
        </p:txBody>
      </p:sp>
      <p:sp>
        <p:nvSpPr>
          <p:cNvPr id="29" name="Rectangle 28"/>
          <p:cNvSpPr/>
          <p:nvPr/>
        </p:nvSpPr>
        <p:spPr>
          <a:xfrm>
            <a:off x="5717172" y="5173444"/>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(2,2)</a:t>
            </a:r>
            <a:endParaRPr lang="en-US" dirty="0">
              <a:latin typeface="Times New Roman" panose="02020603050405020304" pitchFamily="18" charset="0"/>
              <a:cs typeface="Times New Roman" panose="02020603050405020304" pitchFamily="18" charset="0"/>
            </a:endParaRPr>
          </a:p>
        </p:txBody>
      </p:sp>
      <p:sp>
        <p:nvSpPr>
          <p:cNvPr id="30" name="TextBox 29"/>
          <p:cNvSpPr txBox="1"/>
          <p:nvPr/>
        </p:nvSpPr>
        <p:spPr>
          <a:xfrm>
            <a:off x="7992208" y="3904918"/>
            <a:ext cx="4023360" cy="2308324"/>
          </a:xfrm>
          <a:prstGeom prst="rect">
            <a:avLst/>
          </a:prstGeom>
          <a:noFill/>
        </p:spPr>
        <p:txBody>
          <a:bodyPr wrap="square" rtlCol="0">
            <a:spAutoFit/>
          </a:bodyPr>
          <a:lstStyle/>
          <a:p>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The first phase of backward induction will arise as the customer goes after the Telecom provider, so we continue by evaluating the Customer decisions, but since we eliminated the non-creditable hazard, the only way the customer has a decision to analyze is when the Telecom Company decides to update.</a:t>
            </a:r>
          </a:p>
        </p:txBody>
      </p:sp>
      <p:sp>
        <p:nvSpPr>
          <p:cNvPr id="31" name="Left Arrow 30"/>
          <p:cNvSpPr/>
          <p:nvPr/>
        </p:nvSpPr>
        <p:spPr>
          <a:xfrm>
            <a:off x="1609331" y="4256906"/>
            <a:ext cx="334108" cy="29014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EFDDFE08-D1A3-4890-B395-3D514078D9E9}"/>
              </a:ext>
            </a:extLst>
          </p:cNvPr>
          <p:cNvSpPr txBox="1"/>
          <p:nvPr/>
        </p:nvSpPr>
        <p:spPr>
          <a:xfrm>
            <a:off x="8281924" y="560687"/>
            <a:ext cx="3443927" cy="2308324"/>
          </a:xfrm>
          <a:prstGeom prst="rect">
            <a:avLst/>
          </a:prstGeom>
          <a:noFill/>
        </p:spPr>
        <p:txBody>
          <a:bodyPr wrap="square" rtlCol="0" anchor="ctr">
            <a:spAutoFit/>
          </a:bodyPr>
          <a:lstStyle/>
          <a:p>
            <a:pPr marL="285750" lvl="0" indent="-285750">
              <a:buFont typeface="Wingdings" panose="05000000000000000000" pitchFamily="2" charset="2"/>
              <a:buChar char="q"/>
            </a:pPr>
            <a:r>
              <a:rPr lang="en-US" dirty="0">
                <a:solidFill>
                  <a:schemeClr val="accent1"/>
                </a:solidFill>
                <a:latin typeface="Times New Roman" panose="02020603050405020304" pitchFamily="18" charset="0"/>
                <a:cs typeface="Times New Roman" panose="02020603050405020304" pitchFamily="18" charset="0"/>
              </a:rPr>
              <a:t>Redraw the game tree with any non-credible threats removed.</a:t>
            </a:r>
          </a:p>
          <a:p>
            <a:pPr marL="285750" lvl="0" indent="-285750">
              <a:buFont typeface="Wingdings" panose="05000000000000000000" pitchFamily="2" charset="2"/>
              <a:buChar char="q"/>
            </a:pPr>
            <a:r>
              <a:rPr lang="en-US" dirty="0">
                <a:solidFill>
                  <a:schemeClr val="accent1"/>
                </a:solidFill>
                <a:latin typeface="Times New Roman" panose="02020603050405020304" pitchFamily="18" charset="0"/>
                <a:cs typeface="Times New Roman" panose="02020603050405020304" pitchFamily="18" charset="0"/>
              </a:rPr>
              <a:t>Identify and explain where the first step of backwards induction will occur.</a:t>
            </a:r>
          </a:p>
          <a:p>
            <a:pPr algn="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1158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FDDFE08-D1A3-4890-B395-3D514078D9E9}"/>
              </a:ext>
            </a:extLst>
          </p:cNvPr>
          <p:cNvSpPr txBox="1"/>
          <p:nvPr/>
        </p:nvSpPr>
        <p:spPr>
          <a:xfrm>
            <a:off x="236668" y="555998"/>
            <a:ext cx="3443927" cy="1477328"/>
          </a:xfrm>
          <a:prstGeom prst="rect">
            <a:avLst/>
          </a:prstGeom>
          <a:noFill/>
        </p:spPr>
        <p:txBody>
          <a:bodyPr wrap="square" rtlCol="0" anchor="ctr">
            <a:spAutoFit/>
          </a:bodyPr>
          <a:lstStyle/>
          <a:p>
            <a:pPr marL="285750" lvl="0" indent="-285750">
              <a:buFont typeface="Wingdings" panose="05000000000000000000" pitchFamily="2" charset="2"/>
              <a:buChar char="q"/>
            </a:pPr>
            <a:r>
              <a:rPr lang="en-US" dirty="0">
                <a:solidFill>
                  <a:schemeClr val="tx2"/>
                </a:solidFill>
              </a:rPr>
              <a:t>Redraw the game tree after the first step of backwards induction.</a:t>
            </a:r>
          </a:p>
          <a:p>
            <a:pPr marL="285750" lvl="0" indent="-285750">
              <a:buFont typeface="Wingdings" panose="05000000000000000000" pitchFamily="2" charset="2"/>
              <a:buChar char="q"/>
            </a:pPr>
            <a:r>
              <a:rPr lang="en-US" dirty="0">
                <a:solidFill>
                  <a:schemeClr val="tx2"/>
                </a:solidFill>
              </a:rPr>
              <a:t>Identify where the next step of backwards induction occurs.</a:t>
            </a:r>
          </a:p>
        </p:txBody>
      </p:sp>
      <p:sp>
        <p:nvSpPr>
          <p:cNvPr id="4" name="Rectangle: Rounded Corners 2">
            <a:extLst>
              <a:ext uri="{FF2B5EF4-FFF2-40B4-BE49-F238E27FC236}">
                <a16:creationId xmlns:a16="http://schemas.microsoft.com/office/drawing/2014/main" id="{63C4A58B-7EBE-45E6-A5D8-602EBF410DD4}"/>
              </a:ext>
            </a:extLst>
          </p:cNvPr>
          <p:cNvSpPr/>
          <p:nvPr/>
        </p:nvSpPr>
        <p:spPr>
          <a:xfrm>
            <a:off x="5003126" y="425512"/>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1B8E895-D9F5-41AB-9B49-E314AA5A30A7}"/>
              </a:ext>
            </a:extLst>
          </p:cNvPr>
          <p:cNvSpPr txBox="1"/>
          <p:nvPr/>
        </p:nvSpPr>
        <p:spPr>
          <a:xfrm>
            <a:off x="4836704" y="461919"/>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cxnSp>
        <p:nvCxnSpPr>
          <p:cNvPr id="6" name="Straight Connector 5"/>
          <p:cNvCxnSpPr>
            <a:endCxn id="8" idx="0"/>
          </p:cNvCxnSpPr>
          <p:nvPr/>
        </p:nvCxnSpPr>
        <p:spPr>
          <a:xfrm flipH="1">
            <a:off x="3953673" y="1450731"/>
            <a:ext cx="1836602" cy="1051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a:endCxn id="9" idx="0"/>
          </p:cNvCxnSpPr>
          <p:nvPr/>
        </p:nvCxnSpPr>
        <p:spPr>
          <a:xfrm>
            <a:off x="5790274" y="1450731"/>
            <a:ext cx="1857115" cy="1038516"/>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stretch>
            <a:fillRect/>
          </a:stretch>
        </p:blipFill>
        <p:spPr>
          <a:xfrm>
            <a:off x="3100159" y="2502516"/>
            <a:ext cx="1707028" cy="1030313"/>
          </a:xfrm>
          <a:prstGeom prst="rect">
            <a:avLst/>
          </a:prstGeom>
        </p:spPr>
      </p:pic>
      <p:pic>
        <p:nvPicPr>
          <p:cNvPr id="9" name="Picture 8"/>
          <p:cNvPicPr>
            <a:picLocks noChangeAspect="1"/>
          </p:cNvPicPr>
          <p:nvPr/>
        </p:nvPicPr>
        <p:blipFill>
          <a:blip r:embed="rId2"/>
          <a:stretch>
            <a:fillRect/>
          </a:stretch>
        </p:blipFill>
        <p:spPr>
          <a:xfrm>
            <a:off x="6793875" y="2489247"/>
            <a:ext cx="1707028" cy="1030313"/>
          </a:xfrm>
          <a:prstGeom prst="rect">
            <a:avLst/>
          </a:prstGeom>
        </p:spPr>
      </p:pic>
      <p:cxnSp>
        <p:nvCxnSpPr>
          <p:cNvPr id="10" name="Straight Connector 9"/>
          <p:cNvCxnSpPr/>
          <p:nvPr/>
        </p:nvCxnSpPr>
        <p:spPr>
          <a:xfrm flipH="1">
            <a:off x="3093730" y="3541458"/>
            <a:ext cx="852680" cy="732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566749" y="3541132"/>
            <a:ext cx="847918" cy="711482"/>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2"/>
          <a:stretch>
            <a:fillRect/>
          </a:stretch>
        </p:blipFill>
        <p:spPr>
          <a:xfrm>
            <a:off x="2455037" y="4282816"/>
            <a:ext cx="1075326" cy="522898"/>
          </a:xfrm>
          <a:prstGeom prst="rect">
            <a:avLst/>
          </a:prstGeom>
        </p:spPr>
      </p:pic>
      <p:pic>
        <p:nvPicPr>
          <p:cNvPr id="13" name="Picture 12"/>
          <p:cNvPicPr>
            <a:picLocks noChangeAspect="1"/>
          </p:cNvPicPr>
          <p:nvPr/>
        </p:nvPicPr>
        <p:blipFill>
          <a:blip r:embed="rId2"/>
          <a:stretch>
            <a:fillRect/>
          </a:stretch>
        </p:blipFill>
        <p:spPr>
          <a:xfrm>
            <a:off x="7963240" y="4284104"/>
            <a:ext cx="1075326" cy="522898"/>
          </a:xfrm>
          <a:prstGeom prst="rect">
            <a:avLst/>
          </a:prstGeom>
        </p:spPr>
      </p:pic>
      <p:sp>
        <p:nvSpPr>
          <p:cNvPr id="14" name="TextBox 13"/>
          <p:cNvSpPr txBox="1"/>
          <p:nvPr/>
        </p:nvSpPr>
        <p:spPr>
          <a:xfrm>
            <a:off x="3209193" y="2823567"/>
            <a:ext cx="158513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15" name="Rectangle 14"/>
          <p:cNvSpPr/>
          <p:nvPr/>
        </p:nvSpPr>
        <p:spPr>
          <a:xfrm>
            <a:off x="6977414" y="2821642"/>
            <a:ext cx="143725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CUSTOMER</a:t>
            </a:r>
          </a:p>
        </p:txBody>
      </p:sp>
      <p:sp>
        <p:nvSpPr>
          <p:cNvPr id="16" name="Rectangle 15"/>
          <p:cNvSpPr/>
          <p:nvPr/>
        </p:nvSpPr>
        <p:spPr>
          <a:xfrm>
            <a:off x="3434463" y="1607291"/>
            <a:ext cx="1274708"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UPGRADE</a:t>
            </a:r>
            <a:endParaRPr lang="en-US" dirty="0">
              <a:latin typeface="Times New Roman" panose="02020603050405020304" pitchFamily="18" charset="0"/>
              <a:cs typeface="Times New Roman" panose="02020603050405020304" pitchFamily="18" charset="0"/>
            </a:endParaRPr>
          </a:p>
        </p:txBody>
      </p:sp>
      <p:sp>
        <p:nvSpPr>
          <p:cNvPr id="17" name="Rectangle 16"/>
          <p:cNvSpPr/>
          <p:nvPr/>
        </p:nvSpPr>
        <p:spPr>
          <a:xfrm>
            <a:off x="6705972" y="1610084"/>
            <a:ext cx="2046394"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UPGRADE</a:t>
            </a:r>
            <a:endParaRPr lang="en-US" dirty="0">
              <a:latin typeface="Times New Roman" panose="02020603050405020304" pitchFamily="18" charset="0"/>
              <a:cs typeface="Times New Roman" panose="02020603050405020304" pitchFamily="18" charset="0"/>
            </a:endParaRPr>
          </a:p>
        </p:txBody>
      </p:sp>
      <p:sp>
        <p:nvSpPr>
          <p:cNvPr id="18" name="Rectangle 17"/>
          <p:cNvSpPr/>
          <p:nvPr/>
        </p:nvSpPr>
        <p:spPr>
          <a:xfrm>
            <a:off x="2720619" y="363245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19" name="Rectangle 18"/>
          <p:cNvSpPr/>
          <p:nvPr/>
        </p:nvSpPr>
        <p:spPr>
          <a:xfrm>
            <a:off x="7990708" y="3632457"/>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20" name="Rectangle 19"/>
          <p:cNvSpPr/>
          <p:nvPr/>
        </p:nvSpPr>
        <p:spPr>
          <a:xfrm>
            <a:off x="2553233" y="432939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(4,4)</a:t>
            </a:r>
            <a:endParaRPr lang="en-US" dirty="0">
              <a:latin typeface="Times New Roman" panose="02020603050405020304" pitchFamily="18" charset="0"/>
              <a:cs typeface="Times New Roman" panose="02020603050405020304" pitchFamily="18" charset="0"/>
            </a:endParaRPr>
          </a:p>
        </p:txBody>
      </p:sp>
      <p:sp>
        <p:nvSpPr>
          <p:cNvPr id="21" name="Rectangle 20"/>
          <p:cNvSpPr/>
          <p:nvPr/>
        </p:nvSpPr>
        <p:spPr>
          <a:xfrm>
            <a:off x="8073511" y="4304294"/>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(2,2)</a:t>
            </a:r>
            <a:endParaRPr lang="en-US"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39937" y="5630551"/>
            <a:ext cx="7395985" cy="646331"/>
          </a:xfrm>
          <a:prstGeom prst="rect">
            <a:avLst/>
          </a:prstGeom>
          <a:noFill/>
        </p:spPr>
        <p:txBody>
          <a:bodyPr wrap="square" rtlCol="0">
            <a:spAutoFit/>
          </a:bodyPr>
          <a:lstStyle/>
          <a:p>
            <a:r>
              <a:rPr lang="en-US">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Since we know the Customer will like one of the Telecom Company's options, it's time to assess the Telecom Company's options.</a:t>
            </a:r>
            <a:endPar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9084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DDFE08-D1A3-4890-B395-3D514078D9E9}"/>
              </a:ext>
            </a:extLst>
          </p:cNvPr>
          <p:cNvSpPr txBox="1"/>
          <p:nvPr/>
        </p:nvSpPr>
        <p:spPr>
          <a:xfrm>
            <a:off x="236668" y="140500"/>
            <a:ext cx="3443927" cy="2308324"/>
          </a:xfrm>
          <a:prstGeom prst="rect">
            <a:avLst/>
          </a:prstGeom>
          <a:noFill/>
        </p:spPr>
        <p:txBody>
          <a:bodyPr wrap="square" rtlCol="0" anchor="ctr">
            <a:spAutoFit/>
          </a:bodyPr>
          <a:lstStyle/>
          <a:p>
            <a:pPr marL="285750" lvl="0" indent="-285750">
              <a:buFont typeface="Wingdings" panose="05000000000000000000" pitchFamily="2" charset="2"/>
              <a:buChar char="q"/>
            </a:pPr>
            <a:r>
              <a:rPr lang="en-US" dirty="0">
                <a:solidFill>
                  <a:schemeClr val="tx2"/>
                </a:solidFill>
                <a:latin typeface="Times New Roman" panose="02020603050405020304" pitchFamily="18" charset="0"/>
                <a:cs typeface="Times New Roman" panose="02020603050405020304" pitchFamily="18" charset="0"/>
              </a:rPr>
              <a:t>Using the game tree from slide 3, perform the first step of backwards induction.</a:t>
            </a:r>
          </a:p>
          <a:p>
            <a:pPr marL="285750" lvl="0" indent="-285750">
              <a:buFont typeface="Wingdings" panose="05000000000000000000" pitchFamily="2" charset="2"/>
              <a:buChar char="q"/>
            </a:pPr>
            <a:r>
              <a:rPr lang="en-US" dirty="0">
                <a:solidFill>
                  <a:schemeClr val="tx2"/>
                </a:solidFill>
                <a:latin typeface="Times New Roman" panose="02020603050405020304" pitchFamily="18" charset="0"/>
                <a:cs typeface="Times New Roman" panose="02020603050405020304" pitchFamily="18" charset="0"/>
              </a:rPr>
              <a:t>Explain your reasoning behind the step you took.</a:t>
            </a:r>
          </a:p>
          <a:p>
            <a:pPr algn="r"/>
            <a:endParaRPr lang="ko-KR" altLang="en-US" sz="5400" dirty="0">
              <a:solidFill>
                <a:schemeClr val="tx2"/>
              </a:solidFill>
              <a:latin typeface="+mj-lt"/>
              <a:cs typeface="Arial" pitchFamily="34" charset="0"/>
            </a:endParaRPr>
          </a:p>
        </p:txBody>
      </p:sp>
      <p:sp>
        <p:nvSpPr>
          <p:cNvPr id="3" name="TextBox 2">
            <a:extLst>
              <a:ext uri="{FF2B5EF4-FFF2-40B4-BE49-F238E27FC236}">
                <a16:creationId xmlns:a16="http://schemas.microsoft.com/office/drawing/2014/main" id="{640DF098-A6AB-4ADF-B2B2-E40A8749D067}"/>
              </a:ext>
            </a:extLst>
          </p:cNvPr>
          <p:cNvSpPr txBox="1"/>
          <p:nvPr/>
        </p:nvSpPr>
        <p:spPr>
          <a:xfrm>
            <a:off x="815597" y="3263609"/>
            <a:ext cx="2938871" cy="2585323"/>
          </a:xfrm>
          <a:prstGeom prst="rect">
            <a:avLst/>
          </a:prstGeom>
          <a:noFill/>
          <a:effectLst/>
        </p:spPr>
        <p:txBody>
          <a:bodyPr wrap="square" rtlCol="0">
            <a:spAutoFit/>
          </a:bodyPr>
          <a:lstStyle/>
          <a:p>
            <a:r>
              <a:rPr lang="en-US" altLang="ko-KR" b="1" dirty="0">
                <a:solidFill>
                  <a:schemeClr val="tx2"/>
                </a:solidFill>
                <a:cs typeface="Arial" pitchFamily="34" charset="0"/>
              </a:rPr>
              <a:t>To explain the moves, we first compared the Customer's payoffs from when the Telecom Company chooses upgrade, and discovered that the Customer's first preference will be Buy for the higher payout </a:t>
            </a:r>
            <a:r>
              <a:rPr lang="en-US" altLang="ko-KR" b="1" dirty="0" smtClean="0">
                <a:solidFill>
                  <a:schemeClr val="tx2"/>
                </a:solidFill>
                <a:cs typeface="Arial" pitchFamily="34" charset="0"/>
              </a:rPr>
              <a:t>(4 &gt;2).</a:t>
            </a:r>
            <a:endParaRPr lang="ko-KR" altLang="en-US" b="1" dirty="0">
              <a:solidFill>
                <a:schemeClr val="tx2"/>
              </a:solidFill>
              <a:cs typeface="Arial" pitchFamily="34" charset="0"/>
            </a:endParaRPr>
          </a:p>
        </p:txBody>
      </p:sp>
      <p:sp>
        <p:nvSpPr>
          <p:cNvPr id="4" name="Freeform: Shape 7">
            <a:extLst>
              <a:ext uri="{FF2B5EF4-FFF2-40B4-BE49-F238E27FC236}">
                <a16:creationId xmlns:a16="http://schemas.microsoft.com/office/drawing/2014/main" id="{8289518D-05FB-4659-9DBD-34B1320E2272}"/>
              </a:ext>
            </a:extLst>
          </p:cNvPr>
          <p:cNvSpPr/>
          <p:nvPr/>
        </p:nvSpPr>
        <p:spPr>
          <a:xfrm>
            <a:off x="189167" y="2948211"/>
            <a:ext cx="443510" cy="410186"/>
          </a:xfrm>
          <a:custGeom>
            <a:avLst/>
            <a:gdLst/>
            <a:ahLst/>
            <a:cxnLst/>
            <a:rect l="l" t="t" r="r" b="b"/>
            <a:pathLst>
              <a:path w="152069" h="140643">
                <a:moveTo>
                  <a:pt x="139177" y="0"/>
                </a:moveTo>
                <a:lnTo>
                  <a:pt x="152069" y="20510"/>
                </a:lnTo>
                <a:cubicBezTo>
                  <a:pt x="141326" y="25003"/>
                  <a:pt x="133415" y="31693"/>
                  <a:pt x="128336" y="40581"/>
                </a:cubicBezTo>
                <a:cubicBezTo>
                  <a:pt x="123257" y="49469"/>
                  <a:pt x="120425" y="62410"/>
                  <a:pt x="119839" y="79404"/>
                </a:cubicBezTo>
                <a:lnTo>
                  <a:pt x="147381" y="79404"/>
                </a:lnTo>
                <a:lnTo>
                  <a:pt x="147381" y="140643"/>
                </a:lnTo>
                <a:lnTo>
                  <a:pt x="90831" y="140643"/>
                </a:lnTo>
                <a:lnTo>
                  <a:pt x="90831" y="92297"/>
                </a:lnTo>
                <a:cubicBezTo>
                  <a:pt x="90831" y="66122"/>
                  <a:pt x="93957" y="47174"/>
                  <a:pt x="100207" y="35454"/>
                </a:cubicBezTo>
                <a:cubicBezTo>
                  <a:pt x="108412" y="19827"/>
                  <a:pt x="121401" y="8009"/>
                  <a:pt x="139177" y="0"/>
                </a:cubicBezTo>
                <a:close/>
                <a:moveTo>
                  <a:pt x="48345" y="0"/>
                </a:moveTo>
                <a:lnTo>
                  <a:pt x="61238" y="20510"/>
                </a:lnTo>
                <a:cubicBezTo>
                  <a:pt x="50494" y="25003"/>
                  <a:pt x="42583" y="31693"/>
                  <a:pt x="37504" y="40581"/>
                </a:cubicBezTo>
                <a:cubicBezTo>
                  <a:pt x="32425" y="49469"/>
                  <a:pt x="29593" y="62410"/>
                  <a:pt x="29007" y="79404"/>
                </a:cubicBezTo>
                <a:lnTo>
                  <a:pt x="56550" y="79404"/>
                </a:lnTo>
                <a:lnTo>
                  <a:pt x="56550" y="140643"/>
                </a:lnTo>
                <a:lnTo>
                  <a:pt x="0" y="140643"/>
                </a:lnTo>
                <a:lnTo>
                  <a:pt x="0" y="92297"/>
                </a:lnTo>
                <a:cubicBezTo>
                  <a:pt x="0" y="66122"/>
                  <a:pt x="3125" y="47174"/>
                  <a:pt x="9376" y="35454"/>
                </a:cubicBezTo>
                <a:cubicBezTo>
                  <a:pt x="17580" y="19827"/>
                  <a:pt x="30570" y="8009"/>
                  <a:pt x="48345"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Freeform: Shape 8">
            <a:extLst>
              <a:ext uri="{FF2B5EF4-FFF2-40B4-BE49-F238E27FC236}">
                <a16:creationId xmlns:a16="http://schemas.microsoft.com/office/drawing/2014/main" id="{71678D7F-9B9C-47B7-96F4-273AC71FD224}"/>
              </a:ext>
            </a:extLst>
          </p:cNvPr>
          <p:cNvSpPr/>
          <p:nvPr/>
        </p:nvSpPr>
        <p:spPr>
          <a:xfrm rot="10800000">
            <a:off x="3354767" y="5881042"/>
            <a:ext cx="443510" cy="410186"/>
          </a:xfrm>
          <a:custGeom>
            <a:avLst/>
            <a:gdLst/>
            <a:ahLst/>
            <a:cxnLst/>
            <a:rect l="l" t="t" r="r" b="b"/>
            <a:pathLst>
              <a:path w="152069" h="140643">
                <a:moveTo>
                  <a:pt x="139177" y="0"/>
                </a:moveTo>
                <a:lnTo>
                  <a:pt x="152069" y="20510"/>
                </a:lnTo>
                <a:cubicBezTo>
                  <a:pt x="141326" y="25003"/>
                  <a:pt x="133415" y="31693"/>
                  <a:pt x="128336" y="40581"/>
                </a:cubicBezTo>
                <a:cubicBezTo>
                  <a:pt x="123257" y="49469"/>
                  <a:pt x="120425" y="62410"/>
                  <a:pt x="119839" y="79404"/>
                </a:cubicBezTo>
                <a:lnTo>
                  <a:pt x="147381" y="79404"/>
                </a:lnTo>
                <a:lnTo>
                  <a:pt x="147381" y="140643"/>
                </a:lnTo>
                <a:lnTo>
                  <a:pt x="90831" y="140643"/>
                </a:lnTo>
                <a:lnTo>
                  <a:pt x="90831" y="92297"/>
                </a:lnTo>
                <a:cubicBezTo>
                  <a:pt x="90831" y="66122"/>
                  <a:pt x="93957" y="47174"/>
                  <a:pt x="100207" y="35454"/>
                </a:cubicBezTo>
                <a:cubicBezTo>
                  <a:pt x="108412" y="19827"/>
                  <a:pt x="121401" y="8009"/>
                  <a:pt x="139177" y="0"/>
                </a:cubicBezTo>
                <a:close/>
                <a:moveTo>
                  <a:pt x="48345" y="0"/>
                </a:moveTo>
                <a:lnTo>
                  <a:pt x="61238" y="20510"/>
                </a:lnTo>
                <a:cubicBezTo>
                  <a:pt x="50494" y="25003"/>
                  <a:pt x="42583" y="31693"/>
                  <a:pt x="37504" y="40581"/>
                </a:cubicBezTo>
                <a:cubicBezTo>
                  <a:pt x="32425" y="49469"/>
                  <a:pt x="29593" y="62410"/>
                  <a:pt x="29007" y="79404"/>
                </a:cubicBezTo>
                <a:lnTo>
                  <a:pt x="56550" y="79404"/>
                </a:lnTo>
                <a:lnTo>
                  <a:pt x="56550" y="140643"/>
                </a:lnTo>
                <a:lnTo>
                  <a:pt x="0" y="140643"/>
                </a:lnTo>
                <a:lnTo>
                  <a:pt x="0" y="92297"/>
                </a:lnTo>
                <a:cubicBezTo>
                  <a:pt x="0" y="66122"/>
                  <a:pt x="3125" y="47174"/>
                  <a:pt x="9376" y="35454"/>
                </a:cubicBezTo>
                <a:cubicBezTo>
                  <a:pt x="17580" y="19827"/>
                  <a:pt x="30570" y="8009"/>
                  <a:pt x="48345"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6" name="Rectangle: Rounded Corners 2">
            <a:extLst>
              <a:ext uri="{FF2B5EF4-FFF2-40B4-BE49-F238E27FC236}">
                <a16:creationId xmlns:a16="http://schemas.microsoft.com/office/drawing/2014/main" id="{63C4A58B-7EBE-45E6-A5D8-602EBF410DD4}"/>
              </a:ext>
            </a:extLst>
          </p:cNvPr>
          <p:cNvSpPr/>
          <p:nvPr/>
        </p:nvSpPr>
        <p:spPr>
          <a:xfrm>
            <a:off x="7816664" y="1294662"/>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7" name="Group 6">
            <a:extLst>
              <a:ext uri="{FF2B5EF4-FFF2-40B4-BE49-F238E27FC236}">
                <a16:creationId xmlns:a16="http://schemas.microsoft.com/office/drawing/2014/main" id="{222B8DB4-E5C1-4EFA-ACA0-4529878B4B15}"/>
              </a:ext>
            </a:extLst>
          </p:cNvPr>
          <p:cNvGrpSpPr/>
          <p:nvPr/>
        </p:nvGrpSpPr>
        <p:grpSpPr>
          <a:xfrm rot="16200000">
            <a:off x="8095345" y="508388"/>
            <a:ext cx="1148343" cy="424205"/>
            <a:chOff x="-5096" y="2714130"/>
            <a:chExt cx="1189372" cy="436028"/>
          </a:xfrm>
        </p:grpSpPr>
        <p:sp>
          <p:nvSpPr>
            <p:cNvPr id="8" name="Freeform: Shape 36">
              <a:extLst>
                <a:ext uri="{FF2B5EF4-FFF2-40B4-BE49-F238E27FC236}">
                  <a16:creationId xmlns:a16="http://schemas.microsoft.com/office/drawing/2014/main" id="{FEAF8646-3245-4756-8FDA-BB41A7F10DC0}"/>
                </a:ext>
              </a:extLst>
            </p:cNvPr>
            <p:cNvSpPr/>
            <p:nvPr/>
          </p:nvSpPr>
          <p:spPr>
            <a:xfrm>
              <a:off x="123162" y="2714130"/>
              <a:ext cx="665744" cy="436028"/>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9" name="Rectangle: Rounded Corners 37">
              <a:extLst>
                <a:ext uri="{FF2B5EF4-FFF2-40B4-BE49-F238E27FC236}">
                  <a16:creationId xmlns:a16="http://schemas.microsoft.com/office/drawing/2014/main" id="{90EFAF4E-AF54-4DF3-B4E9-E492818EC9C1}"/>
                </a:ext>
              </a:extLst>
            </p:cNvPr>
            <p:cNvSpPr/>
            <p:nvPr/>
          </p:nvSpPr>
          <p:spPr>
            <a:xfrm>
              <a:off x="518532" y="2864608"/>
              <a:ext cx="665744" cy="129676"/>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Freeform: Shape 81">
              <a:extLst>
                <a:ext uri="{FF2B5EF4-FFF2-40B4-BE49-F238E27FC236}">
                  <a16:creationId xmlns:a16="http://schemas.microsoft.com/office/drawing/2014/main" id="{020F0551-8190-429B-AF29-923FAE1DB67C}"/>
                </a:ext>
              </a:extLst>
            </p:cNvPr>
            <p:cNvSpPr/>
            <p:nvPr/>
          </p:nvSpPr>
          <p:spPr>
            <a:xfrm>
              <a:off x="-5096" y="2867306"/>
              <a:ext cx="398632" cy="129676"/>
            </a:xfrm>
            <a:custGeom>
              <a:avLst/>
              <a:gdLst>
                <a:gd name="connsiteX0" fmla="*/ 0 w 398632"/>
                <a:gd name="connsiteY0" fmla="*/ 0 h 129676"/>
                <a:gd name="connsiteX1" fmla="*/ 333794 w 398632"/>
                <a:gd name="connsiteY1" fmla="*/ 0 h 129676"/>
                <a:gd name="connsiteX2" fmla="*/ 398632 w 398632"/>
                <a:gd name="connsiteY2" fmla="*/ 64838 h 129676"/>
                <a:gd name="connsiteX3" fmla="*/ 333794 w 398632"/>
                <a:gd name="connsiteY3" fmla="*/ 129676 h 129676"/>
                <a:gd name="connsiteX4" fmla="*/ 0 w 398632"/>
                <a:gd name="connsiteY4" fmla="*/ 129676 h 12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632" h="129676">
                  <a:moveTo>
                    <a:pt x="0" y="0"/>
                  </a:moveTo>
                  <a:lnTo>
                    <a:pt x="333794" y="0"/>
                  </a:lnTo>
                  <a:cubicBezTo>
                    <a:pt x="369603" y="0"/>
                    <a:pt x="398632" y="29029"/>
                    <a:pt x="398632" y="64838"/>
                  </a:cubicBezTo>
                  <a:cubicBezTo>
                    <a:pt x="398632" y="100647"/>
                    <a:pt x="369603" y="129676"/>
                    <a:pt x="333794" y="129676"/>
                  </a:cubicBezTo>
                  <a:lnTo>
                    <a:pt x="0" y="129676"/>
                  </a:lnTo>
                  <a:close/>
                </a:path>
              </a:pathLst>
            </a:cu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11" name="TextBox 10">
            <a:extLst>
              <a:ext uri="{FF2B5EF4-FFF2-40B4-BE49-F238E27FC236}">
                <a16:creationId xmlns:a16="http://schemas.microsoft.com/office/drawing/2014/main" id="{51B8E895-D9F5-41AB-9B49-E314AA5A30A7}"/>
              </a:ext>
            </a:extLst>
          </p:cNvPr>
          <p:cNvSpPr txBox="1"/>
          <p:nvPr/>
        </p:nvSpPr>
        <p:spPr>
          <a:xfrm>
            <a:off x="7650242" y="1331069"/>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cxnSp>
        <p:nvCxnSpPr>
          <p:cNvPr id="12" name="Straight Connector 11"/>
          <p:cNvCxnSpPr>
            <a:endCxn id="14" idx="0"/>
          </p:cNvCxnSpPr>
          <p:nvPr/>
        </p:nvCxnSpPr>
        <p:spPr>
          <a:xfrm flipH="1">
            <a:off x="6767211" y="2319881"/>
            <a:ext cx="1836602" cy="1051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a:endCxn id="15" idx="0"/>
          </p:cNvCxnSpPr>
          <p:nvPr/>
        </p:nvCxnSpPr>
        <p:spPr>
          <a:xfrm>
            <a:off x="8603812" y="2319881"/>
            <a:ext cx="1857115" cy="1038516"/>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2"/>
          <a:stretch>
            <a:fillRect/>
          </a:stretch>
        </p:blipFill>
        <p:spPr>
          <a:xfrm>
            <a:off x="5913697" y="3371666"/>
            <a:ext cx="1707028" cy="1030313"/>
          </a:xfrm>
          <a:prstGeom prst="rect">
            <a:avLst/>
          </a:prstGeom>
        </p:spPr>
      </p:pic>
      <p:pic>
        <p:nvPicPr>
          <p:cNvPr id="15" name="Picture 14"/>
          <p:cNvPicPr>
            <a:picLocks noChangeAspect="1"/>
          </p:cNvPicPr>
          <p:nvPr/>
        </p:nvPicPr>
        <p:blipFill>
          <a:blip r:embed="rId2"/>
          <a:stretch>
            <a:fillRect/>
          </a:stretch>
        </p:blipFill>
        <p:spPr>
          <a:xfrm>
            <a:off x="9607413" y="3358397"/>
            <a:ext cx="1707028" cy="1030313"/>
          </a:xfrm>
          <a:prstGeom prst="rect">
            <a:avLst/>
          </a:prstGeom>
        </p:spPr>
      </p:pic>
      <p:cxnSp>
        <p:nvCxnSpPr>
          <p:cNvPr id="16" name="Straight Connector 15"/>
          <p:cNvCxnSpPr/>
          <p:nvPr/>
        </p:nvCxnSpPr>
        <p:spPr>
          <a:xfrm flipH="1">
            <a:off x="5907268" y="4410608"/>
            <a:ext cx="852680" cy="732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759948" y="4401979"/>
            <a:ext cx="847918" cy="7114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0380287" y="4410282"/>
            <a:ext cx="847918" cy="711482"/>
          </a:xfrm>
          <a:prstGeom prst="line">
            <a:avLst/>
          </a:prstGeom>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2"/>
          <a:stretch>
            <a:fillRect/>
          </a:stretch>
        </p:blipFill>
        <p:spPr>
          <a:xfrm>
            <a:off x="5350550" y="5129187"/>
            <a:ext cx="1075326" cy="522898"/>
          </a:xfrm>
          <a:prstGeom prst="rect">
            <a:avLst/>
          </a:prstGeom>
        </p:spPr>
      </p:pic>
      <p:pic>
        <p:nvPicPr>
          <p:cNvPr id="20" name="Picture 19"/>
          <p:cNvPicPr>
            <a:picLocks noChangeAspect="1"/>
          </p:cNvPicPr>
          <p:nvPr/>
        </p:nvPicPr>
        <p:blipFill>
          <a:blip r:embed="rId2"/>
          <a:stretch>
            <a:fillRect/>
          </a:stretch>
        </p:blipFill>
        <p:spPr>
          <a:xfrm>
            <a:off x="7100760" y="5121764"/>
            <a:ext cx="1075326" cy="522898"/>
          </a:xfrm>
          <a:prstGeom prst="rect">
            <a:avLst/>
          </a:prstGeom>
        </p:spPr>
      </p:pic>
      <p:pic>
        <p:nvPicPr>
          <p:cNvPr id="21" name="Picture 20"/>
          <p:cNvPicPr>
            <a:picLocks noChangeAspect="1"/>
          </p:cNvPicPr>
          <p:nvPr/>
        </p:nvPicPr>
        <p:blipFill>
          <a:blip r:embed="rId2"/>
          <a:stretch>
            <a:fillRect/>
          </a:stretch>
        </p:blipFill>
        <p:spPr>
          <a:xfrm>
            <a:off x="10607695" y="5113461"/>
            <a:ext cx="1075326" cy="522898"/>
          </a:xfrm>
          <a:prstGeom prst="rect">
            <a:avLst/>
          </a:prstGeom>
        </p:spPr>
      </p:pic>
      <p:sp>
        <p:nvSpPr>
          <p:cNvPr id="22" name="TextBox 21"/>
          <p:cNvSpPr txBox="1"/>
          <p:nvPr/>
        </p:nvSpPr>
        <p:spPr>
          <a:xfrm>
            <a:off x="6022731" y="3692717"/>
            <a:ext cx="1585135" cy="369332"/>
          </a:xfrm>
          <a:prstGeom prst="rect">
            <a:avLst/>
          </a:prstGeom>
          <a:noFill/>
        </p:spPr>
        <p:txBody>
          <a:bodyPr wrap="square" rtlCol="0">
            <a:spAutoFit/>
          </a:bodyPr>
          <a:lstStyle/>
          <a:p>
            <a:r>
              <a:rPr lang="en-US" dirty="0" smtClean="0">
                <a:solidFill>
                  <a:schemeClr val="bg1"/>
                </a:solidFill>
                <a:latin typeface="Times New Roman" panose="02020603050405020304" pitchFamily="18" charset="0"/>
                <a:cs typeface="Times New Roman" panose="02020603050405020304" pitchFamily="18" charset="0"/>
              </a:rPr>
              <a:t>CUSTOMER</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23" name="Rectangle 22"/>
          <p:cNvSpPr/>
          <p:nvPr/>
        </p:nvSpPr>
        <p:spPr>
          <a:xfrm>
            <a:off x="9790952" y="3690792"/>
            <a:ext cx="1437253" cy="369332"/>
          </a:xfrm>
          <a:prstGeom prst="rect">
            <a:avLst/>
          </a:prstGeom>
        </p:spPr>
        <p:txBody>
          <a:bodyPr wrap="none">
            <a:spAutoFit/>
          </a:bodyPr>
          <a:lstStyle/>
          <a:p>
            <a:r>
              <a:rPr lang="en-US" dirty="0">
                <a:solidFill>
                  <a:schemeClr val="bg1"/>
                </a:solidFill>
                <a:latin typeface="Times New Roman" panose="02020603050405020304" pitchFamily="18" charset="0"/>
                <a:cs typeface="Times New Roman" panose="02020603050405020304" pitchFamily="18" charset="0"/>
              </a:rPr>
              <a:t>CUSTOMER</a:t>
            </a:r>
          </a:p>
        </p:txBody>
      </p:sp>
      <p:sp>
        <p:nvSpPr>
          <p:cNvPr id="24" name="Rectangle 23"/>
          <p:cNvSpPr/>
          <p:nvPr/>
        </p:nvSpPr>
        <p:spPr>
          <a:xfrm>
            <a:off x="6248001" y="2476441"/>
            <a:ext cx="1274708" cy="369332"/>
          </a:xfrm>
          <a:prstGeom prst="rect">
            <a:avLst/>
          </a:prstGeom>
        </p:spPr>
        <p:txBody>
          <a:bodyPr wrap="none">
            <a:spAutoFit/>
          </a:bodyPr>
          <a:lstStyle/>
          <a:p>
            <a:r>
              <a:rPr lang="en-US" dirty="0" smtClean="0">
                <a:solidFill>
                  <a:schemeClr val="bg1"/>
                </a:solidFill>
                <a:latin typeface="Times New Roman" panose="02020603050405020304" pitchFamily="18" charset="0"/>
                <a:cs typeface="Times New Roman" panose="02020603050405020304" pitchFamily="18" charset="0"/>
              </a:rPr>
              <a:t>UPGRADE</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25" name="Rectangle 24"/>
          <p:cNvSpPr/>
          <p:nvPr/>
        </p:nvSpPr>
        <p:spPr>
          <a:xfrm>
            <a:off x="9519510" y="2479234"/>
            <a:ext cx="2046394" cy="369332"/>
          </a:xfrm>
          <a:prstGeom prst="rect">
            <a:avLst/>
          </a:prstGeom>
        </p:spPr>
        <p:txBody>
          <a:bodyPr wrap="none">
            <a:spAutoFit/>
          </a:bodyPr>
          <a:lstStyle/>
          <a:p>
            <a:r>
              <a:rPr lang="en-US" dirty="0" smtClean="0">
                <a:solidFill>
                  <a:schemeClr val="bg1"/>
                </a:solidFill>
                <a:latin typeface="Times New Roman" panose="02020603050405020304" pitchFamily="18" charset="0"/>
                <a:cs typeface="Times New Roman" panose="02020603050405020304" pitchFamily="18" charset="0"/>
              </a:rPr>
              <a:t>DON’T UPGRADE</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26" name="Rectangle 25"/>
          <p:cNvSpPr/>
          <p:nvPr/>
        </p:nvSpPr>
        <p:spPr>
          <a:xfrm>
            <a:off x="5534157" y="4501607"/>
            <a:ext cx="1184697" cy="369332"/>
          </a:xfrm>
          <a:prstGeom prst="rect">
            <a:avLst/>
          </a:prstGeom>
        </p:spPr>
        <p:txBody>
          <a:bodyPr wrap="square">
            <a:spAutoFit/>
          </a:bodyPr>
          <a:lstStyle/>
          <a:p>
            <a:r>
              <a:rPr lang="en-US" dirty="0" smtClean="0">
                <a:solidFill>
                  <a:schemeClr val="bg1"/>
                </a:solidFill>
                <a:latin typeface="Times New Roman" panose="02020603050405020304" pitchFamily="18" charset="0"/>
                <a:cs typeface="Times New Roman" panose="02020603050405020304" pitchFamily="18" charset="0"/>
              </a:rPr>
              <a:t>BUY</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27" name="Rectangle 26"/>
          <p:cNvSpPr/>
          <p:nvPr/>
        </p:nvSpPr>
        <p:spPr>
          <a:xfrm>
            <a:off x="7324600" y="4501607"/>
            <a:ext cx="1443665" cy="369332"/>
          </a:xfrm>
          <a:prstGeom prst="rect">
            <a:avLst/>
          </a:prstGeom>
        </p:spPr>
        <p:txBody>
          <a:bodyPr wrap="none">
            <a:spAutoFit/>
          </a:bodyPr>
          <a:lstStyle/>
          <a:p>
            <a:r>
              <a:rPr lang="en-US" dirty="0" smtClean="0">
                <a:solidFill>
                  <a:schemeClr val="bg1"/>
                </a:solidFill>
                <a:latin typeface="Times New Roman" panose="02020603050405020304" pitchFamily="18" charset="0"/>
                <a:cs typeface="Times New Roman" panose="02020603050405020304" pitchFamily="18" charset="0"/>
              </a:rPr>
              <a:t>DON’T BUY</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28" name="Rectangle 27"/>
          <p:cNvSpPr/>
          <p:nvPr/>
        </p:nvSpPr>
        <p:spPr>
          <a:xfrm>
            <a:off x="10887049" y="4510104"/>
            <a:ext cx="1443665" cy="369332"/>
          </a:xfrm>
          <a:prstGeom prst="rect">
            <a:avLst/>
          </a:prstGeom>
        </p:spPr>
        <p:txBody>
          <a:bodyPr wrap="none">
            <a:spAutoFit/>
          </a:bodyPr>
          <a:lstStyle/>
          <a:p>
            <a:r>
              <a:rPr lang="en-US" dirty="0" smtClean="0">
                <a:solidFill>
                  <a:schemeClr val="bg1"/>
                </a:solidFill>
                <a:latin typeface="Times New Roman" panose="02020603050405020304" pitchFamily="18" charset="0"/>
                <a:cs typeface="Times New Roman" panose="02020603050405020304" pitchFamily="18" charset="0"/>
              </a:rPr>
              <a:t>DON’T BUY</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29" name="Rectangle 28"/>
          <p:cNvSpPr/>
          <p:nvPr/>
        </p:nvSpPr>
        <p:spPr>
          <a:xfrm>
            <a:off x="5461247" y="5121764"/>
            <a:ext cx="1184697" cy="369332"/>
          </a:xfrm>
          <a:prstGeom prst="rect">
            <a:avLst/>
          </a:prstGeom>
        </p:spPr>
        <p:txBody>
          <a:bodyPr wrap="square">
            <a:spAutoFit/>
          </a:bodyPr>
          <a:lstStyle/>
          <a:p>
            <a:r>
              <a:rPr lang="en-US" dirty="0" smtClean="0">
                <a:solidFill>
                  <a:schemeClr val="bg1"/>
                </a:solidFill>
                <a:latin typeface="Times New Roman" panose="02020603050405020304" pitchFamily="18" charset="0"/>
                <a:cs typeface="Times New Roman" panose="02020603050405020304" pitchFamily="18" charset="0"/>
              </a:rPr>
              <a:t>(4,4)</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30" name="Rectangle 29"/>
          <p:cNvSpPr/>
          <p:nvPr/>
        </p:nvSpPr>
        <p:spPr>
          <a:xfrm>
            <a:off x="7321260" y="5205970"/>
            <a:ext cx="1184697" cy="369332"/>
          </a:xfrm>
          <a:prstGeom prst="rect">
            <a:avLst/>
          </a:prstGeom>
        </p:spPr>
        <p:txBody>
          <a:bodyPr wrap="square">
            <a:spAutoFit/>
          </a:bodyPr>
          <a:lstStyle/>
          <a:p>
            <a:r>
              <a:rPr lang="en-US" dirty="0" smtClean="0">
                <a:solidFill>
                  <a:schemeClr val="bg1"/>
                </a:solidFill>
                <a:latin typeface="Times New Roman" panose="02020603050405020304" pitchFamily="18" charset="0"/>
                <a:cs typeface="Times New Roman" panose="02020603050405020304" pitchFamily="18" charset="0"/>
              </a:rPr>
              <a:t>(0,2)</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31" name="Rectangle 30"/>
          <p:cNvSpPr/>
          <p:nvPr/>
        </p:nvSpPr>
        <p:spPr>
          <a:xfrm>
            <a:off x="10887049" y="5173444"/>
            <a:ext cx="1184697" cy="369332"/>
          </a:xfrm>
          <a:prstGeom prst="rect">
            <a:avLst/>
          </a:prstGeom>
        </p:spPr>
        <p:txBody>
          <a:bodyPr wrap="square">
            <a:spAutoFit/>
          </a:bodyPr>
          <a:lstStyle/>
          <a:p>
            <a:r>
              <a:rPr lang="en-US" dirty="0" smtClean="0">
                <a:solidFill>
                  <a:schemeClr val="bg1"/>
                </a:solidFill>
                <a:latin typeface="Times New Roman" panose="02020603050405020304" pitchFamily="18" charset="0"/>
                <a:cs typeface="Times New Roman" panose="02020603050405020304" pitchFamily="18" charset="0"/>
              </a:rPr>
              <a:t>(2,2)</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32" name="Left Arrow 31"/>
          <p:cNvSpPr/>
          <p:nvPr/>
        </p:nvSpPr>
        <p:spPr>
          <a:xfrm>
            <a:off x="6779208" y="4256906"/>
            <a:ext cx="334108" cy="290146"/>
          </a:xfrm>
          <a:prstGeom prst="lef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6600">
                <a:solidFill>
                  <a:schemeClr val="accent2"/>
                </a:solidFill>
                <a:prstDash val="solid"/>
              </a:ln>
              <a:solidFill>
                <a:srgbClr val="FFFFFF"/>
              </a:solidFill>
              <a:effectLst>
                <a:outerShdw dist="38100" dir="2700000" algn="tl" rotWithShape="0">
                  <a:schemeClr val="accent2"/>
                </a:outerShdw>
              </a:effectLst>
            </a:endParaRPr>
          </a:p>
        </p:txBody>
      </p:sp>
      <p:sp>
        <p:nvSpPr>
          <p:cNvPr id="33" name="Multiply 32"/>
          <p:cNvSpPr/>
          <p:nvPr/>
        </p:nvSpPr>
        <p:spPr>
          <a:xfrm>
            <a:off x="7007627" y="4566121"/>
            <a:ext cx="404446" cy="404446"/>
          </a:xfrm>
          <a:prstGeom prst="mathMultiply">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4226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0">
            <a:extLst>
              <a:ext uri="{FF2B5EF4-FFF2-40B4-BE49-F238E27FC236}">
                <a16:creationId xmlns:a16="http://schemas.microsoft.com/office/drawing/2014/main" id="{75699713-6AE0-4A17-A192-62B09894798A}"/>
              </a:ext>
            </a:extLst>
          </p:cNvPr>
          <p:cNvSpPr txBox="1">
            <a:spLocks/>
          </p:cNvSpPr>
          <p:nvPr/>
        </p:nvSpPr>
        <p:spPr>
          <a:xfrm>
            <a:off x="521068" y="350297"/>
            <a:ext cx="4915922" cy="4663440"/>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lvl="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Using the game tree from slide 5, perform the next step of backwards induction.</a:t>
            </a:r>
          </a:p>
          <a:p>
            <a:pPr lvl="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Explain your reasoning behind the step you took.</a:t>
            </a:r>
          </a:p>
          <a:p>
            <a:pPr marL="0" indent="0">
              <a:lnSpc>
                <a:spcPct val="110000"/>
              </a:lnSpc>
              <a:buNone/>
            </a:pPr>
            <a:endParaRPr lang="en-US" altLang="ko-KR" sz="20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7" name="Rectangle: Rounded Corners 2">
            <a:extLst>
              <a:ext uri="{FF2B5EF4-FFF2-40B4-BE49-F238E27FC236}">
                <a16:creationId xmlns:a16="http://schemas.microsoft.com/office/drawing/2014/main" id="{63C4A58B-7EBE-45E6-A5D8-602EBF410DD4}"/>
              </a:ext>
            </a:extLst>
          </p:cNvPr>
          <p:cNvSpPr/>
          <p:nvPr/>
        </p:nvSpPr>
        <p:spPr>
          <a:xfrm>
            <a:off x="7822105" y="779076"/>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1B8E895-D9F5-41AB-9B49-E314AA5A30A7}"/>
              </a:ext>
            </a:extLst>
          </p:cNvPr>
          <p:cNvSpPr txBox="1"/>
          <p:nvPr/>
        </p:nvSpPr>
        <p:spPr>
          <a:xfrm>
            <a:off x="7655683" y="815483"/>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cxnSp>
        <p:nvCxnSpPr>
          <p:cNvPr id="9" name="Straight Connector 8"/>
          <p:cNvCxnSpPr>
            <a:endCxn id="11" idx="0"/>
          </p:cNvCxnSpPr>
          <p:nvPr/>
        </p:nvCxnSpPr>
        <p:spPr>
          <a:xfrm flipH="1">
            <a:off x="6772652" y="1804295"/>
            <a:ext cx="1836602" cy="1051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a:endCxn id="12" idx="0"/>
          </p:cNvCxnSpPr>
          <p:nvPr/>
        </p:nvCxnSpPr>
        <p:spPr>
          <a:xfrm>
            <a:off x="8609253" y="1804295"/>
            <a:ext cx="1857115" cy="1038516"/>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2"/>
          <a:stretch>
            <a:fillRect/>
          </a:stretch>
        </p:blipFill>
        <p:spPr>
          <a:xfrm>
            <a:off x="5919138" y="2856080"/>
            <a:ext cx="1707028" cy="1030313"/>
          </a:xfrm>
          <a:prstGeom prst="rect">
            <a:avLst/>
          </a:prstGeom>
        </p:spPr>
      </p:pic>
      <p:pic>
        <p:nvPicPr>
          <p:cNvPr id="12" name="Picture 11"/>
          <p:cNvPicPr>
            <a:picLocks noChangeAspect="1"/>
          </p:cNvPicPr>
          <p:nvPr/>
        </p:nvPicPr>
        <p:blipFill>
          <a:blip r:embed="rId2"/>
          <a:stretch>
            <a:fillRect/>
          </a:stretch>
        </p:blipFill>
        <p:spPr>
          <a:xfrm>
            <a:off x="9612854" y="2842811"/>
            <a:ext cx="1707028" cy="1030313"/>
          </a:xfrm>
          <a:prstGeom prst="rect">
            <a:avLst/>
          </a:prstGeom>
        </p:spPr>
      </p:pic>
      <p:cxnSp>
        <p:nvCxnSpPr>
          <p:cNvPr id="13" name="Straight Connector 12"/>
          <p:cNvCxnSpPr/>
          <p:nvPr/>
        </p:nvCxnSpPr>
        <p:spPr>
          <a:xfrm flipH="1">
            <a:off x="5912709" y="3895022"/>
            <a:ext cx="852680" cy="732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0385728" y="3894696"/>
            <a:ext cx="847918" cy="711482"/>
          </a:xfrm>
          <a:prstGeom prst="line">
            <a:avLst/>
          </a:prstGeom>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2"/>
          <a:stretch>
            <a:fillRect/>
          </a:stretch>
        </p:blipFill>
        <p:spPr>
          <a:xfrm>
            <a:off x="5274016" y="4636380"/>
            <a:ext cx="1075326" cy="522898"/>
          </a:xfrm>
          <a:prstGeom prst="rect">
            <a:avLst/>
          </a:prstGeom>
        </p:spPr>
      </p:pic>
      <p:pic>
        <p:nvPicPr>
          <p:cNvPr id="16" name="Picture 15"/>
          <p:cNvPicPr>
            <a:picLocks noChangeAspect="1"/>
          </p:cNvPicPr>
          <p:nvPr/>
        </p:nvPicPr>
        <p:blipFill>
          <a:blip r:embed="rId2"/>
          <a:stretch>
            <a:fillRect/>
          </a:stretch>
        </p:blipFill>
        <p:spPr>
          <a:xfrm>
            <a:off x="10782219" y="4637668"/>
            <a:ext cx="1075326" cy="522898"/>
          </a:xfrm>
          <a:prstGeom prst="rect">
            <a:avLst/>
          </a:prstGeom>
        </p:spPr>
      </p:pic>
      <p:sp>
        <p:nvSpPr>
          <p:cNvPr id="17" name="TextBox 16"/>
          <p:cNvSpPr txBox="1"/>
          <p:nvPr/>
        </p:nvSpPr>
        <p:spPr>
          <a:xfrm>
            <a:off x="6028172" y="3177131"/>
            <a:ext cx="158513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18" name="Rectangle 17"/>
          <p:cNvSpPr/>
          <p:nvPr/>
        </p:nvSpPr>
        <p:spPr>
          <a:xfrm>
            <a:off x="9796393" y="3175206"/>
            <a:ext cx="143725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CUSTOMER</a:t>
            </a:r>
          </a:p>
        </p:txBody>
      </p:sp>
      <p:sp>
        <p:nvSpPr>
          <p:cNvPr id="19" name="Rectangle 18"/>
          <p:cNvSpPr/>
          <p:nvPr/>
        </p:nvSpPr>
        <p:spPr>
          <a:xfrm>
            <a:off x="6253442" y="1960855"/>
            <a:ext cx="1274708"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UPGRADE</a:t>
            </a:r>
            <a:endParaRPr lang="en-US" dirty="0">
              <a:latin typeface="Times New Roman" panose="02020603050405020304" pitchFamily="18" charset="0"/>
              <a:cs typeface="Times New Roman" panose="02020603050405020304" pitchFamily="18" charset="0"/>
            </a:endParaRPr>
          </a:p>
        </p:txBody>
      </p:sp>
      <p:sp>
        <p:nvSpPr>
          <p:cNvPr id="20" name="Rectangle 19"/>
          <p:cNvSpPr/>
          <p:nvPr/>
        </p:nvSpPr>
        <p:spPr>
          <a:xfrm>
            <a:off x="9524951" y="1963648"/>
            <a:ext cx="2046394"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UPGRADE</a:t>
            </a:r>
            <a:endParaRPr lang="en-US" dirty="0">
              <a:latin typeface="Times New Roman" panose="02020603050405020304" pitchFamily="18" charset="0"/>
              <a:cs typeface="Times New Roman" panose="02020603050405020304" pitchFamily="18" charset="0"/>
            </a:endParaRPr>
          </a:p>
        </p:txBody>
      </p:sp>
      <p:sp>
        <p:nvSpPr>
          <p:cNvPr id="21" name="Rectangle 20"/>
          <p:cNvSpPr/>
          <p:nvPr/>
        </p:nvSpPr>
        <p:spPr>
          <a:xfrm>
            <a:off x="5539598" y="3986021"/>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22" name="Rectangle 21"/>
          <p:cNvSpPr/>
          <p:nvPr/>
        </p:nvSpPr>
        <p:spPr>
          <a:xfrm>
            <a:off x="10809687" y="3986021"/>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23" name="Rectangle 22"/>
          <p:cNvSpPr/>
          <p:nvPr/>
        </p:nvSpPr>
        <p:spPr>
          <a:xfrm>
            <a:off x="5372212" y="4682961"/>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(4,4)</a:t>
            </a:r>
            <a:endParaRPr lang="en-US" dirty="0">
              <a:latin typeface="Times New Roman" panose="02020603050405020304" pitchFamily="18" charset="0"/>
              <a:cs typeface="Times New Roman" panose="02020603050405020304" pitchFamily="18" charset="0"/>
            </a:endParaRPr>
          </a:p>
        </p:txBody>
      </p:sp>
      <p:sp>
        <p:nvSpPr>
          <p:cNvPr id="24" name="Rectangle 23"/>
          <p:cNvSpPr/>
          <p:nvPr/>
        </p:nvSpPr>
        <p:spPr>
          <a:xfrm>
            <a:off x="10892490" y="4657858"/>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(2,2)</a:t>
            </a:r>
            <a:endParaRPr lang="en-US" dirty="0">
              <a:latin typeface="Times New Roman" panose="02020603050405020304" pitchFamily="18" charset="0"/>
              <a:cs typeface="Times New Roman" panose="02020603050405020304" pitchFamily="18" charset="0"/>
            </a:endParaRPr>
          </a:p>
        </p:txBody>
      </p:sp>
      <p:sp>
        <p:nvSpPr>
          <p:cNvPr id="25" name="Multiply 24"/>
          <p:cNvSpPr/>
          <p:nvPr/>
        </p:nvSpPr>
        <p:spPr>
          <a:xfrm>
            <a:off x="9208408" y="2059802"/>
            <a:ext cx="404446" cy="40444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841139" y="4100782"/>
            <a:ext cx="4023360" cy="1200329"/>
          </a:xfrm>
          <a:prstGeom prst="rect">
            <a:avLst/>
          </a:prstGeom>
          <a:noFill/>
        </p:spPr>
        <p:txBody>
          <a:bodyPr wrap="square" rtlCol="0">
            <a:spAutoFit/>
          </a:bodyPr>
          <a:lstStyle/>
          <a:p>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It is obvious that the Telecom Company will benefit more from upgrading </a:t>
            </a:r>
            <a:r>
              <a:rPr lang="en-US" dirty="0" smtClean="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(4 </a:t>
            </a:r>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&gt; </a:t>
            </a:r>
            <a:r>
              <a:rPr lang="en-US" dirty="0" smtClean="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2), </a:t>
            </a:r>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so we can exclude the Don't Upgrade branch.</a:t>
            </a:r>
          </a:p>
        </p:txBody>
      </p:sp>
    </p:spTree>
    <p:extLst>
      <p:ext uri="{BB962C8B-B14F-4D97-AF65-F5344CB8AC3E}">
        <p14:creationId xmlns:p14="http://schemas.microsoft.com/office/powerpoint/2010/main" val="612119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4397354-4C1C-4F22-96FF-53F86E627E15}"/>
              </a:ext>
            </a:extLst>
          </p:cNvPr>
          <p:cNvSpPr txBox="1"/>
          <p:nvPr/>
        </p:nvSpPr>
        <p:spPr>
          <a:xfrm>
            <a:off x="685801" y="785642"/>
            <a:ext cx="3059722" cy="1692771"/>
          </a:xfrm>
          <a:prstGeom prst="rect">
            <a:avLst/>
          </a:prstGeom>
          <a:noFill/>
          <a:effectLst>
            <a:outerShdw blurRad="50800" dist="38100" dir="2700000" algn="tl" rotWithShape="0">
              <a:prstClr val="black">
                <a:alpha val="40000"/>
              </a:prstClr>
            </a:outerShdw>
          </a:effectLst>
        </p:spPr>
        <p:txBody>
          <a:bodyPr wrap="square" rtlCol="0">
            <a:spAutoFit/>
          </a:bodyPr>
          <a:lstStyle/>
          <a:p>
            <a:pPr marL="285750" lvl="0" indent="-285750">
              <a:buFont typeface="Wingdings" panose="05000000000000000000" pitchFamily="2" charset="2"/>
              <a:buChar char="q"/>
            </a:pPr>
            <a:r>
              <a:rPr lang="en-US" dirty="0">
                <a:solidFill>
                  <a:schemeClr val="tx2"/>
                </a:solidFill>
                <a:latin typeface="Times New Roman" panose="02020603050405020304" pitchFamily="18" charset="0"/>
                <a:cs typeface="Times New Roman" panose="02020603050405020304" pitchFamily="18" charset="0"/>
              </a:rPr>
              <a:t>Redraw the game tree after the step you took in slide 6.</a:t>
            </a:r>
          </a:p>
          <a:p>
            <a:pPr marL="285750" lvl="0" indent="-285750">
              <a:buFont typeface="Wingdings" panose="05000000000000000000" pitchFamily="2" charset="2"/>
              <a:buChar char="q"/>
            </a:pPr>
            <a:r>
              <a:rPr lang="en-US" dirty="0">
                <a:solidFill>
                  <a:schemeClr val="tx2"/>
                </a:solidFill>
                <a:latin typeface="Times New Roman" panose="02020603050405020304" pitchFamily="18" charset="0"/>
                <a:cs typeface="Times New Roman" panose="02020603050405020304" pitchFamily="18" charset="0"/>
              </a:rPr>
              <a:t>Identify the optimum strategy of the game.</a:t>
            </a:r>
            <a:r>
              <a:rPr lang="en-US" b="1" dirty="0">
                <a:solidFill>
                  <a:schemeClr val="tx2"/>
                </a:solidFill>
                <a:latin typeface="Times New Roman" panose="02020603050405020304" pitchFamily="18" charset="0"/>
                <a:cs typeface="Times New Roman" panose="02020603050405020304" pitchFamily="18" charset="0"/>
              </a:rPr>
              <a:t> </a:t>
            </a:r>
            <a:endParaRPr lang="en-US" dirty="0">
              <a:solidFill>
                <a:schemeClr val="tx2"/>
              </a:solidFill>
              <a:latin typeface="Times New Roman" panose="02020603050405020304" pitchFamily="18" charset="0"/>
              <a:cs typeface="Times New Roman" panose="02020603050405020304" pitchFamily="18" charset="0"/>
            </a:endParaRPr>
          </a:p>
          <a:p>
            <a:pPr algn="r"/>
            <a:endParaRPr lang="en-US" altLang="ko-KR" sz="3200" b="1" dirty="0">
              <a:solidFill>
                <a:schemeClr val="tx2"/>
              </a:solidFill>
            </a:endParaRPr>
          </a:p>
        </p:txBody>
      </p:sp>
      <p:sp>
        <p:nvSpPr>
          <p:cNvPr id="3" name="TextBox 2">
            <a:extLst>
              <a:ext uri="{FF2B5EF4-FFF2-40B4-BE49-F238E27FC236}">
                <a16:creationId xmlns:a16="http://schemas.microsoft.com/office/drawing/2014/main" id="{3833508D-E8C2-42C9-9140-1F67A798D00C}"/>
              </a:ext>
            </a:extLst>
          </p:cNvPr>
          <p:cNvSpPr txBox="1"/>
          <p:nvPr/>
        </p:nvSpPr>
        <p:spPr>
          <a:xfrm>
            <a:off x="685801" y="3259082"/>
            <a:ext cx="4369776" cy="2677656"/>
          </a:xfrm>
          <a:prstGeom prst="rect">
            <a:avLst/>
          </a:prstGeom>
          <a:noFill/>
        </p:spPr>
        <p:txBody>
          <a:bodyPr wrap="square" rtlCol="0">
            <a:spAutoFit/>
          </a:bodyPr>
          <a:lstStyle/>
          <a:p>
            <a:r>
              <a:rPr lang="en-US" altLang="ko-KR" sz="2400" b="1" dirty="0">
                <a:solidFill>
                  <a:schemeClr val="tx2"/>
                </a:solidFill>
                <a:latin typeface="Times New Roman" panose="02020603050405020304" pitchFamily="18" charset="0"/>
                <a:cs typeface="Times New Roman" panose="02020603050405020304" pitchFamily="18" charset="0"/>
              </a:rPr>
              <a:t>Finally, the best approach for the game is (Upgrade, Buy). That is, the telecom company can update their networks first, and only the customer will decide whether or not to use the new service.</a:t>
            </a:r>
            <a:endParaRPr lang="ko-KR" altLang="en-US" sz="2400" b="1" dirty="0">
              <a:solidFill>
                <a:schemeClr val="tx2"/>
              </a:solidFill>
              <a:latin typeface="Times New Roman" panose="02020603050405020304" pitchFamily="18" charset="0"/>
              <a:cs typeface="Times New Roman" panose="02020603050405020304" pitchFamily="18" charset="0"/>
            </a:endParaRPr>
          </a:p>
        </p:txBody>
      </p:sp>
      <p:sp>
        <p:nvSpPr>
          <p:cNvPr id="4" name="Rectangle: Rounded Corners 2">
            <a:extLst>
              <a:ext uri="{FF2B5EF4-FFF2-40B4-BE49-F238E27FC236}">
                <a16:creationId xmlns:a16="http://schemas.microsoft.com/office/drawing/2014/main" id="{63C4A58B-7EBE-45E6-A5D8-602EBF410DD4}"/>
              </a:ext>
            </a:extLst>
          </p:cNvPr>
          <p:cNvSpPr/>
          <p:nvPr/>
        </p:nvSpPr>
        <p:spPr>
          <a:xfrm>
            <a:off x="9642112" y="749235"/>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1B8E895-D9F5-41AB-9B49-E314AA5A30A7}"/>
              </a:ext>
            </a:extLst>
          </p:cNvPr>
          <p:cNvSpPr txBox="1"/>
          <p:nvPr/>
        </p:nvSpPr>
        <p:spPr>
          <a:xfrm>
            <a:off x="9475690" y="785642"/>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cxnSp>
        <p:nvCxnSpPr>
          <p:cNvPr id="6" name="Straight Connector 5"/>
          <p:cNvCxnSpPr/>
          <p:nvPr/>
        </p:nvCxnSpPr>
        <p:spPr>
          <a:xfrm flipH="1">
            <a:off x="8871438" y="1774454"/>
            <a:ext cx="1557823" cy="1051785"/>
          </a:xfrm>
          <a:prstGeom prst="line">
            <a:avLst/>
          </a:prstGeom>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2"/>
          <a:stretch>
            <a:fillRect/>
          </a:stretch>
        </p:blipFill>
        <p:spPr>
          <a:xfrm>
            <a:off x="8155531" y="2816799"/>
            <a:ext cx="1707028" cy="1030313"/>
          </a:xfrm>
          <a:prstGeom prst="rect">
            <a:avLst/>
          </a:prstGeom>
        </p:spPr>
      </p:pic>
      <p:cxnSp>
        <p:nvCxnSpPr>
          <p:cNvPr id="8" name="Straight Connector 7"/>
          <p:cNvCxnSpPr/>
          <p:nvPr/>
        </p:nvCxnSpPr>
        <p:spPr>
          <a:xfrm flipH="1">
            <a:off x="8166319" y="3865181"/>
            <a:ext cx="852680" cy="732729"/>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2"/>
          <a:stretch>
            <a:fillRect/>
          </a:stretch>
        </p:blipFill>
        <p:spPr>
          <a:xfrm>
            <a:off x="7672553" y="4551225"/>
            <a:ext cx="1075326" cy="522898"/>
          </a:xfrm>
          <a:prstGeom prst="rect">
            <a:avLst/>
          </a:prstGeom>
        </p:spPr>
      </p:pic>
      <p:sp>
        <p:nvSpPr>
          <p:cNvPr id="10" name="TextBox 9"/>
          <p:cNvSpPr txBox="1"/>
          <p:nvPr/>
        </p:nvSpPr>
        <p:spPr>
          <a:xfrm>
            <a:off x="8277424" y="3147289"/>
            <a:ext cx="158513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11" name="Rectangle 10"/>
          <p:cNvSpPr/>
          <p:nvPr/>
        </p:nvSpPr>
        <p:spPr>
          <a:xfrm>
            <a:off x="8073449" y="1931014"/>
            <a:ext cx="1274708"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UPGRADE</a:t>
            </a:r>
            <a:endParaRPr lang="en-US" dirty="0">
              <a:latin typeface="Times New Roman" panose="02020603050405020304" pitchFamily="18" charset="0"/>
              <a:cs typeface="Times New Roman" panose="02020603050405020304" pitchFamily="18" charset="0"/>
            </a:endParaRPr>
          </a:p>
        </p:txBody>
      </p:sp>
      <p:sp>
        <p:nvSpPr>
          <p:cNvPr id="12" name="Rectangle 11"/>
          <p:cNvSpPr/>
          <p:nvPr/>
        </p:nvSpPr>
        <p:spPr>
          <a:xfrm>
            <a:off x="7686741" y="4005652"/>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13" name="Rectangle 12"/>
          <p:cNvSpPr/>
          <p:nvPr/>
        </p:nvSpPr>
        <p:spPr>
          <a:xfrm>
            <a:off x="7824348" y="4615979"/>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(4,4)</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00411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9</TotalTime>
  <Words>680</Words>
  <Application>Microsoft Office PowerPoint</Application>
  <PresentationFormat>Widescreen</PresentationFormat>
  <Paragraphs>89</Paragraphs>
  <Slides>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Arial</vt:lpstr>
      <vt:lpstr>HY얕은샘물M</vt:lpstr>
      <vt:lpstr>open sans</vt:lpstr>
      <vt:lpstr>RubikMedium</vt:lpstr>
      <vt:lpstr>Times New Roman</vt:lpstr>
      <vt:lpstr>Tw Cen MT</vt:lpstr>
      <vt:lpstr>Tw Cen MT Condensed</vt:lpstr>
      <vt:lpstr>Wingdings</vt:lpstr>
      <vt:lpstr>Wingdings 3</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mervanamograbyy@gmail.com</dc:creator>
  <cp:lastModifiedBy>mervanamograbyy@gmail.com</cp:lastModifiedBy>
  <cp:revision>1</cp:revision>
  <dcterms:created xsi:type="dcterms:W3CDTF">2021-05-13T10:33:29Z</dcterms:created>
  <dcterms:modified xsi:type="dcterms:W3CDTF">2021-05-13T10:42:44Z</dcterms:modified>
</cp:coreProperties>
</file>