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73" r:id="rId3"/>
  </p:sldMasterIdLst>
  <p:notesMasterIdLst>
    <p:notesMasterId r:id="rId14"/>
  </p:notesMasterIdLst>
  <p:handoutMasterIdLst>
    <p:handoutMasterId r:id="rId15"/>
  </p:handoutMasterIdLst>
  <p:sldIdLst>
    <p:sldId id="356" r:id="rId4"/>
    <p:sldId id="348" r:id="rId5"/>
    <p:sldId id="347" r:id="rId6"/>
    <p:sldId id="259" r:id="rId7"/>
    <p:sldId id="260" r:id="rId8"/>
    <p:sldId id="300" r:id="rId9"/>
    <p:sldId id="331" r:id="rId10"/>
    <p:sldId id="354" r:id="rId11"/>
    <p:sldId id="278" r:id="rId12"/>
    <p:sldId id="311"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44"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07" autoAdjust="0"/>
    <p:restoredTop sz="94660"/>
  </p:normalViewPr>
  <p:slideViewPr>
    <p:cSldViewPr snapToGrid="0" showGuides="1">
      <p:cViewPr varScale="1">
        <p:scale>
          <a:sx n="87" d="100"/>
          <a:sy n="87" d="100"/>
        </p:scale>
        <p:origin x="677" y="82"/>
      </p:cViewPr>
      <p:guideLst>
        <p:guide orient="horz" pos="2544"/>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55E4BC-5AFB-4DBB-908C-FE7625DF87EE}" type="datetimeFigureOut">
              <a:rPr lang="en-US" smtClean="0"/>
              <a:t>5/13/2021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D6ED28-1D3C-4B9A-AD5E-591503CBE575}" type="slidenum">
              <a:rPr lang="en-US" smtClean="0"/>
              <a:t>‹#›</a:t>
            </a:fld>
            <a:endParaRPr lang="en-US"/>
          </a:p>
        </p:txBody>
      </p:sp>
    </p:spTree>
    <p:extLst>
      <p:ext uri="{BB962C8B-B14F-4D97-AF65-F5344CB8AC3E}">
        <p14:creationId xmlns:p14="http://schemas.microsoft.com/office/powerpoint/2010/main" val="8774796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AAF045-FEF6-43EA-9CDC-C84FC3F85E9C}" type="datetimeFigureOut">
              <a:rPr lang="en-US" smtClean="0"/>
              <a:t>5/13/2021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2F1279-6CE4-4169-83D3-4483097B6907}" type="slidenum">
              <a:rPr lang="en-US" smtClean="0"/>
              <a:t>‹#›</a:t>
            </a:fld>
            <a:endParaRPr lang="en-US"/>
          </a:p>
        </p:txBody>
      </p:sp>
    </p:spTree>
    <p:extLst>
      <p:ext uri="{BB962C8B-B14F-4D97-AF65-F5344CB8AC3E}">
        <p14:creationId xmlns:p14="http://schemas.microsoft.com/office/powerpoint/2010/main" val="140558990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7691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2667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52834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8684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8837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55743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ontents slide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B47474-984A-4090-AC20-98242EB09510}"/>
              </a:ext>
            </a:extLst>
          </p:cNvPr>
          <p:cNvSpPr/>
          <p:nvPr userDrawn="1"/>
        </p:nvSpPr>
        <p:spPr>
          <a:xfrm>
            <a:off x="0" y="1988840"/>
            <a:ext cx="12192000" cy="288032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3" name="Oval 2">
            <a:extLst>
              <a:ext uri="{FF2B5EF4-FFF2-40B4-BE49-F238E27FC236}">
                <a16:creationId xmlns:a16="http://schemas.microsoft.com/office/drawing/2014/main" id="{2930F240-0CAF-4377-8C66-C79A9700127F}"/>
              </a:ext>
            </a:extLst>
          </p:cNvPr>
          <p:cNvSpPr/>
          <p:nvPr userDrawn="1"/>
        </p:nvSpPr>
        <p:spPr>
          <a:xfrm>
            <a:off x="6925208" y="5035013"/>
            <a:ext cx="4431324" cy="448874"/>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4" name="Graphic 14">
            <a:extLst>
              <a:ext uri="{FF2B5EF4-FFF2-40B4-BE49-F238E27FC236}">
                <a16:creationId xmlns:a16="http://schemas.microsoft.com/office/drawing/2014/main" id="{09D52290-FED8-432E-A9AF-895F42C29BF1}"/>
              </a:ext>
            </a:extLst>
          </p:cNvPr>
          <p:cNvGrpSpPr/>
          <p:nvPr userDrawn="1"/>
        </p:nvGrpSpPr>
        <p:grpSpPr>
          <a:xfrm>
            <a:off x="6859251" y="1585382"/>
            <a:ext cx="4568370" cy="3687236"/>
            <a:chOff x="2444748" y="555045"/>
            <a:chExt cx="7282048" cy="5727454"/>
          </a:xfrm>
        </p:grpSpPr>
        <p:sp>
          <p:nvSpPr>
            <p:cNvPr id="5" name="Freeform: Shape 4">
              <a:extLst>
                <a:ext uri="{FF2B5EF4-FFF2-40B4-BE49-F238E27FC236}">
                  <a16:creationId xmlns:a16="http://schemas.microsoft.com/office/drawing/2014/main" id="{6DF2C3D3-4FC4-450E-A75F-6CA28E9A260C}"/>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F155DD87-3668-41CD-B8FE-F7680E231E68}"/>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7" name="Freeform: Shape 6">
              <a:extLst>
                <a:ext uri="{FF2B5EF4-FFF2-40B4-BE49-F238E27FC236}">
                  <a16:creationId xmlns:a16="http://schemas.microsoft.com/office/drawing/2014/main" id="{B1B24015-CBFE-4CE0-8A31-5115F8BF1167}"/>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5E3E8073-D26E-4946-A0FB-859AFD2C5919}"/>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dirty="0"/>
            </a:p>
          </p:txBody>
        </p:sp>
        <p:sp>
          <p:nvSpPr>
            <p:cNvPr id="9" name="Freeform: Shape 8">
              <a:extLst>
                <a:ext uri="{FF2B5EF4-FFF2-40B4-BE49-F238E27FC236}">
                  <a16:creationId xmlns:a16="http://schemas.microsoft.com/office/drawing/2014/main" id="{A5CFD02F-04CF-4A4F-B2ED-42A6C2D5743E}"/>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10" name="Freeform: Shape 9">
              <a:extLst>
                <a:ext uri="{FF2B5EF4-FFF2-40B4-BE49-F238E27FC236}">
                  <a16:creationId xmlns:a16="http://schemas.microsoft.com/office/drawing/2014/main" id="{15426560-F548-478A-8C28-622AA658C2FC}"/>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04F41FF2-11EF-4478-BD9D-633C60DB9873}"/>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C13A2F72-37C9-40A6-AB61-B60154A9A232}"/>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13" name="Picture Placeholder 2">
            <a:extLst>
              <a:ext uri="{FF2B5EF4-FFF2-40B4-BE49-F238E27FC236}">
                <a16:creationId xmlns:a16="http://schemas.microsoft.com/office/drawing/2014/main" id="{9F356DA8-6399-4BA3-920F-87F949C1BAE2}"/>
              </a:ext>
            </a:extLst>
          </p:cNvPr>
          <p:cNvSpPr>
            <a:spLocks noGrp="1"/>
          </p:cNvSpPr>
          <p:nvPr>
            <p:ph type="pic" idx="15" hasCustomPrompt="1"/>
          </p:nvPr>
        </p:nvSpPr>
        <p:spPr>
          <a:xfrm>
            <a:off x="7004813" y="1717989"/>
            <a:ext cx="4255842" cy="2588951"/>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4" name="Text Placeholder 9">
            <a:extLst>
              <a:ext uri="{FF2B5EF4-FFF2-40B4-BE49-F238E27FC236}">
                <a16:creationId xmlns:a16="http://schemas.microsoft.com/office/drawing/2014/main" id="{870C11E2-F55D-4B43-8F26-02B3875E4F10}"/>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7509740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63662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49280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96040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E85C5121-D524-4FA3-827E-5E1FC7C84CCF}"/>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bg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974830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6671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4463927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3136765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0_Images &amp; Contents Layout">
    <p:spTree>
      <p:nvGrpSpPr>
        <p:cNvPr id="1" name=""/>
        <p:cNvGrpSpPr/>
        <p:nvPr/>
      </p:nvGrpSpPr>
      <p:grpSpPr>
        <a:xfrm>
          <a:off x="0" y="0"/>
          <a:ext cx="0" cy="0"/>
          <a:chOff x="0" y="0"/>
          <a:chExt cx="0" cy="0"/>
        </a:xfrm>
      </p:grpSpPr>
      <p:sp>
        <p:nvSpPr>
          <p:cNvPr id="3" name="직사각형 2">
            <a:extLst>
              <a:ext uri="{FF2B5EF4-FFF2-40B4-BE49-F238E27FC236}">
                <a16:creationId xmlns:a16="http://schemas.microsoft.com/office/drawing/2014/main" id="{3BA6D116-08C4-4B82-9CED-6CAA135A4C41}"/>
              </a:ext>
            </a:extLst>
          </p:cNvPr>
          <p:cNvSpPr/>
          <p:nvPr userDrawn="1"/>
        </p:nvSpPr>
        <p:spPr>
          <a:xfrm>
            <a:off x="647699" y="619125"/>
            <a:ext cx="10906125" cy="561975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그림 개체 틀 5">
            <a:extLst>
              <a:ext uri="{FF2B5EF4-FFF2-40B4-BE49-F238E27FC236}">
                <a16:creationId xmlns:a16="http://schemas.microsoft.com/office/drawing/2014/main" id="{94D1C30F-C049-4A2E-AA78-FB452C660A0F}"/>
              </a:ext>
            </a:extLst>
          </p:cNvPr>
          <p:cNvSpPr>
            <a:spLocks noGrp="1"/>
          </p:cNvSpPr>
          <p:nvPr>
            <p:ph type="pic" sz="quarter" idx="12" hasCustomPrompt="1"/>
          </p:nvPr>
        </p:nvSpPr>
        <p:spPr>
          <a:xfrm>
            <a:off x="2133600" y="0"/>
            <a:ext cx="3960000" cy="6858000"/>
          </a:xfrm>
          <a:prstGeom prst="rect">
            <a:avLst/>
          </a:pr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 And Send To Back</a:t>
            </a:r>
            <a:endParaRPr lang="ko-KR" altLang="en-US" dirty="0"/>
          </a:p>
        </p:txBody>
      </p:sp>
    </p:spTree>
    <p:extLst>
      <p:ext uri="{BB962C8B-B14F-4D97-AF65-F5344CB8AC3E}">
        <p14:creationId xmlns:p14="http://schemas.microsoft.com/office/powerpoint/2010/main" val="45271734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4720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899324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839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2320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4" name="그림 개체 틀 2">
            <a:extLst>
              <a:ext uri="{FF2B5EF4-FFF2-40B4-BE49-F238E27FC236}">
                <a16:creationId xmlns:a16="http://schemas.microsoft.com/office/drawing/2014/main" id="{CBB24084-5D13-40D7-B877-E47BE1E73BBF}"/>
              </a:ext>
            </a:extLst>
          </p:cNvPr>
          <p:cNvSpPr>
            <a:spLocks noGrp="1"/>
          </p:cNvSpPr>
          <p:nvPr>
            <p:ph type="pic" sz="quarter" idx="14" hasCustomPrompt="1"/>
          </p:nvPr>
        </p:nvSpPr>
        <p:spPr>
          <a:xfrm>
            <a:off x="902288" y="2064492"/>
            <a:ext cx="2955610" cy="3753256"/>
          </a:xfrm>
          <a:prstGeom prst="rect">
            <a:avLst/>
          </a:prstGeom>
          <a:solidFill>
            <a:schemeClr val="bg1">
              <a:lumMod val="95000"/>
            </a:schemeClr>
          </a:solidFill>
          <a:ln w="12700">
            <a:gradFill>
              <a:gsLst>
                <a:gs pos="0">
                  <a:schemeClr val="bg1">
                    <a:alpha val="59000"/>
                  </a:schemeClr>
                </a:gs>
                <a:gs pos="100000">
                  <a:schemeClr val="bg1">
                    <a:alpha val="17000"/>
                  </a:schemeClr>
                </a:gs>
              </a:gsLst>
              <a:lin ang="78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val="768664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8_Contents slide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16E264-12EC-48FB-82AF-7EC44CB3A6FD}"/>
              </a:ext>
            </a:extLst>
          </p:cNvPr>
          <p:cNvSpPr>
            <a:spLocks noGrp="1"/>
          </p:cNvSpPr>
          <p:nvPr>
            <p:ph type="pic" idx="12" hasCustomPrompt="1"/>
          </p:nvPr>
        </p:nvSpPr>
        <p:spPr>
          <a:xfrm>
            <a:off x="106341" y="126846"/>
            <a:ext cx="6248402" cy="6731154"/>
          </a:xfrm>
          <a:custGeom>
            <a:avLst/>
            <a:gdLst>
              <a:gd name="connsiteX0" fmla="*/ 1180828 w 6248402"/>
              <a:gd name="connsiteY0" fmla="*/ 6542589 h 6731154"/>
              <a:gd name="connsiteX1" fmla="*/ 1369393 w 6248402"/>
              <a:gd name="connsiteY1" fmla="*/ 6731154 h 6731154"/>
              <a:gd name="connsiteX2" fmla="*/ 992263 w 6248402"/>
              <a:gd name="connsiteY2" fmla="*/ 6731154 h 6731154"/>
              <a:gd name="connsiteX3" fmla="*/ 2482760 w 6248402"/>
              <a:gd name="connsiteY3" fmla="*/ 5218886 h 6731154"/>
              <a:gd name="connsiteX4" fmla="*/ 3654063 w 6248402"/>
              <a:gd name="connsiteY4" fmla="*/ 6390189 h 6731154"/>
              <a:gd name="connsiteX5" fmla="*/ 3313098 w 6248402"/>
              <a:gd name="connsiteY5" fmla="*/ 6731154 h 6731154"/>
              <a:gd name="connsiteX6" fmla="*/ 1652422 w 6248402"/>
              <a:gd name="connsiteY6" fmla="*/ 6731154 h 6731154"/>
              <a:gd name="connsiteX7" fmla="*/ 1311457 w 6248402"/>
              <a:gd name="connsiteY7" fmla="*/ 6390189 h 6731154"/>
              <a:gd name="connsiteX8" fmla="*/ 3775167 w 6248402"/>
              <a:gd name="connsiteY8" fmla="*/ 3918858 h 6731154"/>
              <a:gd name="connsiteX9" fmla="*/ 4946470 w 6248402"/>
              <a:gd name="connsiteY9" fmla="*/ 5090161 h 6731154"/>
              <a:gd name="connsiteX10" fmla="*/ 3775167 w 6248402"/>
              <a:gd name="connsiteY10" fmla="*/ 6261464 h 6731154"/>
              <a:gd name="connsiteX11" fmla="*/ 2603864 w 6248402"/>
              <a:gd name="connsiteY11" fmla="*/ 5090161 h 6731154"/>
              <a:gd name="connsiteX12" fmla="*/ 1171303 w 6248402"/>
              <a:gd name="connsiteY12" fmla="*/ 3918858 h 6731154"/>
              <a:gd name="connsiteX13" fmla="*/ 2342606 w 6248402"/>
              <a:gd name="connsiteY13" fmla="*/ 5090161 h 6731154"/>
              <a:gd name="connsiteX14" fmla="*/ 1171303 w 6248402"/>
              <a:gd name="connsiteY14" fmla="*/ 6261464 h 6731154"/>
              <a:gd name="connsiteX15" fmla="*/ 0 w 6248402"/>
              <a:gd name="connsiteY15" fmla="*/ 5090161 h 6731154"/>
              <a:gd name="connsiteX16" fmla="*/ 5077099 w 6248402"/>
              <a:gd name="connsiteY16" fmla="*/ 2595155 h 6731154"/>
              <a:gd name="connsiteX17" fmla="*/ 6248402 w 6248402"/>
              <a:gd name="connsiteY17" fmla="*/ 3766458 h 6731154"/>
              <a:gd name="connsiteX18" fmla="*/ 5077099 w 6248402"/>
              <a:gd name="connsiteY18" fmla="*/ 4937761 h 6731154"/>
              <a:gd name="connsiteX19" fmla="*/ 3905796 w 6248402"/>
              <a:gd name="connsiteY19" fmla="*/ 3766458 h 6731154"/>
              <a:gd name="connsiteX20" fmla="*/ 2473235 w 6248402"/>
              <a:gd name="connsiteY20" fmla="*/ 2595155 h 6731154"/>
              <a:gd name="connsiteX21" fmla="*/ 3644538 w 6248402"/>
              <a:gd name="connsiteY21" fmla="*/ 3766458 h 6731154"/>
              <a:gd name="connsiteX22" fmla="*/ 2473235 w 6248402"/>
              <a:gd name="connsiteY22" fmla="*/ 4937761 h 6731154"/>
              <a:gd name="connsiteX23" fmla="*/ 1301932 w 6248402"/>
              <a:gd name="connsiteY23" fmla="*/ 3766458 h 6731154"/>
              <a:gd name="connsiteX24" fmla="*/ 3775167 w 6248402"/>
              <a:gd name="connsiteY24" fmla="*/ 1323703 h 6731154"/>
              <a:gd name="connsiteX25" fmla="*/ 4946470 w 6248402"/>
              <a:gd name="connsiteY25" fmla="*/ 2495007 h 6731154"/>
              <a:gd name="connsiteX26" fmla="*/ 3775167 w 6248402"/>
              <a:gd name="connsiteY26" fmla="*/ 3666309 h 6731154"/>
              <a:gd name="connsiteX27" fmla="*/ 2603864 w 6248402"/>
              <a:gd name="connsiteY27" fmla="*/ 2495007 h 6731154"/>
              <a:gd name="connsiteX28" fmla="*/ 1171303 w 6248402"/>
              <a:gd name="connsiteY28" fmla="*/ 1323703 h 6731154"/>
              <a:gd name="connsiteX29" fmla="*/ 2342606 w 6248402"/>
              <a:gd name="connsiteY29" fmla="*/ 2495007 h 6731154"/>
              <a:gd name="connsiteX30" fmla="*/ 1171303 w 6248402"/>
              <a:gd name="connsiteY30" fmla="*/ 3666309 h 6731154"/>
              <a:gd name="connsiteX31" fmla="*/ 0 w 6248402"/>
              <a:gd name="connsiteY31" fmla="*/ 2495007 h 6731154"/>
              <a:gd name="connsiteX32" fmla="*/ 5077099 w 6248402"/>
              <a:gd name="connsiteY32" fmla="*/ 0 h 6731154"/>
              <a:gd name="connsiteX33" fmla="*/ 6248402 w 6248402"/>
              <a:gd name="connsiteY33" fmla="*/ 1171303 h 6731154"/>
              <a:gd name="connsiteX34" fmla="*/ 5077099 w 6248402"/>
              <a:gd name="connsiteY34" fmla="*/ 2342606 h 6731154"/>
              <a:gd name="connsiteX35" fmla="*/ 3905796 w 6248402"/>
              <a:gd name="connsiteY35" fmla="*/ 1171303 h 6731154"/>
              <a:gd name="connsiteX36" fmla="*/ 2473235 w 6248402"/>
              <a:gd name="connsiteY36" fmla="*/ 0 h 6731154"/>
              <a:gd name="connsiteX37" fmla="*/ 3644538 w 6248402"/>
              <a:gd name="connsiteY37" fmla="*/ 1171303 h 6731154"/>
              <a:gd name="connsiteX38" fmla="*/ 2473235 w 6248402"/>
              <a:gd name="connsiteY38" fmla="*/ 2342606 h 6731154"/>
              <a:gd name="connsiteX39" fmla="*/ 1301932 w 6248402"/>
              <a:gd name="connsiteY39" fmla="*/ 1171303 h 6731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248402" h="6731154">
                <a:moveTo>
                  <a:pt x="1180828" y="6542589"/>
                </a:moveTo>
                <a:lnTo>
                  <a:pt x="1369393" y="6731154"/>
                </a:lnTo>
                <a:lnTo>
                  <a:pt x="992263" y="6731154"/>
                </a:lnTo>
                <a:close/>
                <a:moveTo>
                  <a:pt x="2482760" y="5218886"/>
                </a:moveTo>
                <a:lnTo>
                  <a:pt x="3654063" y="6390189"/>
                </a:lnTo>
                <a:lnTo>
                  <a:pt x="3313098" y="6731154"/>
                </a:lnTo>
                <a:lnTo>
                  <a:pt x="1652422" y="6731154"/>
                </a:lnTo>
                <a:lnTo>
                  <a:pt x="1311457" y="6390189"/>
                </a:lnTo>
                <a:close/>
                <a:moveTo>
                  <a:pt x="3775167" y="3918858"/>
                </a:moveTo>
                <a:lnTo>
                  <a:pt x="4946470" y="5090161"/>
                </a:lnTo>
                <a:lnTo>
                  <a:pt x="3775167" y="6261464"/>
                </a:lnTo>
                <a:lnTo>
                  <a:pt x="2603864" y="5090161"/>
                </a:lnTo>
                <a:close/>
                <a:moveTo>
                  <a:pt x="1171303" y="3918858"/>
                </a:moveTo>
                <a:lnTo>
                  <a:pt x="2342606" y="5090161"/>
                </a:lnTo>
                <a:lnTo>
                  <a:pt x="1171303" y="6261464"/>
                </a:lnTo>
                <a:lnTo>
                  <a:pt x="0" y="5090161"/>
                </a:lnTo>
                <a:close/>
                <a:moveTo>
                  <a:pt x="5077099" y="2595155"/>
                </a:moveTo>
                <a:lnTo>
                  <a:pt x="6248402" y="3766458"/>
                </a:lnTo>
                <a:lnTo>
                  <a:pt x="5077099" y="4937761"/>
                </a:lnTo>
                <a:lnTo>
                  <a:pt x="3905796" y="3766458"/>
                </a:lnTo>
                <a:close/>
                <a:moveTo>
                  <a:pt x="2473235" y="2595155"/>
                </a:moveTo>
                <a:lnTo>
                  <a:pt x="3644538" y="3766458"/>
                </a:lnTo>
                <a:lnTo>
                  <a:pt x="2473235" y="4937761"/>
                </a:lnTo>
                <a:lnTo>
                  <a:pt x="1301932" y="3766458"/>
                </a:lnTo>
                <a:close/>
                <a:moveTo>
                  <a:pt x="3775167" y="1323703"/>
                </a:moveTo>
                <a:lnTo>
                  <a:pt x="4946470" y="2495007"/>
                </a:lnTo>
                <a:lnTo>
                  <a:pt x="3775167" y="3666309"/>
                </a:lnTo>
                <a:lnTo>
                  <a:pt x="2603864" y="2495007"/>
                </a:lnTo>
                <a:close/>
                <a:moveTo>
                  <a:pt x="1171303" y="1323703"/>
                </a:moveTo>
                <a:lnTo>
                  <a:pt x="2342606" y="2495007"/>
                </a:lnTo>
                <a:lnTo>
                  <a:pt x="1171303" y="3666309"/>
                </a:lnTo>
                <a:lnTo>
                  <a:pt x="0" y="2495007"/>
                </a:lnTo>
                <a:close/>
                <a:moveTo>
                  <a:pt x="5077099" y="0"/>
                </a:moveTo>
                <a:lnTo>
                  <a:pt x="6248402" y="1171303"/>
                </a:lnTo>
                <a:lnTo>
                  <a:pt x="5077099" y="2342606"/>
                </a:lnTo>
                <a:lnTo>
                  <a:pt x="3905796" y="1171303"/>
                </a:lnTo>
                <a:close/>
                <a:moveTo>
                  <a:pt x="2473235" y="0"/>
                </a:moveTo>
                <a:lnTo>
                  <a:pt x="3644538" y="1171303"/>
                </a:lnTo>
                <a:lnTo>
                  <a:pt x="2473235" y="2342606"/>
                </a:lnTo>
                <a:lnTo>
                  <a:pt x="1301932" y="1171303"/>
                </a:lnTo>
                <a:close/>
              </a:path>
            </a:pathLst>
          </a:custGeom>
          <a:solidFill>
            <a:schemeClr val="bg1">
              <a:lumMod val="95000"/>
            </a:schemeClr>
          </a:solidFill>
          <a:ln w="12700">
            <a:noFill/>
          </a:ln>
        </p:spPr>
        <p:txBody>
          <a:bodyPr wrap="square" anchor="ctr">
            <a:noAutofit/>
          </a:bodyP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Tree>
    <p:extLst>
      <p:ext uri="{BB962C8B-B14F-4D97-AF65-F5344CB8AC3E}">
        <p14:creationId xmlns:p14="http://schemas.microsoft.com/office/powerpoint/2010/main" val="2961880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445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ontents slide layout">
    <p:spTree>
      <p:nvGrpSpPr>
        <p:cNvPr id="1" name=""/>
        <p:cNvGrpSpPr/>
        <p:nvPr/>
      </p:nvGrpSpPr>
      <p:grpSpPr>
        <a:xfrm>
          <a:off x="0" y="0"/>
          <a:ext cx="0" cy="0"/>
          <a:chOff x="0" y="0"/>
          <a:chExt cx="0" cy="0"/>
        </a:xfrm>
      </p:grpSpPr>
      <p:grpSp>
        <p:nvGrpSpPr>
          <p:cNvPr id="5" name="Group 3">
            <a:extLst>
              <a:ext uri="{FF2B5EF4-FFF2-40B4-BE49-F238E27FC236}">
                <a16:creationId xmlns:a16="http://schemas.microsoft.com/office/drawing/2014/main" id="{54A41B6F-0B5A-4314-8E6A-AA3960BCF10F}"/>
              </a:ext>
            </a:extLst>
          </p:cNvPr>
          <p:cNvGrpSpPr/>
          <p:nvPr userDrawn="1"/>
        </p:nvGrpSpPr>
        <p:grpSpPr>
          <a:xfrm>
            <a:off x="729449" y="1780758"/>
            <a:ext cx="2449180" cy="4305530"/>
            <a:chOff x="445712" y="1449040"/>
            <a:chExt cx="2113018" cy="3924176"/>
          </a:xfrm>
        </p:grpSpPr>
        <p:sp>
          <p:nvSpPr>
            <p:cNvPr id="6" name="Rounded Rectangle 4">
              <a:extLst>
                <a:ext uri="{FF2B5EF4-FFF2-40B4-BE49-F238E27FC236}">
                  <a16:creationId xmlns:a16="http://schemas.microsoft.com/office/drawing/2014/main" id="{703E15B8-6CE8-4239-8540-4DB466536A91}"/>
                </a:ext>
              </a:extLst>
            </p:cNvPr>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p>
          </p:txBody>
        </p:sp>
        <p:sp>
          <p:nvSpPr>
            <p:cNvPr id="7" name="Rectangle 5">
              <a:extLst>
                <a:ext uri="{FF2B5EF4-FFF2-40B4-BE49-F238E27FC236}">
                  <a16:creationId xmlns:a16="http://schemas.microsoft.com/office/drawing/2014/main" id="{39CA128A-BAAF-43EE-A61E-48F072F23C46}"/>
                </a:ext>
              </a:extLst>
            </p:cNvPr>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8" name="Group 6">
              <a:extLst>
                <a:ext uri="{FF2B5EF4-FFF2-40B4-BE49-F238E27FC236}">
                  <a16:creationId xmlns:a16="http://schemas.microsoft.com/office/drawing/2014/main" id="{9AFF85CE-C02B-4B53-AFD3-06E942BAC819}"/>
                </a:ext>
              </a:extLst>
            </p:cNvPr>
            <p:cNvGrpSpPr/>
            <p:nvPr userDrawn="1"/>
          </p:nvGrpSpPr>
          <p:grpSpPr>
            <a:xfrm>
              <a:off x="1407705" y="5045834"/>
              <a:ext cx="211967" cy="211967"/>
              <a:chOff x="1549420" y="5712364"/>
              <a:chExt cx="312583" cy="312583"/>
            </a:xfrm>
          </p:grpSpPr>
          <p:sp>
            <p:nvSpPr>
              <p:cNvPr id="9" name="Oval 7">
                <a:extLst>
                  <a:ext uri="{FF2B5EF4-FFF2-40B4-BE49-F238E27FC236}">
                    <a16:creationId xmlns:a16="http://schemas.microsoft.com/office/drawing/2014/main" id="{F77DADA6-39EA-4F49-BF69-B54981F43A93}"/>
                  </a:ext>
                </a:extLst>
              </p:cNvPr>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0" name="Rounded Rectangle 8">
                <a:extLst>
                  <a:ext uri="{FF2B5EF4-FFF2-40B4-BE49-F238E27FC236}">
                    <a16:creationId xmlns:a16="http://schemas.microsoft.com/office/drawing/2014/main" id="{414D168B-29C2-4210-B545-06CBEEFEF1C5}"/>
                  </a:ext>
                </a:extLst>
              </p:cNvPr>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sp>
        <p:nvSpPr>
          <p:cNvPr id="11" name="Picture Placeholder 2">
            <a:extLst>
              <a:ext uri="{FF2B5EF4-FFF2-40B4-BE49-F238E27FC236}">
                <a16:creationId xmlns:a16="http://schemas.microsoft.com/office/drawing/2014/main" id="{6E6B1B6C-6A71-4B3B-A6B5-56A8DB4074E0}"/>
              </a:ext>
            </a:extLst>
          </p:cNvPr>
          <p:cNvSpPr>
            <a:spLocks noGrp="1"/>
          </p:cNvSpPr>
          <p:nvPr>
            <p:ph type="pic" idx="15" hasCustomPrompt="1"/>
          </p:nvPr>
        </p:nvSpPr>
        <p:spPr>
          <a:xfrm>
            <a:off x="877656" y="2102271"/>
            <a:ext cx="2152765" cy="3562112"/>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2" name="Text Placeholder 9">
            <a:extLst>
              <a:ext uri="{FF2B5EF4-FFF2-40B4-BE49-F238E27FC236}">
                <a16:creationId xmlns:a16="http://schemas.microsoft.com/office/drawing/2014/main" id="{7AACC8C0-0D02-450C-A4FB-05C1A86E40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1995856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3" Type="http://schemas.openxmlformats.org/officeDocument/2006/relationships/slideLayout" Target="../slideLayouts/slideLayout5.xml"/><Relationship Id="rId21" Type="http://schemas.openxmlformats.org/officeDocument/2006/relationships/theme" Target="../theme/theme2.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slideLayout" Target="../slideLayouts/slideLayout22.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99032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5311501"/>
      </p:ext>
    </p:extLst>
  </p:cSld>
  <p:clrMap bg1="lt1" tx1="dk1" bg2="lt2" tx2="dk2" accent1="accent1" accent2="accent2" accent3="accent3" accent4="accent4" accent5="accent5" accent6="accent6" hlink="hlink" folHlink="folHlink"/>
  <p:sldLayoutIdLst>
    <p:sldLayoutId id="2147483652" r:id="rId1"/>
    <p:sldLayoutId id="2147483654" r:id="rId2"/>
    <p:sldLayoutId id="2147483675" r:id="rId3"/>
    <p:sldLayoutId id="2147483676" r:id="rId4"/>
    <p:sldLayoutId id="2147483690"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9" r:id="rId15"/>
    <p:sldLayoutId id="2147483688" r:id="rId16"/>
    <p:sldLayoutId id="2147483687" r:id="rId17"/>
    <p:sldLayoutId id="2147483671" r:id="rId18"/>
    <p:sldLayoutId id="2147483672" r:id="rId19"/>
    <p:sldLayoutId id="2147483693" r:id="rId2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408049"/>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3B4C724-0776-4328-8F0A-B72DA1579537}"/>
              </a:ext>
            </a:extLst>
          </p:cNvPr>
          <p:cNvSpPr txBox="1"/>
          <p:nvPr/>
        </p:nvSpPr>
        <p:spPr>
          <a:xfrm>
            <a:off x="1" y="5047516"/>
            <a:ext cx="12191999" cy="923330"/>
          </a:xfrm>
          <a:prstGeom prst="rect">
            <a:avLst/>
          </a:prstGeom>
          <a:noFill/>
        </p:spPr>
        <p:txBody>
          <a:bodyPr wrap="square" rtlCol="0" anchor="ctr">
            <a:spAutoFit/>
          </a:bodyPr>
          <a:lstStyle/>
          <a:p>
            <a:pPr algn="ctr"/>
            <a:r>
              <a:rPr lang="en-US" altLang="ko-KR" sz="5400" dirty="0" smtClean="0">
                <a:solidFill>
                  <a:schemeClr val="bg1"/>
                </a:solidFill>
                <a:latin typeface="+mj-lt"/>
                <a:cs typeface="Arial" pitchFamily="34" charset="0"/>
              </a:rPr>
              <a:t> MATHEMATICS</a:t>
            </a:r>
            <a:endParaRPr lang="ko-KR" altLang="en-US" sz="5400" dirty="0">
              <a:solidFill>
                <a:schemeClr val="bg1"/>
              </a:solidFill>
              <a:latin typeface="+mj-lt"/>
              <a:cs typeface="Arial" pitchFamily="34" charset="0"/>
            </a:endParaRPr>
          </a:p>
        </p:txBody>
      </p:sp>
      <p:sp>
        <p:nvSpPr>
          <p:cNvPr id="9" name="TextBox 8">
            <a:extLst>
              <a:ext uri="{FF2B5EF4-FFF2-40B4-BE49-F238E27FC236}">
                <a16:creationId xmlns:a16="http://schemas.microsoft.com/office/drawing/2014/main" id="{2B6167FF-AD5E-41E4-8385-3024DC936CF2}"/>
              </a:ext>
            </a:extLst>
          </p:cNvPr>
          <p:cNvSpPr txBox="1"/>
          <p:nvPr/>
        </p:nvSpPr>
        <p:spPr>
          <a:xfrm>
            <a:off x="0" y="5886322"/>
            <a:ext cx="12192000" cy="400110"/>
          </a:xfrm>
          <a:prstGeom prst="rect">
            <a:avLst/>
          </a:prstGeom>
          <a:noFill/>
        </p:spPr>
        <p:txBody>
          <a:bodyPr wrap="square" rtlCol="0" anchor="ctr">
            <a:spAutoFit/>
          </a:bodyPr>
          <a:lstStyle/>
          <a:p>
            <a:pPr algn="ctr"/>
            <a:r>
              <a:rPr lang="en-US" sz="2000" dirty="0">
                <a:solidFill>
                  <a:schemeClr val="bg1">
                    <a:lumMod val="95000"/>
                  </a:schemeClr>
                </a:solidFill>
                <a:latin typeface="RubikMedium"/>
              </a:rPr>
              <a:t>Construct and Analyze a Game Tree</a:t>
            </a:r>
            <a:endParaRPr lang="en-US" sz="2000" b="1" i="0" dirty="0">
              <a:solidFill>
                <a:schemeClr val="bg1">
                  <a:lumMod val="95000"/>
                </a:schemeClr>
              </a:solidFill>
              <a:effectLst/>
              <a:latin typeface="open sans"/>
            </a:endParaRPr>
          </a:p>
        </p:txBody>
      </p:sp>
      <p:grpSp>
        <p:nvGrpSpPr>
          <p:cNvPr id="3" name="Graphic 1">
            <a:extLst>
              <a:ext uri="{FF2B5EF4-FFF2-40B4-BE49-F238E27FC236}">
                <a16:creationId xmlns:a16="http://schemas.microsoft.com/office/drawing/2014/main" id="{654B8B42-5803-41D1-913F-6C301EAD336B}"/>
              </a:ext>
            </a:extLst>
          </p:cNvPr>
          <p:cNvGrpSpPr/>
          <p:nvPr/>
        </p:nvGrpSpPr>
        <p:grpSpPr>
          <a:xfrm>
            <a:off x="9752259" y="341313"/>
            <a:ext cx="1684599" cy="432917"/>
            <a:chOff x="28575" y="1871662"/>
            <a:chExt cx="12134850" cy="3118484"/>
          </a:xfrm>
          <a:solidFill>
            <a:schemeClr val="bg1"/>
          </a:solidFill>
        </p:grpSpPr>
        <p:sp>
          <p:nvSpPr>
            <p:cNvPr id="25" name="Freeform: Shape 24">
              <a:extLst>
                <a:ext uri="{FF2B5EF4-FFF2-40B4-BE49-F238E27FC236}">
                  <a16:creationId xmlns:a16="http://schemas.microsoft.com/office/drawing/2014/main" id="{87391C43-A7C4-4450-A16A-F5658A36EA57}"/>
                </a:ext>
              </a:extLst>
            </p:cNvPr>
            <p:cNvSpPr/>
            <p:nvPr/>
          </p:nvSpPr>
          <p:spPr>
            <a:xfrm>
              <a:off x="28575" y="1871662"/>
              <a:ext cx="12134850" cy="3118484"/>
            </a:xfrm>
            <a:custGeom>
              <a:avLst/>
              <a:gdLst>
                <a:gd name="connsiteX0" fmla="*/ 10575608 w 12134850"/>
                <a:gd name="connsiteY0" fmla="*/ 3118485 h 3118484"/>
                <a:gd name="connsiteX1" fmla="*/ 1559243 w 12134850"/>
                <a:gd name="connsiteY1" fmla="*/ 3118485 h 3118484"/>
                <a:gd name="connsiteX2" fmla="*/ 0 w 12134850"/>
                <a:gd name="connsiteY2" fmla="*/ 1559243 h 3118484"/>
                <a:gd name="connsiteX3" fmla="*/ 1559243 w 12134850"/>
                <a:gd name="connsiteY3" fmla="*/ 0 h 3118484"/>
                <a:gd name="connsiteX4" fmla="*/ 10575608 w 12134850"/>
                <a:gd name="connsiteY4" fmla="*/ 0 h 3118484"/>
                <a:gd name="connsiteX5" fmla="*/ 12134850 w 12134850"/>
                <a:gd name="connsiteY5" fmla="*/ 1559243 h 3118484"/>
                <a:gd name="connsiteX6" fmla="*/ 10575608 w 12134850"/>
                <a:gd name="connsiteY6" fmla="*/ 3118485 h 3118484"/>
                <a:gd name="connsiteX7" fmla="*/ 1559243 w 12134850"/>
                <a:gd name="connsiteY7" fmla="*/ 135255 h 3118484"/>
                <a:gd name="connsiteX8" fmla="*/ 135255 w 12134850"/>
                <a:gd name="connsiteY8" fmla="*/ 1559243 h 3118484"/>
                <a:gd name="connsiteX9" fmla="*/ 1559243 w 12134850"/>
                <a:gd name="connsiteY9" fmla="*/ 2983230 h 3118484"/>
                <a:gd name="connsiteX10" fmla="*/ 10575608 w 12134850"/>
                <a:gd name="connsiteY10" fmla="*/ 2983230 h 3118484"/>
                <a:gd name="connsiteX11" fmla="*/ 11999595 w 12134850"/>
                <a:gd name="connsiteY11" fmla="*/ 1559243 h 3118484"/>
                <a:gd name="connsiteX12" fmla="*/ 10575608 w 12134850"/>
                <a:gd name="connsiteY12" fmla="*/ 135255 h 3118484"/>
                <a:gd name="connsiteX13" fmla="*/ 1559243 w 12134850"/>
                <a:gd name="connsiteY13" fmla="*/ 135255 h 3118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34850" h="3118484">
                  <a:moveTo>
                    <a:pt x="10575608" y="3118485"/>
                  </a:moveTo>
                  <a:lnTo>
                    <a:pt x="1559243" y="3118485"/>
                  </a:lnTo>
                  <a:cubicBezTo>
                    <a:pt x="699135" y="3118485"/>
                    <a:pt x="0" y="2419350"/>
                    <a:pt x="0" y="1559243"/>
                  </a:cubicBezTo>
                  <a:cubicBezTo>
                    <a:pt x="0" y="699135"/>
                    <a:pt x="699135" y="0"/>
                    <a:pt x="1559243" y="0"/>
                  </a:cubicBezTo>
                  <a:lnTo>
                    <a:pt x="10575608" y="0"/>
                  </a:lnTo>
                  <a:cubicBezTo>
                    <a:pt x="11435715" y="0"/>
                    <a:pt x="12134850" y="699135"/>
                    <a:pt x="12134850" y="1559243"/>
                  </a:cubicBezTo>
                  <a:cubicBezTo>
                    <a:pt x="12134850" y="2419350"/>
                    <a:pt x="11435715" y="3118485"/>
                    <a:pt x="10575608" y="3118485"/>
                  </a:cubicBezTo>
                  <a:close/>
                  <a:moveTo>
                    <a:pt x="1559243" y="135255"/>
                  </a:moveTo>
                  <a:cubicBezTo>
                    <a:pt x="774383" y="135255"/>
                    <a:pt x="135255" y="774383"/>
                    <a:pt x="135255" y="1559243"/>
                  </a:cubicBezTo>
                  <a:cubicBezTo>
                    <a:pt x="135255" y="2344103"/>
                    <a:pt x="773430" y="2983230"/>
                    <a:pt x="1559243" y="2983230"/>
                  </a:cubicBezTo>
                  <a:lnTo>
                    <a:pt x="10575608" y="2983230"/>
                  </a:lnTo>
                  <a:cubicBezTo>
                    <a:pt x="11360467" y="2983230"/>
                    <a:pt x="11999595" y="2344103"/>
                    <a:pt x="11999595" y="1559243"/>
                  </a:cubicBezTo>
                  <a:cubicBezTo>
                    <a:pt x="11999595" y="774383"/>
                    <a:pt x="11361420" y="135255"/>
                    <a:pt x="10575608" y="135255"/>
                  </a:cubicBezTo>
                  <a:lnTo>
                    <a:pt x="1559243" y="135255"/>
                  </a:lnTo>
                  <a:close/>
                </a:path>
              </a:pathLst>
            </a:custGeom>
            <a:grpFill/>
            <a:ln w="9525" cap="flat">
              <a:noFill/>
              <a:prstDash val="solid"/>
              <a:miter/>
            </a:ln>
          </p:spPr>
          <p:txBody>
            <a:bodyPr rtlCol="0" anchor="ctr"/>
            <a:lstStyle/>
            <a:p>
              <a:endParaRPr lang="en-US"/>
            </a:p>
          </p:txBody>
        </p:sp>
        <p:grpSp>
          <p:nvGrpSpPr>
            <p:cNvPr id="26" name="Graphic 1">
              <a:extLst>
                <a:ext uri="{FF2B5EF4-FFF2-40B4-BE49-F238E27FC236}">
                  <a16:creationId xmlns:a16="http://schemas.microsoft.com/office/drawing/2014/main" id="{654B8B42-5803-41D1-913F-6C301EAD336B}"/>
                </a:ext>
              </a:extLst>
            </p:cNvPr>
            <p:cNvGrpSpPr/>
            <p:nvPr/>
          </p:nvGrpSpPr>
          <p:grpSpPr>
            <a:xfrm>
              <a:off x="1795462" y="2549841"/>
              <a:ext cx="8943975" cy="1763077"/>
              <a:chOff x="1795462" y="2549841"/>
              <a:chExt cx="8943975" cy="1763077"/>
            </a:xfrm>
            <a:grpFill/>
          </p:grpSpPr>
          <p:sp>
            <p:nvSpPr>
              <p:cNvPr id="27" name="Freeform: Shape 26">
                <a:extLst>
                  <a:ext uri="{FF2B5EF4-FFF2-40B4-BE49-F238E27FC236}">
                    <a16:creationId xmlns:a16="http://schemas.microsoft.com/office/drawing/2014/main" id="{1956A415-B8A2-4A60-9439-DDFE21A83E2F}"/>
                  </a:ext>
                </a:extLst>
              </p:cNvPr>
              <p:cNvSpPr/>
              <p:nvPr/>
            </p:nvSpPr>
            <p:spPr>
              <a:xfrm>
                <a:off x="5654992" y="2549841"/>
                <a:ext cx="3864292" cy="1695450"/>
              </a:xfrm>
              <a:custGeom>
                <a:avLst/>
                <a:gdLst>
                  <a:gd name="connsiteX0" fmla="*/ 1693545 w 3864292"/>
                  <a:gd name="connsiteY0" fmla="*/ 286703 h 1695450"/>
                  <a:gd name="connsiteX1" fmla="*/ 1693545 w 3864292"/>
                  <a:gd name="connsiteY1" fmla="*/ 767715 h 1695450"/>
                  <a:gd name="connsiteX2" fmla="*/ 1858327 w 3864292"/>
                  <a:gd name="connsiteY2" fmla="*/ 767715 h 1695450"/>
                  <a:gd name="connsiteX3" fmla="*/ 2096452 w 3864292"/>
                  <a:gd name="connsiteY3" fmla="*/ 741045 h 1695450"/>
                  <a:gd name="connsiteX4" fmla="*/ 2190750 w 3864292"/>
                  <a:gd name="connsiteY4" fmla="*/ 658178 h 1695450"/>
                  <a:gd name="connsiteX5" fmla="*/ 2225040 w 3864292"/>
                  <a:gd name="connsiteY5" fmla="*/ 526733 h 1695450"/>
                  <a:gd name="connsiteX6" fmla="*/ 2177415 w 3864292"/>
                  <a:gd name="connsiteY6" fmla="*/ 374333 h 1695450"/>
                  <a:gd name="connsiteX7" fmla="*/ 2056447 w 3864292"/>
                  <a:gd name="connsiteY7" fmla="*/ 299085 h 1695450"/>
                  <a:gd name="connsiteX8" fmla="*/ 1839277 w 3864292"/>
                  <a:gd name="connsiteY8" fmla="*/ 287655 h 1695450"/>
                  <a:gd name="connsiteX9" fmla="*/ 1693545 w 3864292"/>
                  <a:gd name="connsiteY9" fmla="*/ 287655 h 1695450"/>
                  <a:gd name="connsiteX10" fmla="*/ 301943 w 3864292"/>
                  <a:gd name="connsiteY10" fmla="*/ 286703 h 1695450"/>
                  <a:gd name="connsiteX11" fmla="*/ 301943 w 3864292"/>
                  <a:gd name="connsiteY11" fmla="*/ 767715 h 1695450"/>
                  <a:gd name="connsiteX12" fmla="*/ 466725 w 3864292"/>
                  <a:gd name="connsiteY12" fmla="*/ 767715 h 1695450"/>
                  <a:gd name="connsiteX13" fmla="*/ 704850 w 3864292"/>
                  <a:gd name="connsiteY13" fmla="*/ 741045 h 1695450"/>
                  <a:gd name="connsiteX14" fmla="*/ 799147 w 3864292"/>
                  <a:gd name="connsiteY14" fmla="*/ 658178 h 1695450"/>
                  <a:gd name="connsiteX15" fmla="*/ 833438 w 3864292"/>
                  <a:gd name="connsiteY15" fmla="*/ 526733 h 1695450"/>
                  <a:gd name="connsiteX16" fmla="*/ 785813 w 3864292"/>
                  <a:gd name="connsiteY16" fmla="*/ 374333 h 1695450"/>
                  <a:gd name="connsiteX17" fmla="*/ 664845 w 3864292"/>
                  <a:gd name="connsiteY17" fmla="*/ 299085 h 1695450"/>
                  <a:gd name="connsiteX18" fmla="*/ 447675 w 3864292"/>
                  <a:gd name="connsiteY18" fmla="*/ 287655 h 1695450"/>
                  <a:gd name="connsiteX19" fmla="*/ 301943 w 3864292"/>
                  <a:gd name="connsiteY19" fmla="*/ 287655 h 1695450"/>
                  <a:gd name="connsiteX20" fmla="*/ 2676525 w 3864292"/>
                  <a:gd name="connsiteY20" fmla="*/ 0 h 1695450"/>
                  <a:gd name="connsiteX21" fmla="*/ 3864293 w 3864292"/>
                  <a:gd name="connsiteY21" fmla="*/ 0 h 1695450"/>
                  <a:gd name="connsiteX22" fmla="*/ 3864293 w 3864292"/>
                  <a:gd name="connsiteY22" fmla="*/ 286703 h 1695450"/>
                  <a:gd name="connsiteX23" fmla="*/ 3422333 w 3864292"/>
                  <a:gd name="connsiteY23" fmla="*/ 286703 h 1695450"/>
                  <a:gd name="connsiteX24" fmla="*/ 3422333 w 3864292"/>
                  <a:gd name="connsiteY24" fmla="*/ 1695450 h 1695450"/>
                  <a:gd name="connsiteX25" fmla="*/ 3120390 w 3864292"/>
                  <a:gd name="connsiteY25" fmla="*/ 1695450 h 1695450"/>
                  <a:gd name="connsiteX26" fmla="*/ 3120390 w 3864292"/>
                  <a:gd name="connsiteY26" fmla="*/ 286703 h 1695450"/>
                  <a:gd name="connsiteX27" fmla="*/ 2676525 w 3864292"/>
                  <a:gd name="connsiteY27" fmla="*/ 286703 h 1695450"/>
                  <a:gd name="connsiteX28" fmla="*/ 2676525 w 3864292"/>
                  <a:gd name="connsiteY28" fmla="*/ 0 h 1695450"/>
                  <a:gd name="connsiteX29" fmla="*/ 2676525 w 3864292"/>
                  <a:gd name="connsiteY29" fmla="*/ 0 h 1695450"/>
                  <a:gd name="connsiteX30" fmla="*/ 1392555 w 3864292"/>
                  <a:gd name="connsiteY30" fmla="*/ 0 h 1695450"/>
                  <a:gd name="connsiteX31" fmla="*/ 1876425 w 3864292"/>
                  <a:gd name="connsiteY31" fmla="*/ 0 h 1695450"/>
                  <a:gd name="connsiteX32" fmla="*/ 2235518 w 3864292"/>
                  <a:gd name="connsiteY32" fmla="*/ 25718 h 1695450"/>
                  <a:gd name="connsiteX33" fmla="*/ 2450783 w 3864292"/>
                  <a:gd name="connsiteY33" fmla="*/ 191453 h 1695450"/>
                  <a:gd name="connsiteX34" fmla="*/ 2537460 w 3864292"/>
                  <a:gd name="connsiteY34" fmla="*/ 521970 h 1695450"/>
                  <a:gd name="connsiteX35" fmla="*/ 2487930 w 3864292"/>
                  <a:gd name="connsiteY35" fmla="*/ 784860 h 1695450"/>
                  <a:gd name="connsiteX36" fmla="*/ 2361247 w 3864292"/>
                  <a:gd name="connsiteY36" fmla="*/ 951548 h 1695450"/>
                  <a:gd name="connsiteX37" fmla="*/ 2205038 w 3864292"/>
                  <a:gd name="connsiteY37" fmla="*/ 1031558 h 1695450"/>
                  <a:gd name="connsiteX38" fmla="*/ 1891665 w 3864292"/>
                  <a:gd name="connsiteY38" fmla="*/ 1055370 h 1695450"/>
                  <a:gd name="connsiteX39" fmla="*/ 1694497 w 3864292"/>
                  <a:gd name="connsiteY39" fmla="*/ 1055370 h 1695450"/>
                  <a:gd name="connsiteX40" fmla="*/ 1694497 w 3864292"/>
                  <a:gd name="connsiteY40" fmla="*/ 1694498 h 1695450"/>
                  <a:gd name="connsiteX41" fmla="*/ 1392555 w 3864292"/>
                  <a:gd name="connsiteY41" fmla="*/ 1694498 h 1695450"/>
                  <a:gd name="connsiteX42" fmla="*/ 1392555 w 3864292"/>
                  <a:gd name="connsiteY42" fmla="*/ 0 h 1695450"/>
                  <a:gd name="connsiteX43" fmla="*/ 1392555 w 3864292"/>
                  <a:gd name="connsiteY43" fmla="*/ 0 h 1695450"/>
                  <a:gd name="connsiteX44" fmla="*/ 0 w 3864292"/>
                  <a:gd name="connsiteY44" fmla="*/ 0 h 1695450"/>
                  <a:gd name="connsiteX45" fmla="*/ 483870 w 3864292"/>
                  <a:gd name="connsiteY45" fmla="*/ 0 h 1695450"/>
                  <a:gd name="connsiteX46" fmla="*/ 842963 w 3864292"/>
                  <a:gd name="connsiteY46" fmla="*/ 25718 h 1695450"/>
                  <a:gd name="connsiteX47" fmla="*/ 1058227 w 3864292"/>
                  <a:gd name="connsiteY47" fmla="*/ 191453 h 1695450"/>
                  <a:gd name="connsiteX48" fmla="*/ 1144905 w 3864292"/>
                  <a:gd name="connsiteY48" fmla="*/ 521970 h 1695450"/>
                  <a:gd name="connsiteX49" fmla="*/ 1095375 w 3864292"/>
                  <a:gd name="connsiteY49" fmla="*/ 784860 h 1695450"/>
                  <a:gd name="connsiteX50" fmla="*/ 968693 w 3864292"/>
                  <a:gd name="connsiteY50" fmla="*/ 951548 h 1695450"/>
                  <a:gd name="connsiteX51" fmla="*/ 812482 w 3864292"/>
                  <a:gd name="connsiteY51" fmla="*/ 1031558 h 1695450"/>
                  <a:gd name="connsiteX52" fmla="*/ 499110 w 3864292"/>
                  <a:gd name="connsiteY52" fmla="*/ 1055370 h 1695450"/>
                  <a:gd name="connsiteX53" fmla="*/ 301943 w 3864292"/>
                  <a:gd name="connsiteY53" fmla="*/ 1055370 h 1695450"/>
                  <a:gd name="connsiteX54" fmla="*/ 301943 w 3864292"/>
                  <a:gd name="connsiteY54" fmla="*/ 1694498 h 1695450"/>
                  <a:gd name="connsiteX55" fmla="*/ 0 w 3864292"/>
                  <a:gd name="connsiteY55" fmla="*/ 1694498 h 1695450"/>
                  <a:gd name="connsiteX56" fmla="*/ 0 w 3864292"/>
                  <a:gd name="connsiteY56" fmla="*/ 0 h 1695450"/>
                  <a:gd name="connsiteX57" fmla="*/ 0 w 3864292"/>
                  <a:gd name="connsiteY57" fmla="*/ 0 h 1695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3864292" h="1695450">
                    <a:moveTo>
                      <a:pt x="1693545" y="286703"/>
                    </a:moveTo>
                    <a:lnTo>
                      <a:pt x="1693545" y="767715"/>
                    </a:lnTo>
                    <a:lnTo>
                      <a:pt x="1858327" y="767715"/>
                    </a:lnTo>
                    <a:cubicBezTo>
                      <a:pt x="1977390" y="767715"/>
                      <a:pt x="2056447" y="759143"/>
                      <a:pt x="2096452" y="741045"/>
                    </a:cubicBezTo>
                    <a:cubicBezTo>
                      <a:pt x="2136458" y="722948"/>
                      <a:pt x="2167890" y="695325"/>
                      <a:pt x="2190750" y="658178"/>
                    </a:cubicBezTo>
                    <a:cubicBezTo>
                      <a:pt x="2213610" y="620078"/>
                      <a:pt x="2225040" y="576263"/>
                      <a:pt x="2225040" y="526733"/>
                    </a:cubicBezTo>
                    <a:cubicBezTo>
                      <a:pt x="2225040" y="464820"/>
                      <a:pt x="2208847" y="414338"/>
                      <a:pt x="2177415" y="374333"/>
                    </a:cubicBezTo>
                    <a:cubicBezTo>
                      <a:pt x="2145030" y="334328"/>
                      <a:pt x="2105025" y="309563"/>
                      <a:pt x="2056447" y="299085"/>
                    </a:cubicBezTo>
                    <a:cubicBezTo>
                      <a:pt x="2020252" y="291465"/>
                      <a:pt x="1947863" y="287655"/>
                      <a:pt x="1839277" y="287655"/>
                    </a:cubicBezTo>
                    <a:lnTo>
                      <a:pt x="1693545" y="287655"/>
                    </a:lnTo>
                    <a:close/>
                    <a:moveTo>
                      <a:pt x="301943" y="286703"/>
                    </a:moveTo>
                    <a:lnTo>
                      <a:pt x="301943" y="767715"/>
                    </a:lnTo>
                    <a:lnTo>
                      <a:pt x="466725" y="767715"/>
                    </a:lnTo>
                    <a:cubicBezTo>
                      <a:pt x="585788" y="767715"/>
                      <a:pt x="664845" y="759143"/>
                      <a:pt x="704850" y="741045"/>
                    </a:cubicBezTo>
                    <a:cubicBezTo>
                      <a:pt x="744855" y="722948"/>
                      <a:pt x="776288" y="695325"/>
                      <a:pt x="799147" y="658178"/>
                    </a:cubicBezTo>
                    <a:cubicBezTo>
                      <a:pt x="822007" y="620078"/>
                      <a:pt x="833438" y="576263"/>
                      <a:pt x="833438" y="526733"/>
                    </a:cubicBezTo>
                    <a:cubicBezTo>
                      <a:pt x="833438" y="464820"/>
                      <a:pt x="817245" y="414338"/>
                      <a:pt x="785813" y="374333"/>
                    </a:cubicBezTo>
                    <a:cubicBezTo>
                      <a:pt x="753427" y="334328"/>
                      <a:pt x="713422" y="309563"/>
                      <a:pt x="664845" y="299085"/>
                    </a:cubicBezTo>
                    <a:cubicBezTo>
                      <a:pt x="628650" y="291465"/>
                      <a:pt x="556260" y="287655"/>
                      <a:pt x="447675" y="287655"/>
                    </a:cubicBezTo>
                    <a:lnTo>
                      <a:pt x="301943" y="287655"/>
                    </a:lnTo>
                    <a:close/>
                    <a:moveTo>
                      <a:pt x="2676525" y="0"/>
                    </a:moveTo>
                    <a:lnTo>
                      <a:pt x="3864293" y="0"/>
                    </a:lnTo>
                    <a:lnTo>
                      <a:pt x="3864293" y="286703"/>
                    </a:lnTo>
                    <a:lnTo>
                      <a:pt x="3422333" y="286703"/>
                    </a:lnTo>
                    <a:lnTo>
                      <a:pt x="3422333" y="1695450"/>
                    </a:lnTo>
                    <a:lnTo>
                      <a:pt x="3120390" y="1695450"/>
                    </a:lnTo>
                    <a:lnTo>
                      <a:pt x="3120390" y="286703"/>
                    </a:lnTo>
                    <a:lnTo>
                      <a:pt x="2676525" y="286703"/>
                    </a:lnTo>
                    <a:lnTo>
                      <a:pt x="2676525" y="0"/>
                    </a:lnTo>
                    <a:lnTo>
                      <a:pt x="2676525" y="0"/>
                    </a:lnTo>
                    <a:close/>
                    <a:moveTo>
                      <a:pt x="1392555" y="0"/>
                    </a:moveTo>
                    <a:lnTo>
                      <a:pt x="1876425" y="0"/>
                    </a:lnTo>
                    <a:cubicBezTo>
                      <a:pt x="2060257" y="0"/>
                      <a:pt x="2179320" y="8573"/>
                      <a:pt x="2235518" y="25718"/>
                    </a:cubicBezTo>
                    <a:cubicBezTo>
                      <a:pt x="2321243" y="51435"/>
                      <a:pt x="2392680" y="106680"/>
                      <a:pt x="2450783" y="191453"/>
                    </a:cubicBezTo>
                    <a:cubicBezTo>
                      <a:pt x="2508885" y="276225"/>
                      <a:pt x="2537460" y="386715"/>
                      <a:pt x="2537460" y="521970"/>
                    </a:cubicBezTo>
                    <a:cubicBezTo>
                      <a:pt x="2537460" y="625793"/>
                      <a:pt x="2521268" y="713423"/>
                      <a:pt x="2487930" y="784860"/>
                    </a:cubicBezTo>
                    <a:cubicBezTo>
                      <a:pt x="2454593" y="855345"/>
                      <a:pt x="2412683" y="911543"/>
                      <a:pt x="2361247" y="951548"/>
                    </a:cubicBezTo>
                    <a:cubicBezTo>
                      <a:pt x="2309813" y="991553"/>
                      <a:pt x="2257425" y="1019175"/>
                      <a:pt x="2205038" y="1031558"/>
                    </a:cubicBezTo>
                    <a:cubicBezTo>
                      <a:pt x="2132647" y="1047750"/>
                      <a:pt x="2028825" y="1055370"/>
                      <a:pt x="1891665" y="1055370"/>
                    </a:cubicBezTo>
                    <a:lnTo>
                      <a:pt x="1694497" y="1055370"/>
                    </a:lnTo>
                    <a:lnTo>
                      <a:pt x="1694497" y="1694498"/>
                    </a:lnTo>
                    <a:lnTo>
                      <a:pt x="1392555" y="1694498"/>
                    </a:lnTo>
                    <a:lnTo>
                      <a:pt x="1392555" y="0"/>
                    </a:lnTo>
                    <a:lnTo>
                      <a:pt x="1392555" y="0"/>
                    </a:lnTo>
                    <a:close/>
                    <a:moveTo>
                      <a:pt x="0" y="0"/>
                    </a:moveTo>
                    <a:lnTo>
                      <a:pt x="483870" y="0"/>
                    </a:lnTo>
                    <a:cubicBezTo>
                      <a:pt x="667702" y="0"/>
                      <a:pt x="786765" y="8573"/>
                      <a:pt x="842963" y="25718"/>
                    </a:cubicBezTo>
                    <a:cubicBezTo>
                      <a:pt x="928688" y="51435"/>
                      <a:pt x="1000125" y="106680"/>
                      <a:pt x="1058227" y="191453"/>
                    </a:cubicBezTo>
                    <a:cubicBezTo>
                      <a:pt x="1116330" y="276225"/>
                      <a:pt x="1144905" y="386715"/>
                      <a:pt x="1144905" y="521970"/>
                    </a:cubicBezTo>
                    <a:cubicBezTo>
                      <a:pt x="1144905" y="625793"/>
                      <a:pt x="1128713" y="713423"/>
                      <a:pt x="1095375" y="784860"/>
                    </a:cubicBezTo>
                    <a:cubicBezTo>
                      <a:pt x="1062038" y="855345"/>
                      <a:pt x="1020127" y="911543"/>
                      <a:pt x="968693" y="951548"/>
                    </a:cubicBezTo>
                    <a:cubicBezTo>
                      <a:pt x="917257" y="991553"/>
                      <a:pt x="864870" y="1019175"/>
                      <a:pt x="812482" y="1031558"/>
                    </a:cubicBezTo>
                    <a:cubicBezTo>
                      <a:pt x="740093" y="1047750"/>
                      <a:pt x="636270" y="1055370"/>
                      <a:pt x="499110" y="1055370"/>
                    </a:cubicBezTo>
                    <a:lnTo>
                      <a:pt x="301943" y="1055370"/>
                    </a:lnTo>
                    <a:lnTo>
                      <a:pt x="301943" y="1694498"/>
                    </a:lnTo>
                    <a:lnTo>
                      <a:pt x="0" y="1694498"/>
                    </a:lnTo>
                    <a:lnTo>
                      <a:pt x="0" y="0"/>
                    </a:lnTo>
                    <a:lnTo>
                      <a:pt x="0" y="0"/>
                    </a:lnTo>
                    <a:close/>
                  </a:path>
                </a:pathLst>
              </a:custGeom>
              <a:grpFill/>
              <a:ln w="9525" cap="flat">
                <a:noFill/>
                <a:prstDash val="solid"/>
                <a:miter/>
              </a:ln>
            </p:spPr>
            <p:txBody>
              <a:bodyPr rtlCol="0" anchor="ctr"/>
              <a:lstStyle/>
              <a:p>
                <a:endParaRPr lang="en-US"/>
              </a:p>
            </p:txBody>
          </p:sp>
          <p:grpSp>
            <p:nvGrpSpPr>
              <p:cNvPr id="28" name="Graphic 1">
                <a:extLst>
                  <a:ext uri="{FF2B5EF4-FFF2-40B4-BE49-F238E27FC236}">
                    <a16:creationId xmlns:a16="http://schemas.microsoft.com/office/drawing/2014/main" id="{654B8B42-5803-41D1-913F-6C301EAD336B}"/>
                  </a:ext>
                </a:extLst>
              </p:cNvPr>
              <p:cNvGrpSpPr/>
              <p:nvPr/>
            </p:nvGrpSpPr>
            <p:grpSpPr>
              <a:xfrm>
                <a:off x="1795462" y="2615564"/>
                <a:ext cx="8943975" cy="1697354"/>
                <a:chOff x="1795462" y="2615564"/>
                <a:chExt cx="8943975" cy="1697354"/>
              </a:xfrm>
              <a:grpFill/>
            </p:grpSpPr>
            <p:sp>
              <p:nvSpPr>
                <p:cNvPr id="29" name="Freeform: Shape 28">
                  <a:extLst>
                    <a:ext uri="{FF2B5EF4-FFF2-40B4-BE49-F238E27FC236}">
                      <a16:creationId xmlns:a16="http://schemas.microsoft.com/office/drawing/2014/main" id="{4BF55E03-EA07-4906-BB8F-E8D00F3A60D3}"/>
                    </a:ext>
                  </a:extLst>
                </p:cNvPr>
                <p:cNvSpPr/>
                <p:nvPr/>
              </p:nvSpPr>
              <p:spPr>
                <a:xfrm>
                  <a:off x="1795462" y="2615564"/>
                  <a:ext cx="1414462" cy="1697354"/>
                </a:xfrm>
                <a:custGeom>
                  <a:avLst/>
                  <a:gdLst>
                    <a:gd name="connsiteX0" fmla="*/ 1288732 w 1414462"/>
                    <a:gd name="connsiteY0" fmla="*/ 1835468 h 1835467"/>
                    <a:gd name="connsiteX1" fmla="*/ 689610 w 1414462"/>
                    <a:gd name="connsiteY1" fmla="*/ 365760 h 1835467"/>
                    <a:gd name="connsiteX2" fmla="*/ 126683 w 1414462"/>
                    <a:gd name="connsiteY2" fmla="*/ 1798320 h 1835467"/>
                    <a:gd name="connsiteX3" fmla="*/ 0 w 1414462"/>
                    <a:gd name="connsiteY3" fmla="*/ 1747838 h 1835467"/>
                    <a:gd name="connsiteX4" fmla="*/ 687705 w 1414462"/>
                    <a:gd name="connsiteY4" fmla="*/ 0 h 1835467"/>
                    <a:gd name="connsiteX5" fmla="*/ 1414463 w 1414462"/>
                    <a:gd name="connsiteY5" fmla="*/ 1784985 h 18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4462" h="1835467">
                      <a:moveTo>
                        <a:pt x="1288732" y="1835468"/>
                      </a:moveTo>
                      <a:lnTo>
                        <a:pt x="689610" y="365760"/>
                      </a:lnTo>
                      <a:lnTo>
                        <a:pt x="126683" y="1798320"/>
                      </a:lnTo>
                      <a:lnTo>
                        <a:pt x="0" y="1747838"/>
                      </a:lnTo>
                      <a:lnTo>
                        <a:pt x="687705" y="0"/>
                      </a:lnTo>
                      <a:lnTo>
                        <a:pt x="1414463" y="1784985"/>
                      </a:lnTo>
                      <a:close/>
                    </a:path>
                  </a:pathLst>
                </a:custGeom>
                <a:grpFill/>
                <a:ln w="9525" cap="flat">
                  <a:noFill/>
                  <a:prstDash val="solid"/>
                  <a:miter/>
                </a:ln>
              </p:spPr>
              <p:txBody>
                <a:bodyPr rtlCol="0" anchor="ctr"/>
                <a:lstStyle/>
                <a:p>
                  <a:endParaRPr lang="en-US"/>
                </a:p>
              </p:txBody>
            </p:sp>
            <p:grpSp>
              <p:nvGrpSpPr>
                <p:cNvPr id="30" name="Graphic 1">
                  <a:extLst>
                    <a:ext uri="{FF2B5EF4-FFF2-40B4-BE49-F238E27FC236}">
                      <a16:creationId xmlns:a16="http://schemas.microsoft.com/office/drawing/2014/main" id="{654B8B42-5803-41D1-913F-6C301EAD336B}"/>
                    </a:ext>
                  </a:extLst>
                </p:cNvPr>
                <p:cNvGrpSpPr/>
                <p:nvPr/>
              </p:nvGrpSpPr>
              <p:grpSpPr>
                <a:xfrm>
                  <a:off x="3416617" y="2615564"/>
                  <a:ext cx="7322820" cy="1697354"/>
                  <a:chOff x="3416617" y="2615564"/>
                  <a:chExt cx="7322820" cy="1697354"/>
                </a:xfrm>
                <a:grpFill/>
              </p:grpSpPr>
              <p:sp>
                <p:nvSpPr>
                  <p:cNvPr id="31" name="Freeform: Shape 30">
                    <a:extLst>
                      <a:ext uri="{FF2B5EF4-FFF2-40B4-BE49-F238E27FC236}">
                        <a16:creationId xmlns:a16="http://schemas.microsoft.com/office/drawing/2014/main" id="{91BD0B22-2415-4008-BFAE-7EE8BEC602DA}"/>
                      </a:ext>
                    </a:extLst>
                  </p:cNvPr>
                  <p:cNvSpPr/>
                  <p:nvPr/>
                </p:nvSpPr>
                <p:spPr>
                  <a:xfrm>
                    <a:off x="3416617" y="2615564"/>
                    <a:ext cx="815339" cy="1697354"/>
                  </a:xfrm>
                  <a:custGeom>
                    <a:avLst/>
                    <a:gdLst>
                      <a:gd name="connsiteX0" fmla="*/ 815340 w 815339"/>
                      <a:gd name="connsiteY0" fmla="*/ 1697355 h 1697354"/>
                      <a:gd name="connsiteX1" fmla="*/ 0 w 815339"/>
                      <a:gd name="connsiteY1" fmla="*/ 1697355 h 1697354"/>
                      <a:gd name="connsiteX2" fmla="*/ 37147 w 815339"/>
                      <a:gd name="connsiteY2" fmla="*/ 0 h 1697354"/>
                      <a:gd name="connsiteX3" fmla="*/ 172402 w 815339"/>
                      <a:gd name="connsiteY3" fmla="*/ 3810 h 1697354"/>
                      <a:gd name="connsiteX4" fmla="*/ 139065 w 815339"/>
                      <a:gd name="connsiteY4" fmla="*/ 1561148 h 1697354"/>
                      <a:gd name="connsiteX5" fmla="*/ 815340 w 815339"/>
                      <a:gd name="connsiteY5" fmla="*/ 1561148 h 1697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5339" h="1697354">
                        <a:moveTo>
                          <a:pt x="815340" y="1697355"/>
                        </a:moveTo>
                        <a:lnTo>
                          <a:pt x="0" y="1697355"/>
                        </a:lnTo>
                        <a:lnTo>
                          <a:pt x="37147" y="0"/>
                        </a:lnTo>
                        <a:lnTo>
                          <a:pt x="172402" y="3810"/>
                        </a:lnTo>
                        <a:lnTo>
                          <a:pt x="139065" y="1561148"/>
                        </a:lnTo>
                        <a:lnTo>
                          <a:pt x="815340" y="1561148"/>
                        </a:lnTo>
                        <a:close/>
                      </a:path>
                    </a:pathLst>
                  </a:custGeom>
                  <a:grpFill/>
                  <a:ln w="9525" cap="flat">
                    <a:noFill/>
                    <a:prstDash val="solid"/>
                    <a:miter/>
                  </a:ln>
                </p:spPr>
                <p:txBody>
                  <a:bodyPr rtlCol="0" anchor="ctr"/>
                  <a:lstStyle/>
                  <a:p>
                    <a:endParaRPr lang="en-US"/>
                  </a:p>
                </p:txBody>
              </p:sp>
              <p:grpSp>
                <p:nvGrpSpPr>
                  <p:cNvPr id="32" name="Graphic 1">
                    <a:extLst>
                      <a:ext uri="{FF2B5EF4-FFF2-40B4-BE49-F238E27FC236}">
                        <a16:creationId xmlns:a16="http://schemas.microsoft.com/office/drawing/2014/main" id="{654B8B42-5803-41D1-913F-6C301EAD336B}"/>
                      </a:ext>
                    </a:extLst>
                  </p:cNvPr>
                  <p:cNvGrpSpPr/>
                  <p:nvPr/>
                </p:nvGrpSpPr>
                <p:grpSpPr>
                  <a:xfrm>
                    <a:off x="4501515" y="2615564"/>
                    <a:ext cx="6237922" cy="1697354"/>
                    <a:chOff x="4501515" y="2615564"/>
                    <a:chExt cx="6237922" cy="1697354"/>
                  </a:xfrm>
                  <a:grpFill/>
                </p:grpSpPr>
                <p:sp>
                  <p:nvSpPr>
                    <p:cNvPr id="33" name="Freeform: Shape 32">
                      <a:extLst>
                        <a:ext uri="{FF2B5EF4-FFF2-40B4-BE49-F238E27FC236}">
                          <a16:creationId xmlns:a16="http://schemas.microsoft.com/office/drawing/2014/main" id="{3B10E363-7F63-4F0C-B916-6CF34FC8F53D}"/>
                        </a:ext>
                      </a:extLst>
                    </p:cNvPr>
                    <p:cNvSpPr/>
                    <p:nvPr/>
                  </p:nvSpPr>
                  <p:spPr>
                    <a:xfrm>
                      <a:off x="4501515" y="2615564"/>
                      <a:ext cx="882967" cy="1697354"/>
                    </a:xfrm>
                    <a:custGeom>
                      <a:avLst/>
                      <a:gdLst>
                        <a:gd name="connsiteX0" fmla="*/ 882967 w 882967"/>
                        <a:gd name="connsiteY0" fmla="*/ 1697355 h 1697354"/>
                        <a:gd name="connsiteX1" fmla="*/ 0 w 882967"/>
                        <a:gd name="connsiteY1" fmla="*/ 1697355 h 1697354"/>
                        <a:gd name="connsiteX2" fmla="*/ 40005 w 882967"/>
                        <a:gd name="connsiteY2" fmla="*/ 0 h 1697354"/>
                        <a:gd name="connsiteX3" fmla="*/ 175260 w 882967"/>
                        <a:gd name="connsiteY3" fmla="*/ 3810 h 1697354"/>
                        <a:gd name="connsiteX4" fmla="*/ 138113 w 882967"/>
                        <a:gd name="connsiteY4" fmla="*/ 1561148 h 1697354"/>
                        <a:gd name="connsiteX5" fmla="*/ 882967 w 882967"/>
                        <a:gd name="connsiteY5" fmla="*/ 1561148 h 1697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2967" h="1697354">
                          <a:moveTo>
                            <a:pt x="882967" y="1697355"/>
                          </a:moveTo>
                          <a:lnTo>
                            <a:pt x="0" y="1697355"/>
                          </a:lnTo>
                          <a:lnTo>
                            <a:pt x="40005" y="0"/>
                          </a:lnTo>
                          <a:lnTo>
                            <a:pt x="175260" y="3810"/>
                          </a:lnTo>
                          <a:lnTo>
                            <a:pt x="138113" y="1561148"/>
                          </a:lnTo>
                          <a:lnTo>
                            <a:pt x="882967" y="1561148"/>
                          </a:ln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078E0373-37EF-469E-89D2-6214E7756EC3}"/>
                        </a:ext>
                      </a:extLst>
                    </p:cNvPr>
                    <p:cNvSpPr/>
                    <p:nvPr/>
                  </p:nvSpPr>
                  <p:spPr>
                    <a:xfrm>
                      <a:off x="9180194" y="3837621"/>
                      <a:ext cx="1559242" cy="407670"/>
                    </a:xfrm>
                    <a:custGeom>
                      <a:avLst/>
                      <a:gdLst>
                        <a:gd name="connsiteX0" fmla="*/ 0 w 1559242"/>
                        <a:gd name="connsiteY0" fmla="*/ 324803 h 407670"/>
                        <a:gd name="connsiteX1" fmla="*/ 88582 w 1559242"/>
                        <a:gd name="connsiteY1" fmla="*/ 324803 h 407670"/>
                        <a:gd name="connsiteX2" fmla="*/ 88582 w 1559242"/>
                        <a:gd name="connsiteY2" fmla="*/ 400050 h 407670"/>
                        <a:gd name="connsiteX3" fmla="*/ 0 w 1559242"/>
                        <a:gd name="connsiteY3" fmla="*/ 400050 h 407670"/>
                        <a:gd name="connsiteX4" fmla="*/ 0 w 1559242"/>
                        <a:gd name="connsiteY4" fmla="*/ 324803 h 407670"/>
                        <a:gd name="connsiteX5" fmla="*/ 0 w 1559242"/>
                        <a:gd name="connsiteY5" fmla="*/ 324803 h 407670"/>
                        <a:gd name="connsiteX6" fmla="*/ 851535 w 1559242"/>
                        <a:gd name="connsiteY6" fmla="*/ 68580 h 407670"/>
                        <a:gd name="connsiteX7" fmla="*/ 758190 w 1559242"/>
                        <a:gd name="connsiteY7" fmla="*/ 101918 h 407670"/>
                        <a:gd name="connsiteX8" fmla="*/ 722947 w 1559242"/>
                        <a:gd name="connsiteY8" fmla="*/ 203835 h 407670"/>
                        <a:gd name="connsiteX9" fmla="*/ 759143 w 1559242"/>
                        <a:gd name="connsiteY9" fmla="*/ 304800 h 407670"/>
                        <a:gd name="connsiteX10" fmla="*/ 851535 w 1559242"/>
                        <a:gd name="connsiteY10" fmla="*/ 339090 h 407670"/>
                        <a:gd name="connsiteX11" fmla="*/ 942976 w 1559242"/>
                        <a:gd name="connsiteY11" fmla="*/ 304800 h 407670"/>
                        <a:gd name="connsiteX12" fmla="*/ 979170 w 1559242"/>
                        <a:gd name="connsiteY12" fmla="*/ 201930 h 407670"/>
                        <a:gd name="connsiteX13" fmla="*/ 943928 w 1559242"/>
                        <a:gd name="connsiteY13" fmla="*/ 100965 h 407670"/>
                        <a:gd name="connsiteX14" fmla="*/ 851535 w 1559242"/>
                        <a:gd name="connsiteY14" fmla="*/ 68580 h 407670"/>
                        <a:gd name="connsiteX15" fmla="*/ 851535 w 1559242"/>
                        <a:gd name="connsiteY15" fmla="*/ 68580 h 407670"/>
                        <a:gd name="connsiteX16" fmla="*/ 1113472 w 1559242"/>
                        <a:gd name="connsiteY16" fmla="*/ 6668 h 407670"/>
                        <a:gd name="connsiteX17" fmla="*/ 1252538 w 1559242"/>
                        <a:gd name="connsiteY17" fmla="*/ 6668 h 407670"/>
                        <a:gd name="connsiteX18" fmla="*/ 1336357 w 1559242"/>
                        <a:gd name="connsiteY18" fmla="*/ 275273 h 407670"/>
                        <a:gd name="connsiteX19" fmla="*/ 1419226 w 1559242"/>
                        <a:gd name="connsiteY19" fmla="*/ 6668 h 407670"/>
                        <a:gd name="connsiteX20" fmla="*/ 1559243 w 1559242"/>
                        <a:gd name="connsiteY20" fmla="*/ 6668 h 407670"/>
                        <a:gd name="connsiteX21" fmla="*/ 1559243 w 1559242"/>
                        <a:gd name="connsiteY21" fmla="*/ 400050 h 407670"/>
                        <a:gd name="connsiteX22" fmla="*/ 1472565 w 1559242"/>
                        <a:gd name="connsiteY22" fmla="*/ 400050 h 407670"/>
                        <a:gd name="connsiteX23" fmla="*/ 1472565 w 1559242"/>
                        <a:gd name="connsiteY23" fmla="*/ 90488 h 407670"/>
                        <a:gd name="connsiteX24" fmla="*/ 1381126 w 1559242"/>
                        <a:gd name="connsiteY24" fmla="*/ 400050 h 407670"/>
                        <a:gd name="connsiteX25" fmla="*/ 1291590 w 1559242"/>
                        <a:gd name="connsiteY25" fmla="*/ 400050 h 407670"/>
                        <a:gd name="connsiteX26" fmla="*/ 1200151 w 1559242"/>
                        <a:gd name="connsiteY26" fmla="*/ 90488 h 407670"/>
                        <a:gd name="connsiteX27" fmla="*/ 1200151 w 1559242"/>
                        <a:gd name="connsiteY27" fmla="*/ 400050 h 407670"/>
                        <a:gd name="connsiteX28" fmla="*/ 1113472 w 1559242"/>
                        <a:gd name="connsiteY28" fmla="*/ 400050 h 407670"/>
                        <a:gd name="connsiteX29" fmla="*/ 1113472 w 1559242"/>
                        <a:gd name="connsiteY29" fmla="*/ 6668 h 407670"/>
                        <a:gd name="connsiteX30" fmla="*/ 1113472 w 1559242"/>
                        <a:gd name="connsiteY30" fmla="*/ 6668 h 407670"/>
                        <a:gd name="connsiteX31" fmla="*/ 850582 w 1559242"/>
                        <a:gd name="connsiteY31" fmla="*/ 0 h 407670"/>
                        <a:gd name="connsiteX32" fmla="*/ 1013460 w 1559242"/>
                        <a:gd name="connsiteY32" fmla="*/ 54293 h 407670"/>
                        <a:gd name="connsiteX33" fmla="*/ 1074420 w 1559242"/>
                        <a:gd name="connsiteY33" fmla="*/ 203835 h 407670"/>
                        <a:gd name="connsiteX34" fmla="*/ 1013460 w 1559242"/>
                        <a:gd name="connsiteY34" fmla="*/ 352425 h 407670"/>
                        <a:gd name="connsiteX35" fmla="*/ 850582 w 1559242"/>
                        <a:gd name="connsiteY35" fmla="*/ 405765 h 407670"/>
                        <a:gd name="connsiteX36" fmla="*/ 686753 w 1559242"/>
                        <a:gd name="connsiteY36" fmla="*/ 352425 h 407670"/>
                        <a:gd name="connsiteX37" fmla="*/ 625793 w 1559242"/>
                        <a:gd name="connsiteY37" fmla="*/ 204788 h 407670"/>
                        <a:gd name="connsiteX38" fmla="*/ 646747 w 1559242"/>
                        <a:gd name="connsiteY38" fmla="*/ 103823 h 407670"/>
                        <a:gd name="connsiteX39" fmla="*/ 689610 w 1559242"/>
                        <a:gd name="connsiteY39" fmla="*/ 49530 h 407670"/>
                        <a:gd name="connsiteX40" fmla="*/ 749618 w 1559242"/>
                        <a:gd name="connsiteY40" fmla="*/ 14288 h 407670"/>
                        <a:gd name="connsiteX41" fmla="*/ 850582 w 1559242"/>
                        <a:gd name="connsiteY41" fmla="*/ 0 h 407670"/>
                        <a:gd name="connsiteX42" fmla="*/ 850582 w 1559242"/>
                        <a:gd name="connsiteY42" fmla="*/ 0 h 407670"/>
                        <a:gd name="connsiteX43" fmla="*/ 376238 w 1559242"/>
                        <a:gd name="connsiteY43" fmla="*/ 0 h 407670"/>
                        <a:gd name="connsiteX44" fmla="*/ 513398 w 1559242"/>
                        <a:gd name="connsiteY44" fmla="*/ 42863 h 407670"/>
                        <a:gd name="connsiteX45" fmla="*/ 561023 w 1559242"/>
                        <a:gd name="connsiteY45" fmla="*/ 115253 h 407670"/>
                        <a:gd name="connsiteX46" fmla="*/ 468630 w 1559242"/>
                        <a:gd name="connsiteY46" fmla="*/ 134303 h 407670"/>
                        <a:gd name="connsiteX47" fmla="*/ 434340 w 1559242"/>
                        <a:gd name="connsiteY47" fmla="*/ 85725 h 407670"/>
                        <a:gd name="connsiteX48" fmla="*/ 371475 w 1559242"/>
                        <a:gd name="connsiteY48" fmla="*/ 67628 h 407670"/>
                        <a:gd name="connsiteX49" fmla="*/ 288607 w 1559242"/>
                        <a:gd name="connsiteY49" fmla="*/ 99060 h 407670"/>
                        <a:gd name="connsiteX50" fmla="*/ 256223 w 1559242"/>
                        <a:gd name="connsiteY50" fmla="*/ 200978 h 407670"/>
                        <a:gd name="connsiteX51" fmla="*/ 287655 w 1559242"/>
                        <a:gd name="connsiteY51" fmla="*/ 307658 h 407670"/>
                        <a:gd name="connsiteX52" fmla="*/ 369570 w 1559242"/>
                        <a:gd name="connsiteY52" fmla="*/ 339090 h 407670"/>
                        <a:gd name="connsiteX53" fmla="*/ 433388 w 1559242"/>
                        <a:gd name="connsiteY53" fmla="*/ 319088 h 407670"/>
                        <a:gd name="connsiteX54" fmla="*/ 471488 w 1559242"/>
                        <a:gd name="connsiteY54" fmla="*/ 256223 h 407670"/>
                        <a:gd name="connsiteX55" fmla="*/ 561975 w 1559242"/>
                        <a:gd name="connsiteY55" fmla="*/ 280988 h 407670"/>
                        <a:gd name="connsiteX56" fmla="*/ 492443 w 1559242"/>
                        <a:gd name="connsiteY56" fmla="*/ 376238 h 407670"/>
                        <a:gd name="connsiteX57" fmla="*/ 369570 w 1559242"/>
                        <a:gd name="connsiteY57" fmla="*/ 407670 h 407670"/>
                        <a:gd name="connsiteX58" fmla="*/ 218123 w 1559242"/>
                        <a:gd name="connsiteY58" fmla="*/ 354330 h 407670"/>
                        <a:gd name="connsiteX59" fmla="*/ 159068 w 1559242"/>
                        <a:gd name="connsiteY59" fmla="*/ 207645 h 407670"/>
                        <a:gd name="connsiteX60" fmla="*/ 218123 w 1559242"/>
                        <a:gd name="connsiteY60" fmla="*/ 55245 h 407670"/>
                        <a:gd name="connsiteX61" fmla="*/ 376238 w 1559242"/>
                        <a:gd name="connsiteY61" fmla="*/ 0 h 407670"/>
                        <a:gd name="connsiteX62" fmla="*/ 376238 w 1559242"/>
                        <a:gd name="connsiteY62" fmla="*/ 0 h 407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559242" h="407670">
                          <a:moveTo>
                            <a:pt x="0" y="324803"/>
                          </a:moveTo>
                          <a:lnTo>
                            <a:pt x="88582" y="324803"/>
                          </a:lnTo>
                          <a:lnTo>
                            <a:pt x="88582" y="400050"/>
                          </a:lnTo>
                          <a:lnTo>
                            <a:pt x="0" y="400050"/>
                          </a:lnTo>
                          <a:lnTo>
                            <a:pt x="0" y="324803"/>
                          </a:lnTo>
                          <a:lnTo>
                            <a:pt x="0" y="324803"/>
                          </a:lnTo>
                          <a:close/>
                          <a:moveTo>
                            <a:pt x="851535" y="68580"/>
                          </a:moveTo>
                          <a:cubicBezTo>
                            <a:pt x="813435" y="68580"/>
                            <a:pt x="782003" y="80010"/>
                            <a:pt x="758190" y="101918"/>
                          </a:cubicBezTo>
                          <a:cubicBezTo>
                            <a:pt x="734378" y="124778"/>
                            <a:pt x="722947" y="158115"/>
                            <a:pt x="722947" y="203835"/>
                          </a:cubicBezTo>
                          <a:cubicBezTo>
                            <a:pt x="722947" y="248603"/>
                            <a:pt x="735330" y="281940"/>
                            <a:pt x="759143" y="304800"/>
                          </a:cubicBezTo>
                          <a:cubicBezTo>
                            <a:pt x="782955" y="327660"/>
                            <a:pt x="814388" y="339090"/>
                            <a:pt x="851535" y="339090"/>
                          </a:cubicBezTo>
                          <a:cubicBezTo>
                            <a:pt x="888682" y="339090"/>
                            <a:pt x="919163" y="327660"/>
                            <a:pt x="942976" y="304800"/>
                          </a:cubicBezTo>
                          <a:cubicBezTo>
                            <a:pt x="966788" y="281940"/>
                            <a:pt x="979170" y="247650"/>
                            <a:pt x="979170" y="201930"/>
                          </a:cubicBezTo>
                          <a:cubicBezTo>
                            <a:pt x="979170" y="157163"/>
                            <a:pt x="967740" y="122873"/>
                            <a:pt x="943928" y="100965"/>
                          </a:cubicBezTo>
                          <a:cubicBezTo>
                            <a:pt x="920115" y="79058"/>
                            <a:pt x="889635" y="68580"/>
                            <a:pt x="851535" y="68580"/>
                          </a:cubicBezTo>
                          <a:lnTo>
                            <a:pt x="851535" y="68580"/>
                          </a:lnTo>
                          <a:close/>
                          <a:moveTo>
                            <a:pt x="1113472" y="6668"/>
                          </a:moveTo>
                          <a:lnTo>
                            <a:pt x="1252538" y="6668"/>
                          </a:lnTo>
                          <a:lnTo>
                            <a:pt x="1336357" y="275273"/>
                          </a:lnTo>
                          <a:lnTo>
                            <a:pt x="1419226" y="6668"/>
                          </a:lnTo>
                          <a:lnTo>
                            <a:pt x="1559243" y="6668"/>
                          </a:lnTo>
                          <a:lnTo>
                            <a:pt x="1559243" y="400050"/>
                          </a:lnTo>
                          <a:lnTo>
                            <a:pt x="1472565" y="400050"/>
                          </a:lnTo>
                          <a:lnTo>
                            <a:pt x="1472565" y="90488"/>
                          </a:lnTo>
                          <a:lnTo>
                            <a:pt x="1381126" y="400050"/>
                          </a:lnTo>
                          <a:lnTo>
                            <a:pt x="1291590" y="400050"/>
                          </a:lnTo>
                          <a:lnTo>
                            <a:pt x="1200151" y="90488"/>
                          </a:lnTo>
                          <a:lnTo>
                            <a:pt x="1200151" y="400050"/>
                          </a:lnTo>
                          <a:lnTo>
                            <a:pt x="1113472" y="400050"/>
                          </a:lnTo>
                          <a:lnTo>
                            <a:pt x="1113472" y="6668"/>
                          </a:lnTo>
                          <a:lnTo>
                            <a:pt x="1113472" y="6668"/>
                          </a:lnTo>
                          <a:close/>
                          <a:moveTo>
                            <a:pt x="850582" y="0"/>
                          </a:moveTo>
                          <a:cubicBezTo>
                            <a:pt x="918210" y="0"/>
                            <a:pt x="973455" y="18098"/>
                            <a:pt x="1013460" y="54293"/>
                          </a:cubicBezTo>
                          <a:cubicBezTo>
                            <a:pt x="1054418" y="90488"/>
                            <a:pt x="1074420" y="140018"/>
                            <a:pt x="1074420" y="203835"/>
                          </a:cubicBezTo>
                          <a:cubicBezTo>
                            <a:pt x="1074420" y="267653"/>
                            <a:pt x="1054418" y="317183"/>
                            <a:pt x="1013460" y="352425"/>
                          </a:cubicBezTo>
                          <a:cubicBezTo>
                            <a:pt x="972503" y="388620"/>
                            <a:pt x="919163" y="405765"/>
                            <a:pt x="850582" y="405765"/>
                          </a:cubicBezTo>
                          <a:cubicBezTo>
                            <a:pt x="782003" y="405765"/>
                            <a:pt x="727710" y="387668"/>
                            <a:pt x="686753" y="352425"/>
                          </a:cubicBezTo>
                          <a:cubicBezTo>
                            <a:pt x="645795" y="317183"/>
                            <a:pt x="625793" y="267653"/>
                            <a:pt x="625793" y="204788"/>
                          </a:cubicBezTo>
                          <a:cubicBezTo>
                            <a:pt x="625793" y="164783"/>
                            <a:pt x="632460" y="131445"/>
                            <a:pt x="646747" y="103823"/>
                          </a:cubicBezTo>
                          <a:cubicBezTo>
                            <a:pt x="657226" y="83820"/>
                            <a:pt x="671513" y="65723"/>
                            <a:pt x="689610" y="49530"/>
                          </a:cubicBezTo>
                          <a:cubicBezTo>
                            <a:pt x="707707" y="33338"/>
                            <a:pt x="727710" y="21908"/>
                            <a:pt x="749618" y="14288"/>
                          </a:cubicBezTo>
                          <a:cubicBezTo>
                            <a:pt x="779145" y="5715"/>
                            <a:pt x="812482" y="0"/>
                            <a:pt x="850582" y="0"/>
                          </a:cubicBezTo>
                          <a:lnTo>
                            <a:pt x="850582" y="0"/>
                          </a:lnTo>
                          <a:close/>
                          <a:moveTo>
                            <a:pt x="376238" y="0"/>
                          </a:moveTo>
                          <a:cubicBezTo>
                            <a:pt x="432435" y="0"/>
                            <a:pt x="478155" y="14288"/>
                            <a:pt x="513398" y="42863"/>
                          </a:cubicBezTo>
                          <a:cubicBezTo>
                            <a:pt x="534353" y="60008"/>
                            <a:pt x="550545" y="83820"/>
                            <a:pt x="561023" y="115253"/>
                          </a:cubicBezTo>
                          <a:lnTo>
                            <a:pt x="468630" y="134303"/>
                          </a:lnTo>
                          <a:cubicBezTo>
                            <a:pt x="462915" y="114300"/>
                            <a:pt x="451485" y="98108"/>
                            <a:pt x="434340" y="85725"/>
                          </a:cubicBezTo>
                          <a:cubicBezTo>
                            <a:pt x="417195" y="74295"/>
                            <a:pt x="396240" y="67628"/>
                            <a:pt x="371475" y="67628"/>
                          </a:cubicBezTo>
                          <a:cubicBezTo>
                            <a:pt x="337185" y="67628"/>
                            <a:pt x="309563" y="78105"/>
                            <a:pt x="288607" y="99060"/>
                          </a:cubicBezTo>
                          <a:cubicBezTo>
                            <a:pt x="267653" y="120015"/>
                            <a:pt x="256223" y="154305"/>
                            <a:pt x="256223" y="200978"/>
                          </a:cubicBezTo>
                          <a:cubicBezTo>
                            <a:pt x="256223" y="250508"/>
                            <a:pt x="266700" y="285750"/>
                            <a:pt x="287655" y="307658"/>
                          </a:cubicBezTo>
                          <a:cubicBezTo>
                            <a:pt x="308610" y="328613"/>
                            <a:pt x="336232" y="339090"/>
                            <a:pt x="369570" y="339090"/>
                          </a:cubicBezTo>
                          <a:cubicBezTo>
                            <a:pt x="394335" y="339090"/>
                            <a:pt x="415290" y="332423"/>
                            <a:pt x="433388" y="319088"/>
                          </a:cubicBezTo>
                          <a:cubicBezTo>
                            <a:pt x="451485" y="305753"/>
                            <a:pt x="463868" y="284798"/>
                            <a:pt x="471488" y="256223"/>
                          </a:cubicBezTo>
                          <a:lnTo>
                            <a:pt x="561975" y="280988"/>
                          </a:lnTo>
                          <a:cubicBezTo>
                            <a:pt x="547688" y="323850"/>
                            <a:pt x="524828" y="356235"/>
                            <a:pt x="492443" y="376238"/>
                          </a:cubicBezTo>
                          <a:cubicBezTo>
                            <a:pt x="460057" y="397193"/>
                            <a:pt x="419100" y="407670"/>
                            <a:pt x="369570" y="407670"/>
                          </a:cubicBezTo>
                          <a:cubicBezTo>
                            <a:pt x="308610" y="407670"/>
                            <a:pt x="258128" y="389573"/>
                            <a:pt x="218123" y="354330"/>
                          </a:cubicBezTo>
                          <a:cubicBezTo>
                            <a:pt x="179070" y="319088"/>
                            <a:pt x="159068" y="269558"/>
                            <a:pt x="159068" y="207645"/>
                          </a:cubicBezTo>
                          <a:cubicBezTo>
                            <a:pt x="159068" y="141923"/>
                            <a:pt x="179070" y="91440"/>
                            <a:pt x="218123" y="55245"/>
                          </a:cubicBezTo>
                          <a:cubicBezTo>
                            <a:pt x="257175" y="19050"/>
                            <a:pt x="311468" y="0"/>
                            <a:pt x="376238" y="0"/>
                          </a:cubicBezTo>
                          <a:lnTo>
                            <a:pt x="376238" y="0"/>
                          </a:lnTo>
                          <a:close/>
                        </a:path>
                      </a:pathLst>
                    </a:custGeom>
                    <a:grpFill/>
                    <a:ln w="9525" cap="flat">
                      <a:noFill/>
                      <a:prstDash val="solid"/>
                      <a:miter/>
                    </a:ln>
                  </p:spPr>
                  <p:txBody>
                    <a:bodyPr rtlCol="0" anchor="ctr"/>
                    <a:lstStyle/>
                    <a:p>
                      <a:endParaRPr lang="en-US"/>
                    </a:p>
                  </p:txBody>
                </p:sp>
              </p:grpSp>
            </p:grpSp>
          </p:grpSp>
        </p:grpSp>
      </p:grpSp>
    </p:spTree>
    <p:extLst>
      <p:ext uri="{BB962C8B-B14F-4D97-AF65-F5344CB8AC3E}">
        <p14:creationId xmlns:p14="http://schemas.microsoft.com/office/powerpoint/2010/main" val="26374744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440AA95-192B-4628-9FF5-BF250F10FCD4}"/>
              </a:ext>
            </a:extLst>
          </p:cNvPr>
          <p:cNvSpPr/>
          <p:nvPr/>
        </p:nvSpPr>
        <p:spPr>
          <a:xfrm>
            <a:off x="325925" y="208230"/>
            <a:ext cx="11525061" cy="645512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37E1DF9-8BCE-453A-92EA-338C6C57A5E0}"/>
              </a:ext>
            </a:extLst>
          </p:cNvPr>
          <p:cNvSpPr txBox="1"/>
          <p:nvPr/>
        </p:nvSpPr>
        <p:spPr>
          <a:xfrm>
            <a:off x="6787662" y="5276618"/>
            <a:ext cx="4745001" cy="830997"/>
          </a:xfrm>
          <a:prstGeom prst="rect">
            <a:avLst/>
          </a:prstGeom>
          <a:noFill/>
        </p:spPr>
        <p:txBody>
          <a:bodyPr wrap="square" rtlCol="0" anchor="ctr">
            <a:spAutoFit/>
          </a:bodyPr>
          <a:lstStyle/>
          <a:p>
            <a:pPr algn="r"/>
            <a:r>
              <a:rPr lang="en-US" altLang="ko-KR" sz="4800" b="1" dirty="0" smtClean="0">
                <a:solidFill>
                  <a:schemeClr val="bg1"/>
                </a:solidFill>
                <a:cs typeface="Arial" pitchFamily="34" charset="0"/>
              </a:rPr>
              <a:t>THANK YOU </a:t>
            </a:r>
            <a:endParaRPr lang="ko-KR" altLang="en-US" sz="4800" b="1" dirty="0">
              <a:solidFill>
                <a:schemeClr val="bg1"/>
              </a:solidFill>
              <a:cs typeface="Arial" pitchFamily="34" charset="0"/>
            </a:endParaRPr>
          </a:p>
        </p:txBody>
      </p:sp>
    </p:spTree>
    <p:extLst>
      <p:ext uri="{BB962C8B-B14F-4D97-AF65-F5344CB8AC3E}">
        <p14:creationId xmlns:p14="http://schemas.microsoft.com/office/powerpoint/2010/main" val="2498161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CF5BDA4-10C7-46A6-AC30-523A3FC438AC}"/>
              </a:ext>
            </a:extLst>
          </p:cNvPr>
          <p:cNvSpPr txBox="1"/>
          <p:nvPr/>
        </p:nvSpPr>
        <p:spPr>
          <a:xfrm>
            <a:off x="6804532" y="872472"/>
            <a:ext cx="4777152" cy="4801314"/>
          </a:xfrm>
          <a:prstGeom prst="rect">
            <a:avLst/>
          </a:prstGeom>
          <a:noFill/>
        </p:spPr>
        <p:txBody>
          <a:bodyPr wrap="square" rtlCol="0" anchor="ctr">
            <a:spAutoFit/>
          </a:bodyPr>
          <a:lstStyle/>
          <a:p>
            <a:r>
              <a:rPr lang="en-US" dirty="0">
                <a:solidFill>
                  <a:schemeClr val="bg1"/>
                </a:solidFill>
                <a:latin typeface="Times New Roman" panose="02020603050405020304" pitchFamily="18" charset="0"/>
                <a:cs typeface="Times New Roman" panose="02020603050405020304" pitchFamily="18" charset="0"/>
              </a:rPr>
              <a:t>A telecom company is considering upgrading their infrastructure in your city and they have hired G&amp;B Consulting. The telecom company would be willing to invest in upgraded lines that offer higher speeds and bandwidth, but it is costly to do so and they are afraid they might make the investment but not have customers willing to upgrade their services which would be needed to recoup their profits. The alternative would be to keep the old infrastructure, but there are already a high amount of service complaints from the customer base. The telecom company needs to determine if investing in the improved service will pay off for them by having a sufficient amount of customers buy the upgraded service. You have been tasked with helping them determine their optimum strategy.</a:t>
            </a:r>
            <a:endParaRPr lang="ko-KR" altLang="en-US"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3764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5A4BDA0-C270-4764-9C18-A593BCE2C965}"/>
              </a:ext>
            </a:extLst>
          </p:cNvPr>
          <p:cNvSpPr txBox="1"/>
          <p:nvPr/>
        </p:nvSpPr>
        <p:spPr>
          <a:xfrm>
            <a:off x="740317" y="66546"/>
            <a:ext cx="3439886" cy="2308324"/>
          </a:xfrm>
          <a:prstGeom prst="rect">
            <a:avLst/>
          </a:prstGeom>
          <a:noFill/>
        </p:spPr>
        <p:txBody>
          <a:bodyPr wrap="square" rtlCol="0" anchor="ctr">
            <a:spAutoFit/>
          </a:bodyPr>
          <a:lstStyle/>
          <a:p>
            <a:pPr marL="285750" lvl="0" indent="-285750">
              <a:buFont typeface="Wingdings" panose="05000000000000000000" pitchFamily="2" charset="2"/>
              <a:buChar char="q"/>
            </a:pPr>
            <a:r>
              <a:rPr lang="en-US" dirty="0">
                <a:solidFill>
                  <a:schemeClr val="bg1"/>
                </a:solidFill>
                <a:latin typeface="Times New Roman" panose="02020603050405020304" pitchFamily="18" charset="0"/>
                <a:cs typeface="Times New Roman" panose="02020603050405020304" pitchFamily="18" charset="0"/>
              </a:rPr>
              <a:t>Explain why a game tree must be used in this scenario instead of a payoff matrix.</a:t>
            </a:r>
          </a:p>
          <a:p>
            <a:pPr marL="285750" lvl="0" indent="-285750">
              <a:buFont typeface="Wingdings" panose="05000000000000000000" pitchFamily="2" charset="2"/>
              <a:buChar char="q"/>
            </a:pPr>
            <a:r>
              <a:rPr lang="en-US" dirty="0">
                <a:solidFill>
                  <a:schemeClr val="bg1"/>
                </a:solidFill>
                <a:latin typeface="Times New Roman" panose="02020603050405020304" pitchFamily="18" charset="0"/>
                <a:cs typeface="Times New Roman" panose="02020603050405020304" pitchFamily="18" charset="0"/>
              </a:rPr>
              <a:t>Identify who will go first in the game</a:t>
            </a:r>
          </a:p>
          <a:p>
            <a:endParaRPr lang="ko-KR" altLang="en-US" sz="5400" dirty="0">
              <a:solidFill>
                <a:schemeClr val="bg1"/>
              </a:solidFill>
              <a:cs typeface="Arial" pitchFamily="34" charset="0"/>
            </a:endParaRPr>
          </a:p>
        </p:txBody>
      </p:sp>
      <p:grpSp>
        <p:nvGrpSpPr>
          <p:cNvPr id="11" name="Group 10">
            <a:extLst>
              <a:ext uri="{FF2B5EF4-FFF2-40B4-BE49-F238E27FC236}">
                <a16:creationId xmlns:a16="http://schemas.microsoft.com/office/drawing/2014/main" id="{6F556014-99F2-413F-BA74-B604762B66FA}"/>
              </a:ext>
            </a:extLst>
          </p:cNvPr>
          <p:cNvGrpSpPr/>
          <p:nvPr/>
        </p:nvGrpSpPr>
        <p:grpSpPr>
          <a:xfrm flipV="1">
            <a:off x="3642230" y="895350"/>
            <a:ext cx="7919927" cy="5200650"/>
            <a:chOff x="2995646" y="448561"/>
            <a:chExt cx="8566511" cy="5919461"/>
          </a:xfrm>
        </p:grpSpPr>
        <p:cxnSp>
          <p:nvCxnSpPr>
            <p:cNvPr id="12" name="Straight Connector 11">
              <a:extLst>
                <a:ext uri="{FF2B5EF4-FFF2-40B4-BE49-F238E27FC236}">
                  <a16:creationId xmlns:a16="http://schemas.microsoft.com/office/drawing/2014/main" id="{BD014B18-BA7E-475C-B97A-1C458E8F3644}"/>
                </a:ext>
              </a:extLst>
            </p:cNvPr>
            <p:cNvCxnSpPr>
              <a:cxnSpLocks/>
            </p:cNvCxnSpPr>
            <p:nvPr/>
          </p:nvCxnSpPr>
          <p:spPr>
            <a:xfrm flipV="1">
              <a:off x="4361457" y="448561"/>
              <a:ext cx="0" cy="487307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59A2D06-9F89-464F-98C2-9BABA2CE2E15}"/>
                </a:ext>
              </a:extLst>
            </p:cNvPr>
            <p:cNvCxnSpPr>
              <a:cxnSpLocks/>
            </p:cNvCxnSpPr>
            <p:nvPr/>
          </p:nvCxnSpPr>
          <p:spPr>
            <a:xfrm flipH="1">
              <a:off x="4361457" y="477136"/>
              <a:ext cx="718165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256552C-DCF3-4A68-B9A4-645E85E698BF}"/>
                </a:ext>
              </a:extLst>
            </p:cNvPr>
            <p:cNvCxnSpPr>
              <a:cxnSpLocks/>
            </p:cNvCxnSpPr>
            <p:nvPr/>
          </p:nvCxnSpPr>
          <p:spPr>
            <a:xfrm flipV="1">
              <a:off x="11543107" y="448561"/>
              <a:ext cx="0" cy="5896218"/>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9EDD73A-0B0E-4B3D-BB0A-254E6E118D5A}"/>
                </a:ext>
              </a:extLst>
            </p:cNvPr>
            <p:cNvCxnSpPr>
              <a:cxnSpLocks/>
            </p:cNvCxnSpPr>
            <p:nvPr/>
          </p:nvCxnSpPr>
          <p:spPr>
            <a:xfrm flipH="1">
              <a:off x="2995646" y="6354750"/>
              <a:ext cx="8566511" cy="13272"/>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Rectangle 16">
            <a:extLst>
              <a:ext uri="{FF2B5EF4-FFF2-40B4-BE49-F238E27FC236}">
                <a16:creationId xmlns:a16="http://schemas.microsoft.com/office/drawing/2014/main" id="{EC13879F-D3DB-463F-BF1F-003E841B15E9}"/>
              </a:ext>
            </a:extLst>
          </p:cNvPr>
          <p:cNvSpPr/>
          <p:nvPr/>
        </p:nvSpPr>
        <p:spPr>
          <a:xfrm>
            <a:off x="4563871" y="1527679"/>
            <a:ext cx="682161" cy="682161"/>
          </a:xfrm>
          <a:prstGeom prst="rect">
            <a:avLst/>
          </a:prstGeom>
          <a:solidFill>
            <a:schemeClr val="accent1"/>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7536AA1E-6C24-4A66-AAB7-35782BD9DEDB}"/>
              </a:ext>
            </a:extLst>
          </p:cNvPr>
          <p:cNvSpPr/>
          <p:nvPr/>
        </p:nvSpPr>
        <p:spPr>
          <a:xfrm>
            <a:off x="4563871" y="2662622"/>
            <a:ext cx="682161" cy="682161"/>
          </a:xfrm>
          <a:prstGeom prst="rect">
            <a:avLst/>
          </a:prstGeom>
          <a:solidFill>
            <a:schemeClr val="accent2"/>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222BD605-3547-4DD5-A740-98710E11C632}"/>
              </a:ext>
            </a:extLst>
          </p:cNvPr>
          <p:cNvSpPr/>
          <p:nvPr/>
        </p:nvSpPr>
        <p:spPr>
          <a:xfrm>
            <a:off x="4563871" y="3797565"/>
            <a:ext cx="682161" cy="682161"/>
          </a:xfrm>
          <a:prstGeom prst="rect">
            <a:avLst/>
          </a:prstGeom>
          <a:solidFill>
            <a:schemeClr val="accent3"/>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E3ED01D0-912E-4294-B392-81E77C41E575}"/>
              </a:ext>
            </a:extLst>
          </p:cNvPr>
          <p:cNvSpPr/>
          <p:nvPr/>
        </p:nvSpPr>
        <p:spPr>
          <a:xfrm>
            <a:off x="4563871" y="4932508"/>
            <a:ext cx="682161" cy="682161"/>
          </a:xfrm>
          <a:prstGeom prst="rect">
            <a:avLst/>
          </a:prstGeom>
          <a:solidFill>
            <a:schemeClr val="accent4"/>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84237A53-2FA2-41CA-A145-17EF09ABAB64}"/>
              </a:ext>
            </a:extLst>
          </p:cNvPr>
          <p:cNvSpPr txBox="1"/>
          <p:nvPr/>
        </p:nvSpPr>
        <p:spPr>
          <a:xfrm>
            <a:off x="5672289" y="1359280"/>
            <a:ext cx="5433857" cy="3539430"/>
          </a:xfrm>
          <a:prstGeom prst="rect">
            <a:avLst/>
          </a:prstGeom>
          <a:noFill/>
        </p:spPr>
        <p:txBody>
          <a:bodyPr wrap="square" lIns="108000" rIns="108000" rtlCol="0">
            <a:spAutoFit/>
          </a:bodyPr>
          <a:lstStyle/>
          <a:p>
            <a:r>
              <a:rPr lang="en-US" altLang="ko-KR" sz="2800" b="1" dirty="0">
                <a:solidFill>
                  <a:schemeClr val="bg1"/>
                </a:solidFill>
                <a:latin typeface="Times New Roman" panose="02020603050405020304" pitchFamily="18" charset="0"/>
                <a:cs typeface="Times New Roman" panose="02020603050405020304" pitchFamily="18" charset="0"/>
              </a:rPr>
              <a:t>Since this is a sequential transfer game in which the Telecom provider must go first, a game tree must be </a:t>
            </a:r>
            <a:r>
              <a:rPr lang="en-US" altLang="ko-KR" sz="2800" b="1" dirty="0" smtClean="0">
                <a:solidFill>
                  <a:schemeClr val="bg1"/>
                </a:solidFill>
                <a:latin typeface="Times New Roman" panose="02020603050405020304" pitchFamily="18" charset="0"/>
                <a:cs typeface="Times New Roman" panose="02020603050405020304" pitchFamily="18" charset="0"/>
              </a:rPr>
              <a:t>used . This </a:t>
            </a:r>
            <a:r>
              <a:rPr lang="en-US" altLang="ko-KR" sz="2800" b="1" dirty="0">
                <a:solidFill>
                  <a:schemeClr val="bg1"/>
                </a:solidFill>
                <a:latin typeface="Times New Roman" panose="02020603050405020304" pitchFamily="18" charset="0"/>
                <a:cs typeface="Times New Roman" panose="02020603050405020304" pitchFamily="18" charset="0"/>
              </a:rPr>
              <a:t>is due to the fact that they must first plan to update their substructure before they can provide any new services for customers to purchase.</a:t>
            </a:r>
            <a:endParaRPr lang="ko-KR" altLang="en-US" sz="2800" b="1" dirty="0">
              <a:solidFill>
                <a:schemeClr val="bg1"/>
              </a:solidFill>
              <a:latin typeface="Times New Roman" panose="02020603050405020304" pitchFamily="18" charset="0"/>
              <a:cs typeface="Times New Roman" panose="02020603050405020304" pitchFamily="18" charset="0"/>
            </a:endParaRPr>
          </a:p>
        </p:txBody>
      </p:sp>
      <p:sp>
        <p:nvSpPr>
          <p:cNvPr id="36" name="Oval 35">
            <a:extLst>
              <a:ext uri="{FF2B5EF4-FFF2-40B4-BE49-F238E27FC236}">
                <a16:creationId xmlns:a16="http://schemas.microsoft.com/office/drawing/2014/main" id="{CD4E8CE7-5D30-4C46-BFB0-3CFC42311CA8}"/>
              </a:ext>
            </a:extLst>
          </p:cNvPr>
          <p:cNvSpPr/>
          <p:nvPr/>
        </p:nvSpPr>
        <p:spPr>
          <a:xfrm>
            <a:off x="3531173" y="839821"/>
            <a:ext cx="111057" cy="111057"/>
          </a:xfrm>
          <a:prstGeom prst="ellips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8822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63C4A58B-7EBE-45E6-A5D8-602EBF410DD4}"/>
              </a:ext>
            </a:extLst>
          </p:cNvPr>
          <p:cNvSpPr/>
          <p:nvPr/>
        </p:nvSpPr>
        <p:spPr>
          <a:xfrm>
            <a:off x="2646787" y="1294662"/>
            <a:ext cx="1705707" cy="1025219"/>
          </a:xfrm>
          <a:prstGeom prst="roundRect">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a:extLst>
              <a:ext uri="{FF2B5EF4-FFF2-40B4-BE49-F238E27FC236}">
                <a16:creationId xmlns:a16="http://schemas.microsoft.com/office/drawing/2014/main" id="{222B8DB4-E5C1-4EFA-ACA0-4529878B4B15}"/>
              </a:ext>
            </a:extLst>
          </p:cNvPr>
          <p:cNvGrpSpPr/>
          <p:nvPr/>
        </p:nvGrpSpPr>
        <p:grpSpPr>
          <a:xfrm rot="16200000">
            <a:off x="2925468" y="508388"/>
            <a:ext cx="1148343" cy="424205"/>
            <a:chOff x="-5096" y="2714130"/>
            <a:chExt cx="1189372" cy="436028"/>
          </a:xfrm>
        </p:grpSpPr>
        <p:sp>
          <p:nvSpPr>
            <p:cNvPr id="37" name="Freeform: Shape 36">
              <a:extLst>
                <a:ext uri="{FF2B5EF4-FFF2-40B4-BE49-F238E27FC236}">
                  <a16:creationId xmlns:a16="http://schemas.microsoft.com/office/drawing/2014/main" id="{FEAF8646-3245-4756-8FDA-BB41A7F10DC0}"/>
                </a:ext>
              </a:extLst>
            </p:cNvPr>
            <p:cNvSpPr/>
            <p:nvPr/>
          </p:nvSpPr>
          <p:spPr>
            <a:xfrm>
              <a:off x="123162" y="2714130"/>
              <a:ext cx="665744" cy="436028"/>
            </a:xfrm>
            <a:custGeom>
              <a:avLst/>
              <a:gdLst>
                <a:gd name="connsiteX0" fmla="*/ 288530 w 862149"/>
                <a:gd name="connsiteY0" fmla="*/ 155674 h 564662"/>
                <a:gd name="connsiteX1" fmla="*/ 161872 w 862149"/>
                <a:gd name="connsiteY1" fmla="*/ 282332 h 564662"/>
                <a:gd name="connsiteX2" fmla="*/ 288530 w 862149"/>
                <a:gd name="connsiteY2" fmla="*/ 408990 h 564662"/>
                <a:gd name="connsiteX3" fmla="*/ 573620 w 862149"/>
                <a:gd name="connsiteY3" fmla="*/ 408990 h 564662"/>
                <a:gd name="connsiteX4" fmla="*/ 700278 w 862149"/>
                <a:gd name="connsiteY4" fmla="*/ 282332 h 564662"/>
                <a:gd name="connsiteX5" fmla="*/ 573620 w 862149"/>
                <a:gd name="connsiteY5" fmla="*/ 155674 h 564662"/>
                <a:gd name="connsiteX6" fmla="*/ 282331 w 862149"/>
                <a:gd name="connsiteY6" fmla="*/ 0 h 564662"/>
                <a:gd name="connsiteX7" fmla="*/ 579818 w 862149"/>
                <a:gd name="connsiteY7" fmla="*/ 0 h 564662"/>
                <a:gd name="connsiteX8" fmla="*/ 862149 w 862149"/>
                <a:gd name="connsiteY8" fmla="*/ 282331 h 564662"/>
                <a:gd name="connsiteX9" fmla="*/ 579818 w 862149"/>
                <a:gd name="connsiteY9" fmla="*/ 564662 h 564662"/>
                <a:gd name="connsiteX10" fmla="*/ 282331 w 862149"/>
                <a:gd name="connsiteY10" fmla="*/ 564662 h 564662"/>
                <a:gd name="connsiteX11" fmla="*/ 0 w 862149"/>
                <a:gd name="connsiteY11" fmla="*/ 282331 h 564662"/>
                <a:gd name="connsiteX12" fmla="*/ 282331 w 862149"/>
                <a:gd name="connsiteY12" fmla="*/ 0 h 56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2149" h="564662">
                  <a:moveTo>
                    <a:pt x="288530" y="155674"/>
                  </a:moveTo>
                  <a:cubicBezTo>
                    <a:pt x="218579" y="155674"/>
                    <a:pt x="161872" y="212381"/>
                    <a:pt x="161872" y="282332"/>
                  </a:cubicBezTo>
                  <a:cubicBezTo>
                    <a:pt x="161872" y="352283"/>
                    <a:pt x="218579" y="408990"/>
                    <a:pt x="288530" y="408990"/>
                  </a:cubicBezTo>
                  <a:lnTo>
                    <a:pt x="573620" y="408990"/>
                  </a:lnTo>
                  <a:cubicBezTo>
                    <a:pt x="643571" y="408990"/>
                    <a:pt x="700278" y="352283"/>
                    <a:pt x="700278" y="282332"/>
                  </a:cubicBezTo>
                  <a:cubicBezTo>
                    <a:pt x="700278" y="212381"/>
                    <a:pt x="643571" y="155674"/>
                    <a:pt x="573620" y="155674"/>
                  </a:cubicBezTo>
                  <a:close/>
                  <a:moveTo>
                    <a:pt x="282331" y="0"/>
                  </a:moveTo>
                  <a:lnTo>
                    <a:pt x="579818" y="0"/>
                  </a:lnTo>
                  <a:cubicBezTo>
                    <a:pt x="735745" y="0"/>
                    <a:pt x="862149" y="126404"/>
                    <a:pt x="862149" y="282331"/>
                  </a:cubicBezTo>
                  <a:cubicBezTo>
                    <a:pt x="862149" y="438258"/>
                    <a:pt x="735745" y="564662"/>
                    <a:pt x="579818" y="564662"/>
                  </a:cubicBezTo>
                  <a:lnTo>
                    <a:pt x="282331" y="564662"/>
                  </a:lnTo>
                  <a:cubicBezTo>
                    <a:pt x="126404" y="564662"/>
                    <a:pt x="0" y="438258"/>
                    <a:pt x="0" y="282331"/>
                  </a:cubicBezTo>
                  <a:cubicBezTo>
                    <a:pt x="0" y="126404"/>
                    <a:pt x="126404" y="0"/>
                    <a:pt x="282331" y="0"/>
                  </a:cubicBezTo>
                  <a:close/>
                </a:path>
              </a:pathLst>
            </a:custGeom>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Rectangle: Rounded Corners 37">
              <a:extLst>
                <a:ext uri="{FF2B5EF4-FFF2-40B4-BE49-F238E27FC236}">
                  <a16:creationId xmlns:a16="http://schemas.microsoft.com/office/drawing/2014/main" id="{90EFAF4E-AF54-4DF3-B4E9-E492818EC9C1}"/>
                </a:ext>
              </a:extLst>
            </p:cNvPr>
            <p:cNvSpPr/>
            <p:nvPr/>
          </p:nvSpPr>
          <p:spPr>
            <a:xfrm>
              <a:off x="518532" y="2864608"/>
              <a:ext cx="665744" cy="129676"/>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Shape 81">
              <a:extLst>
                <a:ext uri="{FF2B5EF4-FFF2-40B4-BE49-F238E27FC236}">
                  <a16:creationId xmlns:a16="http://schemas.microsoft.com/office/drawing/2014/main" id="{020F0551-8190-429B-AF29-923FAE1DB67C}"/>
                </a:ext>
              </a:extLst>
            </p:cNvPr>
            <p:cNvSpPr/>
            <p:nvPr/>
          </p:nvSpPr>
          <p:spPr>
            <a:xfrm>
              <a:off x="-5096" y="2867306"/>
              <a:ext cx="398632" cy="129676"/>
            </a:xfrm>
            <a:custGeom>
              <a:avLst/>
              <a:gdLst>
                <a:gd name="connsiteX0" fmla="*/ 0 w 398632"/>
                <a:gd name="connsiteY0" fmla="*/ 0 h 129676"/>
                <a:gd name="connsiteX1" fmla="*/ 333794 w 398632"/>
                <a:gd name="connsiteY1" fmla="*/ 0 h 129676"/>
                <a:gd name="connsiteX2" fmla="*/ 398632 w 398632"/>
                <a:gd name="connsiteY2" fmla="*/ 64838 h 129676"/>
                <a:gd name="connsiteX3" fmla="*/ 333794 w 398632"/>
                <a:gd name="connsiteY3" fmla="*/ 129676 h 129676"/>
                <a:gd name="connsiteX4" fmla="*/ 0 w 398632"/>
                <a:gd name="connsiteY4" fmla="*/ 129676 h 129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8632" h="129676">
                  <a:moveTo>
                    <a:pt x="0" y="0"/>
                  </a:moveTo>
                  <a:lnTo>
                    <a:pt x="333794" y="0"/>
                  </a:lnTo>
                  <a:cubicBezTo>
                    <a:pt x="369603" y="0"/>
                    <a:pt x="398632" y="29029"/>
                    <a:pt x="398632" y="64838"/>
                  </a:cubicBezTo>
                  <a:cubicBezTo>
                    <a:pt x="398632" y="100647"/>
                    <a:pt x="369603" y="129676"/>
                    <a:pt x="333794" y="129676"/>
                  </a:cubicBezTo>
                  <a:lnTo>
                    <a:pt x="0" y="129676"/>
                  </a:lnTo>
                  <a:close/>
                </a:path>
              </a:pathLst>
            </a:cu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57" name="TextBox 56">
            <a:extLst>
              <a:ext uri="{FF2B5EF4-FFF2-40B4-BE49-F238E27FC236}">
                <a16:creationId xmlns:a16="http://schemas.microsoft.com/office/drawing/2014/main" id="{51B8E895-D9F5-41AB-9B49-E314AA5A30A7}"/>
              </a:ext>
            </a:extLst>
          </p:cNvPr>
          <p:cNvSpPr txBox="1"/>
          <p:nvPr/>
        </p:nvSpPr>
        <p:spPr>
          <a:xfrm>
            <a:off x="2480365" y="1331069"/>
            <a:ext cx="1912391" cy="707886"/>
          </a:xfrm>
          <a:prstGeom prst="rect">
            <a:avLst/>
          </a:prstGeom>
          <a:noFill/>
        </p:spPr>
        <p:txBody>
          <a:bodyPr wrap="square" rtlCol="0">
            <a:spAutoFit/>
          </a:bodyPr>
          <a:lstStyle/>
          <a:p>
            <a:pPr algn="ctr"/>
            <a:r>
              <a:rPr lang="en-US" altLang="ko-KR" sz="2000" b="1" dirty="0" smtClean="0">
                <a:solidFill>
                  <a:schemeClr val="bg1"/>
                </a:solidFill>
                <a:latin typeface="Times New Roman" panose="02020603050405020304" pitchFamily="18" charset="0"/>
                <a:cs typeface="Times New Roman" panose="02020603050405020304" pitchFamily="18" charset="0"/>
              </a:rPr>
              <a:t>Telecom</a:t>
            </a:r>
          </a:p>
          <a:p>
            <a:pPr algn="ctr"/>
            <a:r>
              <a:rPr lang="en-US" altLang="ko-KR" sz="2000" b="1" dirty="0" smtClean="0">
                <a:solidFill>
                  <a:schemeClr val="bg1"/>
                </a:solidFill>
                <a:latin typeface="Times New Roman" panose="02020603050405020304" pitchFamily="18" charset="0"/>
                <a:cs typeface="Times New Roman" panose="02020603050405020304" pitchFamily="18" charset="0"/>
              </a:rPr>
              <a:t>company</a:t>
            </a:r>
            <a:endParaRPr lang="ko-KR" altLang="en-US" sz="2000" b="1" dirty="0">
              <a:solidFill>
                <a:schemeClr val="bg1"/>
              </a:solidFill>
              <a:latin typeface="Times New Roman" panose="02020603050405020304" pitchFamily="18" charset="0"/>
              <a:cs typeface="Times New Roman" panose="02020603050405020304" pitchFamily="18" charset="0"/>
            </a:endParaRPr>
          </a:p>
        </p:txBody>
      </p:sp>
      <p:sp>
        <p:nvSpPr>
          <p:cNvPr id="58" name="직사각형 113">
            <a:extLst>
              <a:ext uri="{FF2B5EF4-FFF2-40B4-BE49-F238E27FC236}">
                <a16:creationId xmlns:a16="http://schemas.microsoft.com/office/drawing/2014/main" id="{5F7907DB-ECA4-4D09-9FD1-B0FDD41C5B0A}"/>
              </a:ext>
            </a:extLst>
          </p:cNvPr>
          <p:cNvSpPr>
            <a:spLocks noChangeArrowheads="1"/>
          </p:cNvSpPr>
          <p:nvPr/>
        </p:nvSpPr>
        <p:spPr bwMode="auto">
          <a:xfrm>
            <a:off x="10086975" y="3057863"/>
            <a:ext cx="1041996" cy="400110"/>
          </a:xfrm>
          <a:prstGeom prst="rect">
            <a:avLst/>
          </a:prstGeom>
          <a:noFill/>
          <a:ln w="9525">
            <a:noFill/>
            <a:miter lim="800000"/>
            <a:headEnd/>
            <a:tailEnd/>
          </a:ln>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2000" b="1" dirty="0">
                <a:solidFill>
                  <a:schemeClr val="bg1"/>
                </a:solidFill>
                <a:cs typeface="Arial" charset="0"/>
              </a:rPr>
              <a:t>2021</a:t>
            </a:r>
            <a:endParaRPr lang="ko-KR" altLang="en-US" sz="2000" dirty="0">
              <a:solidFill>
                <a:schemeClr val="bg1"/>
              </a:solidFill>
            </a:endParaRPr>
          </a:p>
        </p:txBody>
      </p:sp>
      <p:sp>
        <p:nvSpPr>
          <p:cNvPr id="60" name="TextBox 59">
            <a:extLst>
              <a:ext uri="{FF2B5EF4-FFF2-40B4-BE49-F238E27FC236}">
                <a16:creationId xmlns:a16="http://schemas.microsoft.com/office/drawing/2014/main" id="{C29ACBA1-9CF2-4CC6-800B-4082022FEC84}"/>
              </a:ext>
            </a:extLst>
          </p:cNvPr>
          <p:cNvSpPr txBox="1"/>
          <p:nvPr/>
        </p:nvSpPr>
        <p:spPr>
          <a:xfrm>
            <a:off x="10079594" y="2403159"/>
            <a:ext cx="1056759" cy="277000"/>
          </a:xfrm>
          <a:prstGeom prst="rect">
            <a:avLst/>
          </a:prstGeom>
          <a:noFill/>
        </p:spPr>
        <p:txBody>
          <a:bodyPr wrap="square" rtlCol="0">
            <a:spAutoFit/>
          </a:bodyPr>
          <a:lstStyle/>
          <a:p>
            <a:pPr algn="ctr"/>
            <a:r>
              <a:rPr lang="en-US" altLang="ko-KR" sz="1200" b="1" dirty="0">
                <a:solidFill>
                  <a:schemeClr val="bg1"/>
                </a:solidFill>
                <a:cs typeface="Arial" pitchFamily="34" charset="0"/>
              </a:rPr>
              <a:t>Text  Here</a:t>
            </a:r>
            <a:endParaRPr lang="ko-KR" altLang="en-US" sz="1200" b="1" dirty="0">
              <a:solidFill>
                <a:schemeClr val="bg1"/>
              </a:solidFill>
              <a:cs typeface="Arial" pitchFamily="34" charset="0"/>
            </a:endParaRPr>
          </a:p>
        </p:txBody>
      </p:sp>
      <p:cxnSp>
        <p:nvCxnSpPr>
          <p:cNvPr id="16" name="Straight Connector 15"/>
          <p:cNvCxnSpPr>
            <a:endCxn id="39" idx="0"/>
          </p:cNvCxnSpPr>
          <p:nvPr/>
        </p:nvCxnSpPr>
        <p:spPr>
          <a:xfrm flipH="1">
            <a:off x="1597334" y="2319881"/>
            <a:ext cx="1836602" cy="1051785"/>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a:endCxn id="40" idx="0"/>
          </p:cNvCxnSpPr>
          <p:nvPr/>
        </p:nvCxnSpPr>
        <p:spPr>
          <a:xfrm>
            <a:off x="3433935" y="2319881"/>
            <a:ext cx="1857115" cy="1038516"/>
          </a:xfrm>
          <a:prstGeom prst="line">
            <a:avLst/>
          </a:prstGeom>
        </p:spPr>
        <p:style>
          <a:lnRef idx="1">
            <a:schemeClr val="accent1"/>
          </a:lnRef>
          <a:fillRef idx="0">
            <a:schemeClr val="accent1"/>
          </a:fillRef>
          <a:effectRef idx="0">
            <a:schemeClr val="accent1"/>
          </a:effectRef>
          <a:fontRef idx="minor">
            <a:schemeClr val="tx1"/>
          </a:fontRef>
        </p:style>
      </p:cxnSp>
      <p:pic>
        <p:nvPicPr>
          <p:cNvPr id="39" name="Picture 38"/>
          <p:cNvPicPr>
            <a:picLocks noChangeAspect="1"/>
          </p:cNvPicPr>
          <p:nvPr/>
        </p:nvPicPr>
        <p:blipFill>
          <a:blip r:embed="rId2"/>
          <a:stretch>
            <a:fillRect/>
          </a:stretch>
        </p:blipFill>
        <p:spPr>
          <a:xfrm>
            <a:off x="743820" y="3371666"/>
            <a:ext cx="1707028" cy="1030313"/>
          </a:xfrm>
          <a:prstGeom prst="rect">
            <a:avLst/>
          </a:prstGeom>
        </p:spPr>
      </p:pic>
      <p:pic>
        <p:nvPicPr>
          <p:cNvPr id="40" name="Picture 39"/>
          <p:cNvPicPr>
            <a:picLocks noChangeAspect="1"/>
          </p:cNvPicPr>
          <p:nvPr/>
        </p:nvPicPr>
        <p:blipFill>
          <a:blip r:embed="rId2"/>
          <a:stretch>
            <a:fillRect/>
          </a:stretch>
        </p:blipFill>
        <p:spPr>
          <a:xfrm>
            <a:off x="4437536" y="3358397"/>
            <a:ext cx="1707028" cy="1030313"/>
          </a:xfrm>
          <a:prstGeom prst="rect">
            <a:avLst/>
          </a:prstGeom>
        </p:spPr>
      </p:pic>
      <p:cxnSp>
        <p:nvCxnSpPr>
          <p:cNvPr id="85" name="Straight Connector 84"/>
          <p:cNvCxnSpPr/>
          <p:nvPr/>
        </p:nvCxnSpPr>
        <p:spPr>
          <a:xfrm flipH="1">
            <a:off x="737391" y="4410608"/>
            <a:ext cx="852680" cy="732729"/>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590071" y="4401979"/>
            <a:ext cx="847918" cy="711482"/>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4362492" y="4393457"/>
            <a:ext cx="853515" cy="720111"/>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5210410" y="4410282"/>
            <a:ext cx="847918" cy="711482"/>
          </a:xfrm>
          <a:prstGeom prst="line">
            <a:avLst/>
          </a:prstGeom>
        </p:spPr>
        <p:style>
          <a:lnRef idx="1">
            <a:schemeClr val="accent1"/>
          </a:lnRef>
          <a:fillRef idx="0">
            <a:schemeClr val="accent1"/>
          </a:fillRef>
          <a:effectRef idx="0">
            <a:schemeClr val="accent1"/>
          </a:effectRef>
          <a:fontRef idx="minor">
            <a:schemeClr val="tx1"/>
          </a:fontRef>
        </p:style>
      </p:cxnSp>
      <p:pic>
        <p:nvPicPr>
          <p:cNvPr id="91" name="Picture 90"/>
          <p:cNvPicPr>
            <a:picLocks noChangeAspect="1"/>
          </p:cNvPicPr>
          <p:nvPr/>
        </p:nvPicPr>
        <p:blipFill>
          <a:blip r:embed="rId2"/>
          <a:stretch>
            <a:fillRect/>
          </a:stretch>
        </p:blipFill>
        <p:spPr>
          <a:xfrm>
            <a:off x="72825" y="5121764"/>
            <a:ext cx="1075326" cy="522898"/>
          </a:xfrm>
          <a:prstGeom prst="rect">
            <a:avLst/>
          </a:prstGeom>
        </p:spPr>
      </p:pic>
      <p:pic>
        <p:nvPicPr>
          <p:cNvPr id="93" name="Picture 92"/>
          <p:cNvPicPr>
            <a:picLocks noChangeAspect="1"/>
          </p:cNvPicPr>
          <p:nvPr/>
        </p:nvPicPr>
        <p:blipFill>
          <a:blip r:embed="rId2"/>
          <a:stretch>
            <a:fillRect/>
          </a:stretch>
        </p:blipFill>
        <p:spPr>
          <a:xfrm>
            <a:off x="1930883" y="5121764"/>
            <a:ext cx="1075326" cy="522898"/>
          </a:xfrm>
          <a:prstGeom prst="rect">
            <a:avLst/>
          </a:prstGeom>
        </p:spPr>
      </p:pic>
      <p:pic>
        <p:nvPicPr>
          <p:cNvPr id="94" name="Picture 93"/>
          <p:cNvPicPr>
            <a:picLocks noChangeAspect="1"/>
          </p:cNvPicPr>
          <p:nvPr/>
        </p:nvPicPr>
        <p:blipFill>
          <a:blip r:embed="rId2"/>
          <a:stretch>
            <a:fillRect/>
          </a:stretch>
        </p:blipFill>
        <p:spPr>
          <a:xfrm>
            <a:off x="3811970" y="5113461"/>
            <a:ext cx="1075326" cy="522898"/>
          </a:xfrm>
          <a:prstGeom prst="rect">
            <a:avLst/>
          </a:prstGeom>
        </p:spPr>
      </p:pic>
      <p:pic>
        <p:nvPicPr>
          <p:cNvPr id="98" name="Picture 97"/>
          <p:cNvPicPr>
            <a:picLocks noChangeAspect="1"/>
          </p:cNvPicPr>
          <p:nvPr/>
        </p:nvPicPr>
        <p:blipFill>
          <a:blip r:embed="rId2"/>
          <a:stretch>
            <a:fillRect/>
          </a:stretch>
        </p:blipFill>
        <p:spPr>
          <a:xfrm>
            <a:off x="5437818" y="5113461"/>
            <a:ext cx="1075326" cy="522898"/>
          </a:xfrm>
          <a:prstGeom prst="rect">
            <a:avLst/>
          </a:prstGeom>
        </p:spPr>
      </p:pic>
      <p:sp>
        <p:nvSpPr>
          <p:cNvPr id="99" name="TextBox 98"/>
          <p:cNvSpPr txBox="1"/>
          <p:nvPr/>
        </p:nvSpPr>
        <p:spPr>
          <a:xfrm>
            <a:off x="852854" y="3692717"/>
            <a:ext cx="1585135"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CUSTOMER</a:t>
            </a:r>
            <a:endParaRPr lang="en-US" dirty="0">
              <a:latin typeface="Times New Roman" panose="02020603050405020304" pitchFamily="18" charset="0"/>
              <a:cs typeface="Times New Roman" panose="02020603050405020304" pitchFamily="18" charset="0"/>
            </a:endParaRPr>
          </a:p>
        </p:txBody>
      </p:sp>
      <p:sp>
        <p:nvSpPr>
          <p:cNvPr id="100" name="Rectangle 99"/>
          <p:cNvSpPr/>
          <p:nvPr/>
        </p:nvSpPr>
        <p:spPr>
          <a:xfrm>
            <a:off x="4621075" y="3690792"/>
            <a:ext cx="1437253"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CUSTOMER</a:t>
            </a:r>
            <a:endParaRPr lang="en-US" dirty="0">
              <a:latin typeface="Times New Roman" panose="02020603050405020304" pitchFamily="18" charset="0"/>
              <a:cs typeface="Times New Roman" panose="02020603050405020304" pitchFamily="18" charset="0"/>
            </a:endParaRPr>
          </a:p>
        </p:txBody>
      </p:sp>
      <p:sp>
        <p:nvSpPr>
          <p:cNvPr id="101" name="Rectangle 100"/>
          <p:cNvSpPr/>
          <p:nvPr/>
        </p:nvSpPr>
        <p:spPr>
          <a:xfrm>
            <a:off x="1078124" y="2476441"/>
            <a:ext cx="1274708"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UPGRADE</a:t>
            </a:r>
            <a:endParaRPr lang="en-US" dirty="0">
              <a:latin typeface="Times New Roman" panose="02020603050405020304" pitchFamily="18" charset="0"/>
              <a:cs typeface="Times New Roman" panose="02020603050405020304" pitchFamily="18" charset="0"/>
            </a:endParaRPr>
          </a:p>
        </p:txBody>
      </p:sp>
      <p:sp>
        <p:nvSpPr>
          <p:cNvPr id="102" name="Rectangle 101"/>
          <p:cNvSpPr/>
          <p:nvPr/>
        </p:nvSpPr>
        <p:spPr>
          <a:xfrm>
            <a:off x="4349633" y="2479234"/>
            <a:ext cx="2046394"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UPGRADE</a:t>
            </a:r>
            <a:endParaRPr lang="en-US" dirty="0">
              <a:latin typeface="Times New Roman" panose="02020603050405020304" pitchFamily="18" charset="0"/>
              <a:cs typeface="Times New Roman" panose="02020603050405020304" pitchFamily="18" charset="0"/>
            </a:endParaRPr>
          </a:p>
        </p:txBody>
      </p:sp>
      <p:sp>
        <p:nvSpPr>
          <p:cNvPr id="103" name="Rectangle 102"/>
          <p:cNvSpPr/>
          <p:nvPr/>
        </p:nvSpPr>
        <p:spPr>
          <a:xfrm>
            <a:off x="364280" y="4501607"/>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BUY</a:t>
            </a:r>
            <a:endParaRPr lang="en-US" dirty="0">
              <a:latin typeface="Times New Roman" panose="02020603050405020304" pitchFamily="18" charset="0"/>
              <a:cs typeface="Times New Roman" panose="02020603050405020304" pitchFamily="18" charset="0"/>
            </a:endParaRPr>
          </a:p>
        </p:txBody>
      </p:sp>
      <p:sp>
        <p:nvSpPr>
          <p:cNvPr id="104" name="Rectangle 103"/>
          <p:cNvSpPr/>
          <p:nvPr/>
        </p:nvSpPr>
        <p:spPr>
          <a:xfrm>
            <a:off x="2154723" y="4501607"/>
            <a:ext cx="1443665"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BUY</a:t>
            </a:r>
            <a:endParaRPr lang="en-US" dirty="0">
              <a:latin typeface="Times New Roman" panose="02020603050405020304" pitchFamily="18" charset="0"/>
              <a:cs typeface="Times New Roman" panose="02020603050405020304" pitchFamily="18" charset="0"/>
            </a:endParaRPr>
          </a:p>
        </p:txBody>
      </p:sp>
      <p:sp>
        <p:nvSpPr>
          <p:cNvPr id="105" name="Rectangle 104"/>
          <p:cNvSpPr/>
          <p:nvPr/>
        </p:nvSpPr>
        <p:spPr>
          <a:xfrm>
            <a:off x="3861327" y="4510104"/>
            <a:ext cx="671979"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BUY</a:t>
            </a:r>
            <a:endParaRPr lang="en-US" dirty="0">
              <a:latin typeface="Times New Roman" panose="02020603050405020304" pitchFamily="18" charset="0"/>
              <a:cs typeface="Times New Roman" panose="02020603050405020304" pitchFamily="18" charset="0"/>
            </a:endParaRPr>
          </a:p>
        </p:txBody>
      </p:sp>
      <p:sp>
        <p:nvSpPr>
          <p:cNvPr id="107" name="Rectangle 106"/>
          <p:cNvSpPr/>
          <p:nvPr/>
        </p:nvSpPr>
        <p:spPr>
          <a:xfrm>
            <a:off x="5717172" y="4510104"/>
            <a:ext cx="1443665"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BUY</a:t>
            </a:r>
            <a:endParaRPr lang="en-US" dirty="0">
              <a:latin typeface="Times New Roman" panose="02020603050405020304" pitchFamily="18" charset="0"/>
              <a:cs typeface="Times New Roman" panose="02020603050405020304" pitchFamily="18" charset="0"/>
            </a:endParaRPr>
          </a:p>
        </p:txBody>
      </p:sp>
      <p:sp>
        <p:nvSpPr>
          <p:cNvPr id="108" name="Rectangle 107"/>
          <p:cNvSpPr/>
          <p:nvPr/>
        </p:nvSpPr>
        <p:spPr>
          <a:xfrm>
            <a:off x="196894" y="5198547"/>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(4,4)</a:t>
            </a:r>
            <a:endParaRPr lang="en-US" dirty="0">
              <a:latin typeface="Times New Roman" panose="02020603050405020304" pitchFamily="18" charset="0"/>
              <a:cs typeface="Times New Roman" panose="02020603050405020304" pitchFamily="18" charset="0"/>
            </a:endParaRPr>
          </a:p>
        </p:txBody>
      </p:sp>
      <p:sp>
        <p:nvSpPr>
          <p:cNvPr id="109" name="Rectangle 108"/>
          <p:cNvSpPr/>
          <p:nvPr/>
        </p:nvSpPr>
        <p:spPr>
          <a:xfrm>
            <a:off x="2151383" y="5205970"/>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(0,2)</a:t>
            </a:r>
            <a:endParaRPr lang="en-US" dirty="0">
              <a:latin typeface="Times New Roman" panose="02020603050405020304" pitchFamily="18" charset="0"/>
              <a:cs typeface="Times New Roman" panose="02020603050405020304" pitchFamily="18" charset="0"/>
            </a:endParaRPr>
          </a:p>
        </p:txBody>
      </p:sp>
      <p:sp>
        <p:nvSpPr>
          <p:cNvPr id="111" name="Rectangle 110"/>
          <p:cNvSpPr/>
          <p:nvPr/>
        </p:nvSpPr>
        <p:spPr>
          <a:xfrm>
            <a:off x="4028726" y="5171123"/>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(6,0)</a:t>
            </a:r>
            <a:endParaRPr lang="en-US" dirty="0">
              <a:latin typeface="Times New Roman" panose="02020603050405020304" pitchFamily="18" charset="0"/>
              <a:cs typeface="Times New Roman" panose="02020603050405020304" pitchFamily="18" charset="0"/>
            </a:endParaRPr>
          </a:p>
        </p:txBody>
      </p:sp>
      <p:sp>
        <p:nvSpPr>
          <p:cNvPr id="112" name="Rectangle 111"/>
          <p:cNvSpPr/>
          <p:nvPr/>
        </p:nvSpPr>
        <p:spPr>
          <a:xfrm>
            <a:off x="5717172" y="5173444"/>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(2,2)</a:t>
            </a:r>
            <a:endParaRPr lang="en-US" dirty="0">
              <a:latin typeface="Times New Roman" panose="02020603050405020304" pitchFamily="18" charset="0"/>
              <a:cs typeface="Times New Roman" panose="02020603050405020304" pitchFamily="18" charset="0"/>
            </a:endParaRPr>
          </a:p>
        </p:txBody>
      </p:sp>
      <p:sp>
        <p:nvSpPr>
          <p:cNvPr id="114" name="Multiply 113"/>
          <p:cNvSpPr/>
          <p:nvPr/>
        </p:nvSpPr>
        <p:spPr>
          <a:xfrm>
            <a:off x="4581665" y="4592003"/>
            <a:ext cx="404446" cy="404446"/>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p:cNvSpPr txBox="1"/>
          <p:nvPr/>
        </p:nvSpPr>
        <p:spPr>
          <a:xfrm>
            <a:off x="7526215" y="528050"/>
            <a:ext cx="4023360" cy="2031325"/>
          </a:xfrm>
          <a:prstGeom prst="rect">
            <a:avLst/>
          </a:prstGeom>
          <a:noFill/>
        </p:spPr>
        <p:txBody>
          <a:bodyPr wrap="square" rtlCol="0">
            <a:spAutoFit/>
          </a:bodyPr>
          <a:lstStyle/>
          <a:p>
            <a:r>
              <a:rPr lang="en-US"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 creditable danger is a telecom company that must first attempt to update its networks before the customer has the option of paying, indicating that (Don't upgrade, Buy) is a non creditable threat. If no new services are provided, the user is unable to purchase.</a:t>
            </a:r>
          </a:p>
        </p:txBody>
      </p:sp>
    </p:spTree>
    <p:extLst>
      <p:ext uri="{BB962C8B-B14F-4D97-AF65-F5344CB8AC3E}">
        <p14:creationId xmlns:p14="http://schemas.microsoft.com/office/powerpoint/2010/main" val="3979649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
            <a:extLst>
              <a:ext uri="{FF2B5EF4-FFF2-40B4-BE49-F238E27FC236}">
                <a16:creationId xmlns:a16="http://schemas.microsoft.com/office/drawing/2014/main" id="{63C4A58B-7EBE-45E6-A5D8-602EBF410DD4}"/>
              </a:ext>
            </a:extLst>
          </p:cNvPr>
          <p:cNvSpPr/>
          <p:nvPr/>
        </p:nvSpPr>
        <p:spPr>
          <a:xfrm>
            <a:off x="2646787" y="1294662"/>
            <a:ext cx="1705707" cy="1025219"/>
          </a:xfrm>
          <a:prstGeom prst="roundRect">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222B8DB4-E5C1-4EFA-ACA0-4529878B4B15}"/>
              </a:ext>
            </a:extLst>
          </p:cNvPr>
          <p:cNvGrpSpPr/>
          <p:nvPr/>
        </p:nvGrpSpPr>
        <p:grpSpPr>
          <a:xfrm rot="16200000">
            <a:off x="2925468" y="508388"/>
            <a:ext cx="1148343" cy="424205"/>
            <a:chOff x="-5096" y="2714130"/>
            <a:chExt cx="1189372" cy="436028"/>
          </a:xfrm>
        </p:grpSpPr>
        <p:sp>
          <p:nvSpPr>
            <p:cNvPr id="24" name="Freeform: Shape 36">
              <a:extLst>
                <a:ext uri="{FF2B5EF4-FFF2-40B4-BE49-F238E27FC236}">
                  <a16:creationId xmlns:a16="http://schemas.microsoft.com/office/drawing/2014/main" id="{FEAF8646-3245-4756-8FDA-BB41A7F10DC0}"/>
                </a:ext>
              </a:extLst>
            </p:cNvPr>
            <p:cNvSpPr/>
            <p:nvPr/>
          </p:nvSpPr>
          <p:spPr>
            <a:xfrm>
              <a:off x="123162" y="2714130"/>
              <a:ext cx="665744" cy="436028"/>
            </a:xfrm>
            <a:custGeom>
              <a:avLst/>
              <a:gdLst>
                <a:gd name="connsiteX0" fmla="*/ 288530 w 862149"/>
                <a:gd name="connsiteY0" fmla="*/ 155674 h 564662"/>
                <a:gd name="connsiteX1" fmla="*/ 161872 w 862149"/>
                <a:gd name="connsiteY1" fmla="*/ 282332 h 564662"/>
                <a:gd name="connsiteX2" fmla="*/ 288530 w 862149"/>
                <a:gd name="connsiteY2" fmla="*/ 408990 h 564662"/>
                <a:gd name="connsiteX3" fmla="*/ 573620 w 862149"/>
                <a:gd name="connsiteY3" fmla="*/ 408990 h 564662"/>
                <a:gd name="connsiteX4" fmla="*/ 700278 w 862149"/>
                <a:gd name="connsiteY4" fmla="*/ 282332 h 564662"/>
                <a:gd name="connsiteX5" fmla="*/ 573620 w 862149"/>
                <a:gd name="connsiteY5" fmla="*/ 155674 h 564662"/>
                <a:gd name="connsiteX6" fmla="*/ 282331 w 862149"/>
                <a:gd name="connsiteY6" fmla="*/ 0 h 564662"/>
                <a:gd name="connsiteX7" fmla="*/ 579818 w 862149"/>
                <a:gd name="connsiteY7" fmla="*/ 0 h 564662"/>
                <a:gd name="connsiteX8" fmla="*/ 862149 w 862149"/>
                <a:gd name="connsiteY8" fmla="*/ 282331 h 564662"/>
                <a:gd name="connsiteX9" fmla="*/ 579818 w 862149"/>
                <a:gd name="connsiteY9" fmla="*/ 564662 h 564662"/>
                <a:gd name="connsiteX10" fmla="*/ 282331 w 862149"/>
                <a:gd name="connsiteY10" fmla="*/ 564662 h 564662"/>
                <a:gd name="connsiteX11" fmla="*/ 0 w 862149"/>
                <a:gd name="connsiteY11" fmla="*/ 282331 h 564662"/>
                <a:gd name="connsiteX12" fmla="*/ 282331 w 862149"/>
                <a:gd name="connsiteY12" fmla="*/ 0 h 56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2149" h="564662">
                  <a:moveTo>
                    <a:pt x="288530" y="155674"/>
                  </a:moveTo>
                  <a:cubicBezTo>
                    <a:pt x="218579" y="155674"/>
                    <a:pt x="161872" y="212381"/>
                    <a:pt x="161872" y="282332"/>
                  </a:cubicBezTo>
                  <a:cubicBezTo>
                    <a:pt x="161872" y="352283"/>
                    <a:pt x="218579" y="408990"/>
                    <a:pt x="288530" y="408990"/>
                  </a:cubicBezTo>
                  <a:lnTo>
                    <a:pt x="573620" y="408990"/>
                  </a:lnTo>
                  <a:cubicBezTo>
                    <a:pt x="643571" y="408990"/>
                    <a:pt x="700278" y="352283"/>
                    <a:pt x="700278" y="282332"/>
                  </a:cubicBezTo>
                  <a:cubicBezTo>
                    <a:pt x="700278" y="212381"/>
                    <a:pt x="643571" y="155674"/>
                    <a:pt x="573620" y="155674"/>
                  </a:cubicBezTo>
                  <a:close/>
                  <a:moveTo>
                    <a:pt x="282331" y="0"/>
                  </a:moveTo>
                  <a:lnTo>
                    <a:pt x="579818" y="0"/>
                  </a:lnTo>
                  <a:cubicBezTo>
                    <a:pt x="735745" y="0"/>
                    <a:pt x="862149" y="126404"/>
                    <a:pt x="862149" y="282331"/>
                  </a:cubicBezTo>
                  <a:cubicBezTo>
                    <a:pt x="862149" y="438258"/>
                    <a:pt x="735745" y="564662"/>
                    <a:pt x="579818" y="564662"/>
                  </a:cubicBezTo>
                  <a:lnTo>
                    <a:pt x="282331" y="564662"/>
                  </a:lnTo>
                  <a:cubicBezTo>
                    <a:pt x="126404" y="564662"/>
                    <a:pt x="0" y="438258"/>
                    <a:pt x="0" y="282331"/>
                  </a:cubicBezTo>
                  <a:cubicBezTo>
                    <a:pt x="0" y="126404"/>
                    <a:pt x="126404" y="0"/>
                    <a:pt x="282331" y="0"/>
                  </a:cubicBezTo>
                  <a:close/>
                </a:path>
              </a:pathLst>
            </a:custGeom>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Rectangle: Rounded Corners 37">
              <a:extLst>
                <a:ext uri="{FF2B5EF4-FFF2-40B4-BE49-F238E27FC236}">
                  <a16:creationId xmlns:a16="http://schemas.microsoft.com/office/drawing/2014/main" id="{90EFAF4E-AF54-4DF3-B4E9-E492818EC9C1}"/>
                </a:ext>
              </a:extLst>
            </p:cNvPr>
            <p:cNvSpPr/>
            <p:nvPr/>
          </p:nvSpPr>
          <p:spPr>
            <a:xfrm>
              <a:off x="518532" y="2864608"/>
              <a:ext cx="665744" cy="129676"/>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81">
              <a:extLst>
                <a:ext uri="{FF2B5EF4-FFF2-40B4-BE49-F238E27FC236}">
                  <a16:creationId xmlns:a16="http://schemas.microsoft.com/office/drawing/2014/main" id="{020F0551-8190-429B-AF29-923FAE1DB67C}"/>
                </a:ext>
              </a:extLst>
            </p:cNvPr>
            <p:cNvSpPr/>
            <p:nvPr/>
          </p:nvSpPr>
          <p:spPr>
            <a:xfrm>
              <a:off x="-5096" y="2867306"/>
              <a:ext cx="398632" cy="129676"/>
            </a:xfrm>
            <a:custGeom>
              <a:avLst/>
              <a:gdLst>
                <a:gd name="connsiteX0" fmla="*/ 0 w 398632"/>
                <a:gd name="connsiteY0" fmla="*/ 0 h 129676"/>
                <a:gd name="connsiteX1" fmla="*/ 333794 w 398632"/>
                <a:gd name="connsiteY1" fmla="*/ 0 h 129676"/>
                <a:gd name="connsiteX2" fmla="*/ 398632 w 398632"/>
                <a:gd name="connsiteY2" fmla="*/ 64838 h 129676"/>
                <a:gd name="connsiteX3" fmla="*/ 333794 w 398632"/>
                <a:gd name="connsiteY3" fmla="*/ 129676 h 129676"/>
                <a:gd name="connsiteX4" fmla="*/ 0 w 398632"/>
                <a:gd name="connsiteY4" fmla="*/ 129676 h 129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8632" h="129676">
                  <a:moveTo>
                    <a:pt x="0" y="0"/>
                  </a:moveTo>
                  <a:lnTo>
                    <a:pt x="333794" y="0"/>
                  </a:lnTo>
                  <a:cubicBezTo>
                    <a:pt x="369603" y="0"/>
                    <a:pt x="398632" y="29029"/>
                    <a:pt x="398632" y="64838"/>
                  </a:cubicBezTo>
                  <a:cubicBezTo>
                    <a:pt x="398632" y="100647"/>
                    <a:pt x="369603" y="129676"/>
                    <a:pt x="333794" y="129676"/>
                  </a:cubicBezTo>
                  <a:lnTo>
                    <a:pt x="0" y="129676"/>
                  </a:lnTo>
                  <a:close/>
                </a:path>
              </a:pathLst>
            </a:cu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7" name="TextBox 26">
            <a:extLst>
              <a:ext uri="{FF2B5EF4-FFF2-40B4-BE49-F238E27FC236}">
                <a16:creationId xmlns:a16="http://schemas.microsoft.com/office/drawing/2014/main" id="{51B8E895-D9F5-41AB-9B49-E314AA5A30A7}"/>
              </a:ext>
            </a:extLst>
          </p:cNvPr>
          <p:cNvSpPr txBox="1"/>
          <p:nvPr/>
        </p:nvSpPr>
        <p:spPr>
          <a:xfrm>
            <a:off x="2480365" y="1331069"/>
            <a:ext cx="1912391" cy="707886"/>
          </a:xfrm>
          <a:prstGeom prst="rect">
            <a:avLst/>
          </a:prstGeom>
          <a:noFill/>
        </p:spPr>
        <p:txBody>
          <a:bodyPr wrap="square" rtlCol="0">
            <a:spAutoFit/>
          </a:bodyPr>
          <a:lstStyle/>
          <a:p>
            <a:pPr algn="ctr"/>
            <a:r>
              <a:rPr lang="en-US" altLang="ko-KR" sz="2000" b="1" dirty="0" smtClean="0">
                <a:solidFill>
                  <a:schemeClr val="bg1"/>
                </a:solidFill>
                <a:latin typeface="Times New Roman" panose="02020603050405020304" pitchFamily="18" charset="0"/>
                <a:cs typeface="Times New Roman" panose="02020603050405020304" pitchFamily="18" charset="0"/>
              </a:rPr>
              <a:t>Telecom</a:t>
            </a:r>
          </a:p>
          <a:p>
            <a:pPr algn="ctr"/>
            <a:r>
              <a:rPr lang="en-US" altLang="ko-KR" sz="2000" b="1" dirty="0" smtClean="0">
                <a:solidFill>
                  <a:schemeClr val="bg1"/>
                </a:solidFill>
                <a:latin typeface="Times New Roman" panose="02020603050405020304" pitchFamily="18" charset="0"/>
                <a:cs typeface="Times New Roman" panose="02020603050405020304" pitchFamily="18" charset="0"/>
              </a:rPr>
              <a:t>company</a:t>
            </a:r>
            <a:endParaRPr lang="ko-KR" altLang="en-US" sz="2000" b="1" dirty="0">
              <a:solidFill>
                <a:schemeClr val="bg1"/>
              </a:solidFill>
              <a:latin typeface="Times New Roman" panose="02020603050405020304" pitchFamily="18" charset="0"/>
              <a:cs typeface="Times New Roman" panose="02020603050405020304" pitchFamily="18" charset="0"/>
            </a:endParaRPr>
          </a:p>
        </p:txBody>
      </p:sp>
      <p:sp>
        <p:nvSpPr>
          <p:cNvPr id="28" name="직사각형 113">
            <a:extLst>
              <a:ext uri="{FF2B5EF4-FFF2-40B4-BE49-F238E27FC236}">
                <a16:creationId xmlns:a16="http://schemas.microsoft.com/office/drawing/2014/main" id="{5F7907DB-ECA4-4D09-9FD1-B0FDD41C5B0A}"/>
              </a:ext>
            </a:extLst>
          </p:cNvPr>
          <p:cNvSpPr>
            <a:spLocks noChangeArrowheads="1"/>
          </p:cNvSpPr>
          <p:nvPr/>
        </p:nvSpPr>
        <p:spPr bwMode="auto">
          <a:xfrm>
            <a:off x="10086975" y="3057863"/>
            <a:ext cx="1041996" cy="400110"/>
          </a:xfrm>
          <a:prstGeom prst="rect">
            <a:avLst/>
          </a:prstGeom>
          <a:noFill/>
          <a:ln w="9525">
            <a:noFill/>
            <a:miter lim="800000"/>
            <a:headEnd/>
            <a:tailEnd/>
          </a:ln>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2000" b="1" dirty="0">
                <a:solidFill>
                  <a:schemeClr val="bg1"/>
                </a:solidFill>
                <a:cs typeface="Arial" charset="0"/>
              </a:rPr>
              <a:t>2021</a:t>
            </a:r>
            <a:endParaRPr lang="ko-KR" altLang="en-US" sz="2000" dirty="0">
              <a:solidFill>
                <a:schemeClr val="bg1"/>
              </a:solidFill>
            </a:endParaRPr>
          </a:p>
        </p:txBody>
      </p:sp>
      <p:sp>
        <p:nvSpPr>
          <p:cNvPr id="29" name="TextBox 28">
            <a:extLst>
              <a:ext uri="{FF2B5EF4-FFF2-40B4-BE49-F238E27FC236}">
                <a16:creationId xmlns:a16="http://schemas.microsoft.com/office/drawing/2014/main" id="{C29ACBA1-9CF2-4CC6-800B-4082022FEC84}"/>
              </a:ext>
            </a:extLst>
          </p:cNvPr>
          <p:cNvSpPr txBox="1"/>
          <p:nvPr/>
        </p:nvSpPr>
        <p:spPr>
          <a:xfrm>
            <a:off x="10079594" y="2403159"/>
            <a:ext cx="1056759" cy="277000"/>
          </a:xfrm>
          <a:prstGeom prst="rect">
            <a:avLst/>
          </a:prstGeom>
          <a:noFill/>
        </p:spPr>
        <p:txBody>
          <a:bodyPr wrap="square" rtlCol="0">
            <a:spAutoFit/>
          </a:bodyPr>
          <a:lstStyle/>
          <a:p>
            <a:pPr algn="ctr"/>
            <a:r>
              <a:rPr lang="en-US" altLang="ko-KR" sz="1200" b="1" dirty="0">
                <a:solidFill>
                  <a:schemeClr val="bg1"/>
                </a:solidFill>
                <a:cs typeface="Arial" pitchFamily="34" charset="0"/>
              </a:rPr>
              <a:t>Text  Here</a:t>
            </a:r>
            <a:endParaRPr lang="ko-KR" altLang="en-US" sz="1200" b="1" dirty="0">
              <a:solidFill>
                <a:schemeClr val="bg1"/>
              </a:solidFill>
              <a:cs typeface="Arial" pitchFamily="34" charset="0"/>
            </a:endParaRPr>
          </a:p>
        </p:txBody>
      </p:sp>
      <p:cxnSp>
        <p:nvCxnSpPr>
          <p:cNvPr id="30" name="Straight Connector 29"/>
          <p:cNvCxnSpPr>
            <a:endCxn id="32" idx="0"/>
          </p:cNvCxnSpPr>
          <p:nvPr/>
        </p:nvCxnSpPr>
        <p:spPr>
          <a:xfrm flipH="1">
            <a:off x="1597334" y="2319881"/>
            <a:ext cx="1836602" cy="1051785"/>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a:endCxn id="33" idx="0"/>
          </p:cNvCxnSpPr>
          <p:nvPr/>
        </p:nvCxnSpPr>
        <p:spPr>
          <a:xfrm>
            <a:off x="3433935" y="2319881"/>
            <a:ext cx="1857115" cy="1038516"/>
          </a:xfrm>
          <a:prstGeom prst="line">
            <a:avLst/>
          </a:prstGeom>
        </p:spPr>
        <p:style>
          <a:lnRef idx="1">
            <a:schemeClr val="accent1"/>
          </a:lnRef>
          <a:fillRef idx="0">
            <a:schemeClr val="accent1"/>
          </a:fillRef>
          <a:effectRef idx="0">
            <a:schemeClr val="accent1"/>
          </a:effectRef>
          <a:fontRef idx="minor">
            <a:schemeClr val="tx1"/>
          </a:fontRef>
        </p:style>
      </p:cxnSp>
      <p:pic>
        <p:nvPicPr>
          <p:cNvPr id="32" name="Picture 31"/>
          <p:cNvPicPr>
            <a:picLocks noChangeAspect="1"/>
          </p:cNvPicPr>
          <p:nvPr/>
        </p:nvPicPr>
        <p:blipFill>
          <a:blip r:embed="rId2"/>
          <a:stretch>
            <a:fillRect/>
          </a:stretch>
        </p:blipFill>
        <p:spPr>
          <a:xfrm>
            <a:off x="743820" y="3371666"/>
            <a:ext cx="1707028" cy="1030313"/>
          </a:xfrm>
          <a:prstGeom prst="rect">
            <a:avLst/>
          </a:prstGeom>
        </p:spPr>
      </p:pic>
      <p:pic>
        <p:nvPicPr>
          <p:cNvPr id="33" name="Picture 32"/>
          <p:cNvPicPr>
            <a:picLocks noChangeAspect="1"/>
          </p:cNvPicPr>
          <p:nvPr/>
        </p:nvPicPr>
        <p:blipFill>
          <a:blip r:embed="rId2"/>
          <a:stretch>
            <a:fillRect/>
          </a:stretch>
        </p:blipFill>
        <p:spPr>
          <a:xfrm>
            <a:off x="4437536" y="3358397"/>
            <a:ext cx="1707028" cy="1030313"/>
          </a:xfrm>
          <a:prstGeom prst="rect">
            <a:avLst/>
          </a:prstGeom>
        </p:spPr>
      </p:pic>
      <p:cxnSp>
        <p:nvCxnSpPr>
          <p:cNvPr id="34" name="Straight Connector 33"/>
          <p:cNvCxnSpPr/>
          <p:nvPr/>
        </p:nvCxnSpPr>
        <p:spPr>
          <a:xfrm flipH="1">
            <a:off x="737391" y="4410608"/>
            <a:ext cx="852680" cy="732729"/>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590071" y="4401979"/>
            <a:ext cx="847918" cy="711482"/>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5210410" y="4410282"/>
            <a:ext cx="847918" cy="711482"/>
          </a:xfrm>
          <a:prstGeom prst="line">
            <a:avLst/>
          </a:prstGeom>
        </p:spPr>
        <p:style>
          <a:lnRef idx="1">
            <a:schemeClr val="accent1"/>
          </a:lnRef>
          <a:fillRef idx="0">
            <a:schemeClr val="accent1"/>
          </a:fillRef>
          <a:effectRef idx="0">
            <a:schemeClr val="accent1"/>
          </a:effectRef>
          <a:fontRef idx="minor">
            <a:schemeClr val="tx1"/>
          </a:fontRef>
        </p:style>
      </p:cxnSp>
      <p:pic>
        <p:nvPicPr>
          <p:cNvPr id="38" name="Picture 37"/>
          <p:cNvPicPr>
            <a:picLocks noChangeAspect="1"/>
          </p:cNvPicPr>
          <p:nvPr/>
        </p:nvPicPr>
        <p:blipFill>
          <a:blip r:embed="rId2"/>
          <a:stretch>
            <a:fillRect/>
          </a:stretch>
        </p:blipFill>
        <p:spPr>
          <a:xfrm>
            <a:off x="72825" y="5121764"/>
            <a:ext cx="1075326" cy="522898"/>
          </a:xfrm>
          <a:prstGeom prst="rect">
            <a:avLst/>
          </a:prstGeom>
        </p:spPr>
      </p:pic>
      <p:pic>
        <p:nvPicPr>
          <p:cNvPr id="39" name="Picture 38"/>
          <p:cNvPicPr>
            <a:picLocks noChangeAspect="1"/>
          </p:cNvPicPr>
          <p:nvPr/>
        </p:nvPicPr>
        <p:blipFill>
          <a:blip r:embed="rId2"/>
          <a:stretch>
            <a:fillRect/>
          </a:stretch>
        </p:blipFill>
        <p:spPr>
          <a:xfrm>
            <a:off x="1930883" y="5121764"/>
            <a:ext cx="1075326" cy="522898"/>
          </a:xfrm>
          <a:prstGeom prst="rect">
            <a:avLst/>
          </a:prstGeom>
        </p:spPr>
      </p:pic>
      <p:pic>
        <p:nvPicPr>
          <p:cNvPr id="41" name="Picture 40"/>
          <p:cNvPicPr>
            <a:picLocks noChangeAspect="1"/>
          </p:cNvPicPr>
          <p:nvPr/>
        </p:nvPicPr>
        <p:blipFill>
          <a:blip r:embed="rId2"/>
          <a:stretch>
            <a:fillRect/>
          </a:stretch>
        </p:blipFill>
        <p:spPr>
          <a:xfrm>
            <a:off x="5437818" y="5113461"/>
            <a:ext cx="1075326" cy="522898"/>
          </a:xfrm>
          <a:prstGeom prst="rect">
            <a:avLst/>
          </a:prstGeom>
        </p:spPr>
      </p:pic>
      <p:sp>
        <p:nvSpPr>
          <p:cNvPr id="42" name="TextBox 41"/>
          <p:cNvSpPr txBox="1"/>
          <p:nvPr/>
        </p:nvSpPr>
        <p:spPr>
          <a:xfrm>
            <a:off x="852854" y="3692717"/>
            <a:ext cx="1585135"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CUSTOMER</a:t>
            </a:r>
            <a:endParaRPr lang="en-US" dirty="0">
              <a:latin typeface="Times New Roman" panose="02020603050405020304" pitchFamily="18" charset="0"/>
              <a:cs typeface="Times New Roman" panose="02020603050405020304" pitchFamily="18" charset="0"/>
            </a:endParaRPr>
          </a:p>
        </p:txBody>
      </p:sp>
      <p:sp>
        <p:nvSpPr>
          <p:cNvPr id="43" name="Rectangle 42"/>
          <p:cNvSpPr/>
          <p:nvPr/>
        </p:nvSpPr>
        <p:spPr>
          <a:xfrm>
            <a:off x="4621075" y="3690792"/>
            <a:ext cx="1437253"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CUSTOMER</a:t>
            </a:r>
            <a:endParaRPr lang="en-US" dirty="0">
              <a:latin typeface="Times New Roman" panose="02020603050405020304" pitchFamily="18" charset="0"/>
              <a:cs typeface="Times New Roman" panose="02020603050405020304" pitchFamily="18" charset="0"/>
            </a:endParaRPr>
          </a:p>
        </p:txBody>
      </p:sp>
      <p:sp>
        <p:nvSpPr>
          <p:cNvPr id="44" name="Rectangle 43"/>
          <p:cNvSpPr/>
          <p:nvPr/>
        </p:nvSpPr>
        <p:spPr>
          <a:xfrm>
            <a:off x="1078124" y="2476441"/>
            <a:ext cx="1274708"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UPGRADE</a:t>
            </a:r>
            <a:endParaRPr lang="en-US" dirty="0">
              <a:latin typeface="Times New Roman" panose="02020603050405020304" pitchFamily="18" charset="0"/>
              <a:cs typeface="Times New Roman" panose="02020603050405020304" pitchFamily="18" charset="0"/>
            </a:endParaRPr>
          </a:p>
        </p:txBody>
      </p:sp>
      <p:sp>
        <p:nvSpPr>
          <p:cNvPr id="45" name="Rectangle 44"/>
          <p:cNvSpPr/>
          <p:nvPr/>
        </p:nvSpPr>
        <p:spPr>
          <a:xfrm>
            <a:off x="4349633" y="2479234"/>
            <a:ext cx="2046394"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UPGRADE</a:t>
            </a:r>
            <a:endParaRPr lang="en-US" dirty="0">
              <a:latin typeface="Times New Roman" panose="02020603050405020304" pitchFamily="18" charset="0"/>
              <a:cs typeface="Times New Roman" panose="02020603050405020304" pitchFamily="18" charset="0"/>
            </a:endParaRPr>
          </a:p>
        </p:txBody>
      </p:sp>
      <p:sp>
        <p:nvSpPr>
          <p:cNvPr id="46" name="Rectangle 45"/>
          <p:cNvSpPr/>
          <p:nvPr/>
        </p:nvSpPr>
        <p:spPr>
          <a:xfrm>
            <a:off x="364280" y="4501607"/>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BUY</a:t>
            </a:r>
            <a:endParaRPr lang="en-US" dirty="0">
              <a:latin typeface="Times New Roman" panose="02020603050405020304" pitchFamily="18" charset="0"/>
              <a:cs typeface="Times New Roman" panose="02020603050405020304" pitchFamily="18" charset="0"/>
            </a:endParaRPr>
          </a:p>
        </p:txBody>
      </p:sp>
      <p:sp>
        <p:nvSpPr>
          <p:cNvPr id="47" name="Rectangle 46"/>
          <p:cNvSpPr/>
          <p:nvPr/>
        </p:nvSpPr>
        <p:spPr>
          <a:xfrm>
            <a:off x="2154723" y="4501607"/>
            <a:ext cx="1443665"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BUY</a:t>
            </a:r>
            <a:endParaRPr lang="en-US" dirty="0">
              <a:latin typeface="Times New Roman" panose="02020603050405020304" pitchFamily="18" charset="0"/>
              <a:cs typeface="Times New Roman" panose="02020603050405020304" pitchFamily="18" charset="0"/>
            </a:endParaRPr>
          </a:p>
        </p:txBody>
      </p:sp>
      <p:sp>
        <p:nvSpPr>
          <p:cNvPr id="49" name="Rectangle 48"/>
          <p:cNvSpPr/>
          <p:nvPr/>
        </p:nvSpPr>
        <p:spPr>
          <a:xfrm>
            <a:off x="5717172" y="4510104"/>
            <a:ext cx="1443665"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BUY</a:t>
            </a:r>
            <a:endParaRPr lang="en-US" dirty="0">
              <a:latin typeface="Times New Roman" panose="02020603050405020304" pitchFamily="18" charset="0"/>
              <a:cs typeface="Times New Roman" panose="02020603050405020304" pitchFamily="18" charset="0"/>
            </a:endParaRPr>
          </a:p>
        </p:txBody>
      </p:sp>
      <p:sp>
        <p:nvSpPr>
          <p:cNvPr id="50" name="Rectangle 49"/>
          <p:cNvSpPr/>
          <p:nvPr/>
        </p:nvSpPr>
        <p:spPr>
          <a:xfrm>
            <a:off x="196894" y="5198547"/>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(4,4)</a:t>
            </a:r>
            <a:endParaRPr lang="en-US" dirty="0">
              <a:latin typeface="Times New Roman" panose="02020603050405020304" pitchFamily="18" charset="0"/>
              <a:cs typeface="Times New Roman" panose="02020603050405020304" pitchFamily="18" charset="0"/>
            </a:endParaRPr>
          </a:p>
        </p:txBody>
      </p:sp>
      <p:sp>
        <p:nvSpPr>
          <p:cNvPr id="51" name="Rectangle 50"/>
          <p:cNvSpPr/>
          <p:nvPr/>
        </p:nvSpPr>
        <p:spPr>
          <a:xfrm>
            <a:off x="2151383" y="5205970"/>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(0,2)</a:t>
            </a:r>
            <a:endParaRPr lang="en-US" dirty="0">
              <a:latin typeface="Times New Roman" panose="02020603050405020304" pitchFamily="18" charset="0"/>
              <a:cs typeface="Times New Roman" panose="02020603050405020304" pitchFamily="18" charset="0"/>
            </a:endParaRPr>
          </a:p>
        </p:txBody>
      </p:sp>
      <p:sp>
        <p:nvSpPr>
          <p:cNvPr id="53" name="Rectangle 52"/>
          <p:cNvSpPr/>
          <p:nvPr/>
        </p:nvSpPr>
        <p:spPr>
          <a:xfrm>
            <a:off x="5717172" y="5173444"/>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(2,2)</a:t>
            </a:r>
            <a:endParaRPr lang="en-US" dirty="0">
              <a:latin typeface="Times New Roman" panose="02020603050405020304" pitchFamily="18" charset="0"/>
              <a:cs typeface="Times New Roman" panose="02020603050405020304" pitchFamily="18" charset="0"/>
            </a:endParaRPr>
          </a:p>
        </p:txBody>
      </p:sp>
      <p:sp>
        <p:nvSpPr>
          <p:cNvPr id="55" name="TextBox 54"/>
          <p:cNvSpPr txBox="1"/>
          <p:nvPr/>
        </p:nvSpPr>
        <p:spPr>
          <a:xfrm>
            <a:off x="7992208" y="3904918"/>
            <a:ext cx="4023360" cy="2308324"/>
          </a:xfrm>
          <a:prstGeom prst="rect">
            <a:avLst/>
          </a:prstGeom>
          <a:noFill/>
        </p:spPr>
        <p:txBody>
          <a:bodyPr wrap="square" rtlCol="0">
            <a:spAutoFit/>
          </a:bodyPr>
          <a:lstStyle/>
          <a:p>
            <a:r>
              <a:rPr lang="en-US"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The first phase of backward induction will arise as the customer goes after the Telecom provider, so we continue by evaluating the Customer decisions, but since we eliminated the non-creditable hazard, the only way the customer has a decision to analyze is when the Telecom Company decides to update.</a:t>
            </a:r>
          </a:p>
        </p:txBody>
      </p:sp>
      <p:sp>
        <p:nvSpPr>
          <p:cNvPr id="56" name="Left Arrow 55"/>
          <p:cNvSpPr/>
          <p:nvPr/>
        </p:nvSpPr>
        <p:spPr>
          <a:xfrm>
            <a:off x="1609331" y="4256906"/>
            <a:ext cx="334108" cy="29014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EFDDFE08-D1A3-4890-B395-3D514078D9E9}"/>
              </a:ext>
            </a:extLst>
          </p:cNvPr>
          <p:cNvSpPr txBox="1"/>
          <p:nvPr/>
        </p:nvSpPr>
        <p:spPr>
          <a:xfrm>
            <a:off x="8281924" y="560687"/>
            <a:ext cx="3443927" cy="2308324"/>
          </a:xfrm>
          <a:prstGeom prst="rect">
            <a:avLst/>
          </a:prstGeom>
          <a:noFill/>
        </p:spPr>
        <p:txBody>
          <a:bodyPr wrap="square" rtlCol="0" anchor="ctr">
            <a:spAutoFit/>
          </a:bodyPr>
          <a:lstStyle/>
          <a:p>
            <a:pPr marL="285750" lvl="0" indent="-285750">
              <a:buFont typeface="Wingdings" panose="05000000000000000000" pitchFamily="2" charset="2"/>
              <a:buChar char="q"/>
            </a:pPr>
            <a:r>
              <a:rPr lang="en-US" dirty="0">
                <a:solidFill>
                  <a:schemeClr val="accent1"/>
                </a:solidFill>
                <a:latin typeface="Times New Roman" panose="02020603050405020304" pitchFamily="18" charset="0"/>
                <a:cs typeface="Times New Roman" panose="02020603050405020304" pitchFamily="18" charset="0"/>
              </a:rPr>
              <a:t>Redraw the game tree with any non-credible threats removed.</a:t>
            </a:r>
          </a:p>
          <a:p>
            <a:pPr marL="285750" lvl="0" indent="-285750">
              <a:buFont typeface="Wingdings" panose="05000000000000000000" pitchFamily="2" charset="2"/>
              <a:buChar char="q"/>
            </a:pPr>
            <a:r>
              <a:rPr lang="en-US" dirty="0">
                <a:solidFill>
                  <a:schemeClr val="accent1"/>
                </a:solidFill>
                <a:latin typeface="Times New Roman" panose="02020603050405020304" pitchFamily="18" charset="0"/>
                <a:cs typeface="Times New Roman" panose="02020603050405020304" pitchFamily="18" charset="0"/>
              </a:rPr>
              <a:t>Identify and explain where the first step of backwards induction will occur.</a:t>
            </a:r>
          </a:p>
          <a:p>
            <a:pPr algn="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078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FDDFE08-D1A3-4890-B395-3D514078D9E9}"/>
              </a:ext>
            </a:extLst>
          </p:cNvPr>
          <p:cNvSpPr txBox="1"/>
          <p:nvPr/>
        </p:nvSpPr>
        <p:spPr>
          <a:xfrm>
            <a:off x="236668" y="140500"/>
            <a:ext cx="3443927" cy="2308324"/>
          </a:xfrm>
          <a:prstGeom prst="rect">
            <a:avLst/>
          </a:prstGeom>
          <a:noFill/>
        </p:spPr>
        <p:txBody>
          <a:bodyPr wrap="square" rtlCol="0" anchor="ctr">
            <a:spAutoFit/>
          </a:bodyPr>
          <a:lstStyle/>
          <a:p>
            <a:pPr marL="285750" lvl="0" indent="-285750">
              <a:buFont typeface="Wingdings" panose="05000000000000000000" pitchFamily="2" charset="2"/>
              <a:buChar char="q"/>
            </a:pPr>
            <a:r>
              <a:rPr lang="en-US" dirty="0">
                <a:solidFill>
                  <a:schemeClr val="bg1"/>
                </a:solidFill>
                <a:latin typeface="Times New Roman" panose="02020603050405020304" pitchFamily="18" charset="0"/>
                <a:cs typeface="Times New Roman" panose="02020603050405020304" pitchFamily="18" charset="0"/>
              </a:rPr>
              <a:t>Using the game tree from slide 3, perform the first step of backwards induction.</a:t>
            </a:r>
          </a:p>
          <a:p>
            <a:pPr marL="285750" lvl="0" indent="-285750">
              <a:buFont typeface="Wingdings" panose="05000000000000000000" pitchFamily="2" charset="2"/>
              <a:buChar char="q"/>
            </a:pPr>
            <a:r>
              <a:rPr lang="en-US" dirty="0">
                <a:solidFill>
                  <a:schemeClr val="bg1"/>
                </a:solidFill>
                <a:latin typeface="Times New Roman" panose="02020603050405020304" pitchFamily="18" charset="0"/>
                <a:cs typeface="Times New Roman" panose="02020603050405020304" pitchFamily="18" charset="0"/>
              </a:rPr>
              <a:t>Explain your reasoning behind the step you took.</a:t>
            </a:r>
          </a:p>
          <a:p>
            <a:pPr algn="r"/>
            <a:endParaRPr lang="ko-KR" altLang="en-US" sz="5400" dirty="0">
              <a:solidFill>
                <a:schemeClr val="bg1"/>
              </a:solidFill>
              <a:latin typeface="+mj-lt"/>
              <a:cs typeface="Arial" pitchFamily="34" charset="0"/>
            </a:endParaRPr>
          </a:p>
        </p:txBody>
      </p:sp>
      <p:sp>
        <p:nvSpPr>
          <p:cNvPr id="7" name="TextBox 6">
            <a:extLst>
              <a:ext uri="{FF2B5EF4-FFF2-40B4-BE49-F238E27FC236}">
                <a16:creationId xmlns:a16="http://schemas.microsoft.com/office/drawing/2014/main" id="{640DF098-A6AB-4ADF-B2B2-E40A8749D067}"/>
              </a:ext>
            </a:extLst>
          </p:cNvPr>
          <p:cNvSpPr txBox="1"/>
          <p:nvPr/>
        </p:nvSpPr>
        <p:spPr>
          <a:xfrm>
            <a:off x="815597" y="3263609"/>
            <a:ext cx="2938871" cy="2862322"/>
          </a:xfrm>
          <a:prstGeom prst="rect">
            <a:avLst/>
          </a:prstGeom>
          <a:noFill/>
          <a:effectLst/>
        </p:spPr>
        <p:txBody>
          <a:bodyPr wrap="square" rtlCol="0">
            <a:spAutoFit/>
          </a:bodyPr>
          <a:lstStyle/>
          <a:p>
            <a:r>
              <a:rPr lang="en-US" altLang="ko-KR" b="1" dirty="0">
                <a:solidFill>
                  <a:schemeClr val="bg1"/>
                </a:solidFill>
                <a:cs typeface="Arial" pitchFamily="34" charset="0"/>
              </a:rPr>
              <a:t>To explain the moves, we first compared the Customer's payoffs from when the Telecom Company chooses upgrade, and discovered that the Customer's first preference will be Buy for the higher payout </a:t>
            </a:r>
            <a:r>
              <a:rPr lang="en-US" altLang="ko-KR" b="1" dirty="0" smtClean="0">
                <a:solidFill>
                  <a:schemeClr val="bg1"/>
                </a:solidFill>
                <a:cs typeface="Arial" pitchFamily="34" charset="0"/>
              </a:rPr>
              <a:t>(4 &gt;2).</a:t>
            </a:r>
            <a:endParaRPr lang="ko-KR" altLang="en-US" b="1" dirty="0">
              <a:solidFill>
                <a:schemeClr val="bg1"/>
              </a:solidFill>
              <a:cs typeface="Arial" pitchFamily="34" charset="0"/>
            </a:endParaRPr>
          </a:p>
        </p:txBody>
      </p:sp>
      <p:sp>
        <p:nvSpPr>
          <p:cNvPr id="8" name="Freeform: Shape 7">
            <a:extLst>
              <a:ext uri="{FF2B5EF4-FFF2-40B4-BE49-F238E27FC236}">
                <a16:creationId xmlns:a16="http://schemas.microsoft.com/office/drawing/2014/main" id="{8289518D-05FB-4659-9DBD-34B1320E2272}"/>
              </a:ext>
            </a:extLst>
          </p:cNvPr>
          <p:cNvSpPr/>
          <p:nvPr/>
        </p:nvSpPr>
        <p:spPr>
          <a:xfrm>
            <a:off x="189167" y="2948211"/>
            <a:ext cx="443510" cy="410186"/>
          </a:xfrm>
          <a:custGeom>
            <a:avLst/>
            <a:gdLst/>
            <a:ahLst/>
            <a:cxnLst/>
            <a:rect l="l" t="t" r="r" b="b"/>
            <a:pathLst>
              <a:path w="152069" h="140643">
                <a:moveTo>
                  <a:pt x="139177" y="0"/>
                </a:moveTo>
                <a:lnTo>
                  <a:pt x="152069" y="20510"/>
                </a:lnTo>
                <a:cubicBezTo>
                  <a:pt x="141326" y="25003"/>
                  <a:pt x="133415" y="31693"/>
                  <a:pt x="128336" y="40581"/>
                </a:cubicBezTo>
                <a:cubicBezTo>
                  <a:pt x="123257" y="49469"/>
                  <a:pt x="120425" y="62410"/>
                  <a:pt x="119839" y="79404"/>
                </a:cubicBezTo>
                <a:lnTo>
                  <a:pt x="147381" y="79404"/>
                </a:lnTo>
                <a:lnTo>
                  <a:pt x="147381" y="140643"/>
                </a:lnTo>
                <a:lnTo>
                  <a:pt x="90831" y="140643"/>
                </a:lnTo>
                <a:lnTo>
                  <a:pt x="90831" y="92297"/>
                </a:lnTo>
                <a:cubicBezTo>
                  <a:pt x="90831" y="66122"/>
                  <a:pt x="93957" y="47174"/>
                  <a:pt x="100207" y="35454"/>
                </a:cubicBezTo>
                <a:cubicBezTo>
                  <a:pt x="108412" y="19827"/>
                  <a:pt x="121401" y="8009"/>
                  <a:pt x="139177" y="0"/>
                </a:cubicBezTo>
                <a:close/>
                <a:moveTo>
                  <a:pt x="48345" y="0"/>
                </a:moveTo>
                <a:lnTo>
                  <a:pt x="61238" y="20510"/>
                </a:lnTo>
                <a:cubicBezTo>
                  <a:pt x="50494" y="25003"/>
                  <a:pt x="42583" y="31693"/>
                  <a:pt x="37504" y="40581"/>
                </a:cubicBezTo>
                <a:cubicBezTo>
                  <a:pt x="32425" y="49469"/>
                  <a:pt x="29593" y="62410"/>
                  <a:pt x="29007" y="79404"/>
                </a:cubicBezTo>
                <a:lnTo>
                  <a:pt x="56550" y="79404"/>
                </a:lnTo>
                <a:lnTo>
                  <a:pt x="56550" y="140643"/>
                </a:lnTo>
                <a:lnTo>
                  <a:pt x="0" y="140643"/>
                </a:lnTo>
                <a:lnTo>
                  <a:pt x="0" y="92297"/>
                </a:lnTo>
                <a:cubicBezTo>
                  <a:pt x="0" y="66122"/>
                  <a:pt x="3125" y="47174"/>
                  <a:pt x="9376" y="35454"/>
                </a:cubicBezTo>
                <a:cubicBezTo>
                  <a:pt x="17580" y="19827"/>
                  <a:pt x="30570" y="8009"/>
                  <a:pt x="48345"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Freeform: Shape 8">
            <a:extLst>
              <a:ext uri="{FF2B5EF4-FFF2-40B4-BE49-F238E27FC236}">
                <a16:creationId xmlns:a16="http://schemas.microsoft.com/office/drawing/2014/main" id="{71678D7F-9B9C-47B7-96F4-273AC71FD224}"/>
              </a:ext>
            </a:extLst>
          </p:cNvPr>
          <p:cNvSpPr/>
          <p:nvPr/>
        </p:nvSpPr>
        <p:spPr>
          <a:xfrm rot="10800000">
            <a:off x="3354767" y="5881042"/>
            <a:ext cx="443510" cy="410186"/>
          </a:xfrm>
          <a:custGeom>
            <a:avLst/>
            <a:gdLst/>
            <a:ahLst/>
            <a:cxnLst/>
            <a:rect l="l" t="t" r="r" b="b"/>
            <a:pathLst>
              <a:path w="152069" h="140643">
                <a:moveTo>
                  <a:pt x="139177" y="0"/>
                </a:moveTo>
                <a:lnTo>
                  <a:pt x="152069" y="20510"/>
                </a:lnTo>
                <a:cubicBezTo>
                  <a:pt x="141326" y="25003"/>
                  <a:pt x="133415" y="31693"/>
                  <a:pt x="128336" y="40581"/>
                </a:cubicBezTo>
                <a:cubicBezTo>
                  <a:pt x="123257" y="49469"/>
                  <a:pt x="120425" y="62410"/>
                  <a:pt x="119839" y="79404"/>
                </a:cubicBezTo>
                <a:lnTo>
                  <a:pt x="147381" y="79404"/>
                </a:lnTo>
                <a:lnTo>
                  <a:pt x="147381" y="140643"/>
                </a:lnTo>
                <a:lnTo>
                  <a:pt x="90831" y="140643"/>
                </a:lnTo>
                <a:lnTo>
                  <a:pt x="90831" y="92297"/>
                </a:lnTo>
                <a:cubicBezTo>
                  <a:pt x="90831" y="66122"/>
                  <a:pt x="93957" y="47174"/>
                  <a:pt x="100207" y="35454"/>
                </a:cubicBezTo>
                <a:cubicBezTo>
                  <a:pt x="108412" y="19827"/>
                  <a:pt x="121401" y="8009"/>
                  <a:pt x="139177" y="0"/>
                </a:cubicBezTo>
                <a:close/>
                <a:moveTo>
                  <a:pt x="48345" y="0"/>
                </a:moveTo>
                <a:lnTo>
                  <a:pt x="61238" y="20510"/>
                </a:lnTo>
                <a:cubicBezTo>
                  <a:pt x="50494" y="25003"/>
                  <a:pt x="42583" y="31693"/>
                  <a:pt x="37504" y="40581"/>
                </a:cubicBezTo>
                <a:cubicBezTo>
                  <a:pt x="32425" y="49469"/>
                  <a:pt x="29593" y="62410"/>
                  <a:pt x="29007" y="79404"/>
                </a:cubicBezTo>
                <a:lnTo>
                  <a:pt x="56550" y="79404"/>
                </a:lnTo>
                <a:lnTo>
                  <a:pt x="56550" y="140643"/>
                </a:lnTo>
                <a:lnTo>
                  <a:pt x="0" y="140643"/>
                </a:lnTo>
                <a:lnTo>
                  <a:pt x="0" y="92297"/>
                </a:lnTo>
                <a:cubicBezTo>
                  <a:pt x="0" y="66122"/>
                  <a:pt x="3125" y="47174"/>
                  <a:pt x="9376" y="35454"/>
                </a:cubicBezTo>
                <a:cubicBezTo>
                  <a:pt x="17580" y="19827"/>
                  <a:pt x="30570" y="8009"/>
                  <a:pt x="48345"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0" name="Rectangle: Rounded Corners 2">
            <a:extLst>
              <a:ext uri="{FF2B5EF4-FFF2-40B4-BE49-F238E27FC236}">
                <a16:creationId xmlns:a16="http://schemas.microsoft.com/office/drawing/2014/main" id="{63C4A58B-7EBE-45E6-A5D8-602EBF410DD4}"/>
              </a:ext>
            </a:extLst>
          </p:cNvPr>
          <p:cNvSpPr/>
          <p:nvPr/>
        </p:nvSpPr>
        <p:spPr>
          <a:xfrm>
            <a:off x="7816664" y="1294662"/>
            <a:ext cx="1705707" cy="1025219"/>
          </a:xfrm>
          <a:prstGeom prst="roundRect">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41" name="Group 40">
            <a:extLst>
              <a:ext uri="{FF2B5EF4-FFF2-40B4-BE49-F238E27FC236}">
                <a16:creationId xmlns:a16="http://schemas.microsoft.com/office/drawing/2014/main" id="{222B8DB4-E5C1-4EFA-ACA0-4529878B4B15}"/>
              </a:ext>
            </a:extLst>
          </p:cNvPr>
          <p:cNvGrpSpPr/>
          <p:nvPr/>
        </p:nvGrpSpPr>
        <p:grpSpPr>
          <a:xfrm rot="16200000">
            <a:off x="8095345" y="508388"/>
            <a:ext cx="1148343" cy="424205"/>
            <a:chOff x="-5096" y="2714130"/>
            <a:chExt cx="1189372" cy="436028"/>
          </a:xfrm>
        </p:grpSpPr>
        <p:sp>
          <p:nvSpPr>
            <p:cNvPr id="42" name="Freeform: Shape 36">
              <a:extLst>
                <a:ext uri="{FF2B5EF4-FFF2-40B4-BE49-F238E27FC236}">
                  <a16:creationId xmlns:a16="http://schemas.microsoft.com/office/drawing/2014/main" id="{FEAF8646-3245-4756-8FDA-BB41A7F10DC0}"/>
                </a:ext>
              </a:extLst>
            </p:cNvPr>
            <p:cNvSpPr/>
            <p:nvPr/>
          </p:nvSpPr>
          <p:spPr>
            <a:xfrm>
              <a:off x="123162" y="2714130"/>
              <a:ext cx="665744" cy="436028"/>
            </a:xfrm>
            <a:custGeom>
              <a:avLst/>
              <a:gdLst>
                <a:gd name="connsiteX0" fmla="*/ 288530 w 862149"/>
                <a:gd name="connsiteY0" fmla="*/ 155674 h 564662"/>
                <a:gd name="connsiteX1" fmla="*/ 161872 w 862149"/>
                <a:gd name="connsiteY1" fmla="*/ 282332 h 564662"/>
                <a:gd name="connsiteX2" fmla="*/ 288530 w 862149"/>
                <a:gd name="connsiteY2" fmla="*/ 408990 h 564662"/>
                <a:gd name="connsiteX3" fmla="*/ 573620 w 862149"/>
                <a:gd name="connsiteY3" fmla="*/ 408990 h 564662"/>
                <a:gd name="connsiteX4" fmla="*/ 700278 w 862149"/>
                <a:gd name="connsiteY4" fmla="*/ 282332 h 564662"/>
                <a:gd name="connsiteX5" fmla="*/ 573620 w 862149"/>
                <a:gd name="connsiteY5" fmla="*/ 155674 h 564662"/>
                <a:gd name="connsiteX6" fmla="*/ 282331 w 862149"/>
                <a:gd name="connsiteY6" fmla="*/ 0 h 564662"/>
                <a:gd name="connsiteX7" fmla="*/ 579818 w 862149"/>
                <a:gd name="connsiteY7" fmla="*/ 0 h 564662"/>
                <a:gd name="connsiteX8" fmla="*/ 862149 w 862149"/>
                <a:gd name="connsiteY8" fmla="*/ 282331 h 564662"/>
                <a:gd name="connsiteX9" fmla="*/ 579818 w 862149"/>
                <a:gd name="connsiteY9" fmla="*/ 564662 h 564662"/>
                <a:gd name="connsiteX10" fmla="*/ 282331 w 862149"/>
                <a:gd name="connsiteY10" fmla="*/ 564662 h 564662"/>
                <a:gd name="connsiteX11" fmla="*/ 0 w 862149"/>
                <a:gd name="connsiteY11" fmla="*/ 282331 h 564662"/>
                <a:gd name="connsiteX12" fmla="*/ 282331 w 862149"/>
                <a:gd name="connsiteY12" fmla="*/ 0 h 56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2149" h="564662">
                  <a:moveTo>
                    <a:pt x="288530" y="155674"/>
                  </a:moveTo>
                  <a:cubicBezTo>
                    <a:pt x="218579" y="155674"/>
                    <a:pt x="161872" y="212381"/>
                    <a:pt x="161872" y="282332"/>
                  </a:cubicBezTo>
                  <a:cubicBezTo>
                    <a:pt x="161872" y="352283"/>
                    <a:pt x="218579" y="408990"/>
                    <a:pt x="288530" y="408990"/>
                  </a:cubicBezTo>
                  <a:lnTo>
                    <a:pt x="573620" y="408990"/>
                  </a:lnTo>
                  <a:cubicBezTo>
                    <a:pt x="643571" y="408990"/>
                    <a:pt x="700278" y="352283"/>
                    <a:pt x="700278" y="282332"/>
                  </a:cubicBezTo>
                  <a:cubicBezTo>
                    <a:pt x="700278" y="212381"/>
                    <a:pt x="643571" y="155674"/>
                    <a:pt x="573620" y="155674"/>
                  </a:cubicBezTo>
                  <a:close/>
                  <a:moveTo>
                    <a:pt x="282331" y="0"/>
                  </a:moveTo>
                  <a:lnTo>
                    <a:pt x="579818" y="0"/>
                  </a:lnTo>
                  <a:cubicBezTo>
                    <a:pt x="735745" y="0"/>
                    <a:pt x="862149" y="126404"/>
                    <a:pt x="862149" y="282331"/>
                  </a:cubicBezTo>
                  <a:cubicBezTo>
                    <a:pt x="862149" y="438258"/>
                    <a:pt x="735745" y="564662"/>
                    <a:pt x="579818" y="564662"/>
                  </a:cubicBezTo>
                  <a:lnTo>
                    <a:pt x="282331" y="564662"/>
                  </a:lnTo>
                  <a:cubicBezTo>
                    <a:pt x="126404" y="564662"/>
                    <a:pt x="0" y="438258"/>
                    <a:pt x="0" y="282331"/>
                  </a:cubicBezTo>
                  <a:cubicBezTo>
                    <a:pt x="0" y="126404"/>
                    <a:pt x="126404" y="0"/>
                    <a:pt x="282331" y="0"/>
                  </a:cubicBezTo>
                  <a:close/>
                </a:path>
              </a:pathLst>
            </a:custGeom>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3" name="Rectangle: Rounded Corners 37">
              <a:extLst>
                <a:ext uri="{FF2B5EF4-FFF2-40B4-BE49-F238E27FC236}">
                  <a16:creationId xmlns:a16="http://schemas.microsoft.com/office/drawing/2014/main" id="{90EFAF4E-AF54-4DF3-B4E9-E492818EC9C1}"/>
                </a:ext>
              </a:extLst>
            </p:cNvPr>
            <p:cNvSpPr/>
            <p:nvPr/>
          </p:nvSpPr>
          <p:spPr>
            <a:xfrm>
              <a:off x="518532" y="2864608"/>
              <a:ext cx="665744" cy="129676"/>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Freeform: Shape 81">
              <a:extLst>
                <a:ext uri="{FF2B5EF4-FFF2-40B4-BE49-F238E27FC236}">
                  <a16:creationId xmlns:a16="http://schemas.microsoft.com/office/drawing/2014/main" id="{020F0551-8190-429B-AF29-923FAE1DB67C}"/>
                </a:ext>
              </a:extLst>
            </p:cNvPr>
            <p:cNvSpPr/>
            <p:nvPr/>
          </p:nvSpPr>
          <p:spPr>
            <a:xfrm>
              <a:off x="-5096" y="2867306"/>
              <a:ext cx="398632" cy="129676"/>
            </a:xfrm>
            <a:custGeom>
              <a:avLst/>
              <a:gdLst>
                <a:gd name="connsiteX0" fmla="*/ 0 w 398632"/>
                <a:gd name="connsiteY0" fmla="*/ 0 h 129676"/>
                <a:gd name="connsiteX1" fmla="*/ 333794 w 398632"/>
                <a:gd name="connsiteY1" fmla="*/ 0 h 129676"/>
                <a:gd name="connsiteX2" fmla="*/ 398632 w 398632"/>
                <a:gd name="connsiteY2" fmla="*/ 64838 h 129676"/>
                <a:gd name="connsiteX3" fmla="*/ 333794 w 398632"/>
                <a:gd name="connsiteY3" fmla="*/ 129676 h 129676"/>
                <a:gd name="connsiteX4" fmla="*/ 0 w 398632"/>
                <a:gd name="connsiteY4" fmla="*/ 129676 h 129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8632" h="129676">
                  <a:moveTo>
                    <a:pt x="0" y="0"/>
                  </a:moveTo>
                  <a:lnTo>
                    <a:pt x="333794" y="0"/>
                  </a:lnTo>
                  <a:cubicBezTo>
                    <a:pt x="369603" y="0"/>
                    <a:pt x="398632" y="29029"/>
                    <a:pt x="398632" y="64838"/>
                  </a:cubicBezTo>
                  <a:cubicBezTo>
                    <a:pt x="398632" y="100647"/>
                    <a:pt x="369603" y="129676"/>
                    <a:pt x="333794" y="129676"/>
                  </a:cubicBezTo>
                  <a:lnTo>
                    <a:pt x="0" y="129676"/>
                  </a:lnTo>
                  <a:close/>
                </a:path>
              </a:pathLst>
            </a:cu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5" name="TextBox 44">
            <a:extLst>
              <a:ext uri="{FF2B5EF4-FFF2-40B4-BE49-F238E27FC236}">
                <a16:creationId xmlns:a16="http://schemas.microsoft.com/office/drawing/2014/main" id="{51B8E895-D9F5-41AB-9B49-E314AA5A30A7}"/>
              </a:ext>
            </a:extLst>
          </p:cNvPr>
          <p:cNvSpPr txBox="1"/>
          <p:nvPr/>
        </p:nvSpPr>
        <p:spPr>
          <a:xfrm>
            <a:off x="7650242" y="1331069"/>
            <a:ext cx="1912391" cy="707886"/>
          </a:xfrm>
          <a:prstGeom prst="rect">
            <a:avLst/>
          </a:prstGeom>
          <a:noFill/>
        </p:spPr>
        <p:txBody>
          <a:bodyPr wrap="square" rtlCol="0">
            <a:spAutoFit/>
          </a:bodyPr>
          <a:lstStyle/>
          <a:p>
            <a:pPr algn="ctr"/>
            <a:r>
              <a:rPr lang="en-US" altLang="ko-KR" sz="2000" b="1" dirty="0" smtClean="0">
                <a:solidFill>
                  <a:schemeClr val="bg1"/>
                </a:solidFill>
                <a:latin typeface="Times New Roman" panose="02020603050405020304" pitchFamily="18" charset="0"/>
                <a:cs typeface="Times New Roman" panose="02020603050405020304" pitchFamily="18" charset="0"/>
              </a:rPr>
              <a:t>Telecom</a:t>
            </a:r>
          </a:p>
          <a:p>
            <a:pPr algn="ctr"/>
            <a:r>
              <a:rPr lang="en-US" altLang="ko-KR" sz="2000" b="1" dirty="0" smtClean="0">
                <a:solidFill>
                  <a:schemeClr val="bg1"/>
                </a:solidFill>
                <a:latin typeface="Times New Roman" panose="02020603050405020304" pitchFamily="18" charset="0"/>
                <a:cs typeface="Times New Roman" panose="02020603050405020304" pitchFamily="18" charset="0"/>
              </a:rPr>
              <a:t>company</a:t>
            </a:r>
            <a:endParaRPr lang="ko-KR" altLang="en-US" sz="2000" b="1" dirty="0">
              <a:solidFill>
                <a:schemeClr val="bg1"/>
              </a:solidFill>
              <a:latin typeface="Times New Roman" panose="02020603050405020304" pitchFamily="18" charset="0"/>
              <a:cs typeface="Times New Roman" panose="02020603050405020304" pitchFamily="18" charset="0"/>
            </a:endParaRPr>
          </a:p>
        </p:txBody>
      </p:sp>
      <p:cxnSp>
        <p:nvCxnSpPr>
          <p:cNvPr id="48" name="Straight Connector 47"/>
          <p:cNvCxnSpPr>
            <a:endCxn id="50" idx="0"/>
          </p:cNvCxnSpPr>
          <p:nvPr/>
        </p:nvCxnSpPr>
        <p:spPr>
          <a:xfrm flipH="1">
            <a:off x="6767211" y="2319881"/>
            <a:ext cx="1836602" cy="105178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a:endCxn id="51" idx="0"/>
          </p:cNvCxnSpPr>
          <p:nvPr/>
        </p:nvCxnSpPr>
        <p:spPr>
          <a:xfrm>
            <a:off x="8603812" y="2319881"/>
            <a:ext cx="1857115" cy="1038516"/>
          </a:xfrm>
          <a:prstGeom prst="line">
            <a:avLst/>
          </a:prstGeom>
        </p:spPr>
        <p:style>
          <a:lnRef idx="1">
            <a:schemeClr val="accent1"/>
          </a:lnRef>
          <a:fillRef idx="0">
            <a:schemeClr val="accent1"/>
          </a:fillRef>
          <a:effectRef idx="0">
            <a:schemeClr val="accent1"/>
          </a:effectRef>
          <a:fontRef idx="minor">
            <a:schemeClr val="tx1"/>
          </a:fontRef>
        </p:style>
      </p:cxnSp>
      <p:pic>
        <p:nvPicPr>
          <p:cNvPr id="50" name="Picture 49"/>
          <p:cNvPicPr>
            <a:picLocks noChangeAspect="1"/>
          </p:cNvPicPr>
          <p:nvPr/>
        </p:nvPicPr>
        <p:blipFill>
          <a:blip r:embed="rId2"/>
          <a:stretch>
            <a:fillRect/>
          </a:stretch>
        </p:blipFill>
        <p:spPr>
          <a:xfrm>
            <a:off x="5913697" y="3371666"/>
            <a:ext cx="1707028" cy="1030313"/>
          </a:xfrm>
          <a:prstGeom prst="rect">
            <a:avLst/>
          </a:prstGeom>
        </p:spPr>
      </p:pic>
      <p:pic>
        <p:nvPicPr>
          <p:cNvPr id="51" name="Picture 50"/>
          <p:cNvPicPr>
            <a:picLocks noChangeAspect="1"/>
          </p:cNvPicPr>
          <p:nvPr/>
        </p:nvPicPr>
        <p:blipFill>
          <a:blip r:embed="rId2"/>
          <a:stretch>
            <a:fillRect/>
          </a:stretch>
        </p:blipFill>
        <p:spPr>
          <a:xfrm>
            <a:off x="9607413" y="3358397"/>
            <a:ext cx="1707028" cy="1030313"/>
          </a:xfrm>
          <a:prstGeom prst="rect">
            <a:avLst/>
          </a:prstGeom>
        </p:spPr>
      </p:pic>
      <p:cxnSp>
        <p:nvCxnSpPr>
          <p:cNvPr id="52" name="Straight Connector 51"/>
          <p:cNvCxnSpPr/>
          <p:nvPr/>
        </p:nvCxnSpPr>
        <p:spPr>
          <a:xfrm flipH="1">
            <a:off x="5907268" y="4410608"/>
            <a:ext cx="852680" cy="732729"/>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6759948" y="4401979"/>
            <a:ext cx="847918" cy="711482"/>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10380287" y="4410282"/>
            <a:ext cx="847918" cy="711482"/>
          </a:xfrm>
          <a:prstGeom prst="line">
            <a:avLst/>
          </a:prstGeom>
        </p:spPr>
        <p:style>
          <a:lnRef idx="1">
            <a:schemeClr val="accent1"/>
          </a:lnRef>
          <a:fillRef idx="0">
            <a:schemeClr val="accent1"/>
          </a:fillRef>
          <a:effectRef idx="0">
            <a:schemeClr val="accent1"/>
          </a:effectRef>
          <a:fontRef idx="minor">
            <a:schemeClr val="tx1"/>
          </a:fontRef>
        </p:style>
      </p:cxnSp>
      <p:pic>
        <p:nvPicPr>
          <p:cNvPr id="55" name="Picture 54"/>
          <p:cNvPicPr>
            <a:picLocks noChangeAspect="1"/>
          </p:cNvPicPr>
          <p:nvPr/>
        </p:nvPicPr>
        <p:blipFill>
          <a:blip r:embed="rId2"/>
          <a:stretch>
            <a:fillRect/>
          </a:stretch>
        </p:blipFill>
        <p:spPr>
          <a:xfrm>
            <a:off x="5350550" y="5129187"/>
            <a:ext cx="1075326" cy="522898"/>
          </a:xfrm>
          <a:prstGeom prst="rect">
            <a:avLst/>
          </a:prstGeom>
        </p:spPr>
      </p:pic>
      <p:pic>
        <p:nvPicPr>
          <p:cNvPr id="56" name="Picture 55"/>
          <p:cNvPicPr>
            <a:picLocks noChangeAspect="1"/>
          </p:cNvPicPr>
          <p:nvPr/>
        </p:nvPicPr>
        <p:blipFill>
          <a:blip r:embed="rId2"/>
          <a:stretch>
            <a:fillRect/>
          </a:stretch>
        </p:blipFill>
        <p:spPr>
          <a:xfrm>
            <a:off x="7100760" y="5121764"/>
            <a:ext cx="1075326" cy="522898"/>
          </a:xfrm>
          <a:prstGeom prst="rect">
            <a:avLst/>
          </a:prstGeom>
        </p:spPr>
      </p:pic>
      <p:pic>
        <p:nvPicPr>
          <p:cNvPr id="57" name="Picture 56"/>
          <p:cNvPicPr>
            <a:picLocks noChangeAspect="1"/>
          </p:cNvPicPr>
          <p:nvPr/>
        </p:nvPicPr>
        <p:blipFill>
          <a:blip r:embed="rId2"/>
          <a:stretch>
            <a:fillRect/>
          </a:stretch>
        </p:blipFill>
        <p:spPr>
          <a:xfrm>
            <a:off x="10607695" y="5113461"/>
            <a:ext cx="1075326" cy="522898"/>
          </a:xfrm>
          <a:prstGeom prst="rect">
            <a:avLst/>
          </a:prstGeom>
        </p:spPr>
      </p:pic>
      <p:sp>
        <p:nvSpPr>
          <p:cNvPr id="58" name="TextBox 57"/>
          <p:cNvSpPr txBox="1"/>
          <p:nvPr/>
        </p:nvSpPr>
        <p:spPr>
          <a:xfrm>
            <a:off x="6022731" y="3692717"/>
            <a:ext cx="1585135" cy="369332"/>
          </a:xfrm>
          <a:prstGeom prst="rect">
            <a:avLst/>
          </a:prstGeom>
          <a:noFill/>
        </p:spPr>
        <p:txBody>
          <a:bodyPr wrap="square" rtlCol="0">
            <a:spAutoFit/>
          </a:bodyPr>
          <a:lstStyle/>
          <a:p>
            <a:r>
              <a:rPr lang="en-US" dirty="0" smtClean="0">
                <a:solidFill>
                  <a:schemeClr val="bg1"/>
                </a:solidFill>
                <a:latin typeface="Times New Roman" panose="02020603050405020304" pitchFamily="18" charset="0"/>
                <a:cs typeface="Times New Roman" panose="02020603050405020304" pitchFamily="18" charset="0"/>
              </a:rPr>
              <a:t>CUSTOMER</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59" name="Rectangle 58"/>
          <p:cNvSpPr/>
          <p:nvPr/>
        </p:nvSpPr>
        <p:spPr>
          <a:xfrm>
            <a:off x="9790952" y="3690792"/>
            <a:ext cx="1437253" cy="369332"/>
          </a:xfrm>
          <a:prstGeom prst="rect">
            <a:avLst/>
          </a:prstGeom>
        </p:spPr>
        <p:txBody>
          <a:bodyPr wrap="none">
            <a:spAutoFit/>
          </a:bodyPr>
          <a:lstStyle/>
          <a:p>
            <a:r>
              <a:rPr lang="en-US" dirty="0">
                <a:solidFill>
                  <a:schemeClr val="bg1"/>
                </a:solidFill>
                <a:latin typeface="Times New Roman" panose="02020603050405020304" pitchFamily="18" charset="0"/>
                <a:cs typeface="Times New Roman" panose="02020603050405020304" pitchFamily="18" charset="0"/>
              </a:rPr>
              <a:t>CUSTOMER</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60" name="Rectangle 59"/>
          <p:cNvSpPr/>
          <p:nvPr/>
        </p:nvSpPr>
        <p:spPr>
          <a:xfrm>
            <a:off x="6248001" y="2476441"/>
            <a:ext cx="1274708" cy="369332"/>
          </a:xfrm>
          <a:prstGeom prst="rect">
            <a:avLst/>
          </a:prstGeom>
        </p:spPr>
        <p:txBody>
          <a:bodyPr wrap="none">
            <a:spAutoFit/>
          </a:bodyPr>
          <a:lstStyle/>
          <a:p>
            <a:r>
              <a:rPr lang="en-US" dirty="0" smtClean="0">
                <a:solidFill>
                  <a:schemeClr val="bg1"/>
                </a:solidFill>
                <a:latin typeface="Times New Roman" panose="02020603050405020304" pitchFamily="18" charset="0"/>
                <a:cs typeface="Times New Roman" panose="02020603050405020304" pitchFamily="18" charset="0"/>
              </a:rPr>
              <a:t>UPGRADE</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61" name="Rectangle 60"/>
          <p:cNvSpPr/>
          <p:nvPr/>
        </p:nvSpPr>
        <p:spPr>
          <a:xfrm>
            <a:off x="9519510" y="2479234"/>
            <a:ext cx="2046394" cy="369332"/>
          </a:xfrm>
          <a:prstGeom prst="rect">
            <a:avLst/>
          </a:prstGeom>
        </p:spPr>
        <p:txBody>
          <a:bodyPr wrap="none">
            <a:spAutoFit/>
          </a:bodyPr>
          <a:lstStyle/>
          <a:p>
            <a:r>
              <a:rPr lang="en-US" dirty="0" smtClean="0">
                <a:solidFill>
                  <a:schemeClr val="bg1"/>
                </a:solidFill>
                <a:latin typeface="Times New Roman" panose="02020603050405020304" pitchFamily="18" charset="0"/>
                <a:cs typeface="Times New Roman" panose="02020603050405020304" pitchFamily="18" charset="0"/>
              </a:rPr>
              <a:t>DON’T UPGRADE</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62" name="Rectangle 61"/>
          <p:cNvSpPr/>
          <p:nvPr/>
        </p:nvSpPr>
        <p:spPr>
          <a:xfrm>
            <a:off x="5534157" y="4501607"/>
            <a:ext cx="1184697" cy="369332"/>
          </a:xfrm>
          <a:prstGeom prst="rect">
            <a:avLst/>
          </a:prstGeom>
        </p:spPr>
        <p:txBody>
          <a:bodyPr wrap="square">
            <a:spAutoFit/>
          </a:bodyPr>
          <a:lstStyle/>
          <a:p>
            <a:r>
              <a:rPr lang="en-US" dirty="0" smtClean="0">
                <a:solidFill>
                  <a:schemeClr val="bg1"/>
                </a:solidFill>
                <a:latin typeface="Times New Roman" panose="02020603050405020304" pitchFamily="18" charset="0"/>
                <a:cs typeface="Times New Roman" panose="02020603050405020304" pitchFamily="18" charset="0"/>
              </a:rPr>
              <a:t>BUY</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63" name="Rectangle 62"/>
          <p:cNvSpPr/>
          <p:nvPr/>
        </p:nvSpPr>
        <p:spPr>
          <a:xfrm>
            <a:off x="7324600" y="4501607"/>
            <a:ext cx="1443665" cy="369332"/>
          </a:xfrm>
          <a:prstGeom prst="rect">
            <a:avLst/>
          </a:prstGeom>
        </p:spPr>
        <p:txBody>
          <a:bodyPr wrap="none">
            <a:spAutoFit/>
          </a:bodyPr>
          <a:lstStyle/>
          <a:p>
            <a:r>
              <a:rPr lang="en-US" dirty="0" smtClean="0">
                <a:solidFill>
                  <a:schemeClr val="bg1"/>
                </a:solidFill>
                <a:latin typeface="Times New Roman" panose="02020603050405020304" pitchFamily="18" charset="0"/>
                <a:cs typeface="Times New Roman" panose="02020603050405020304" pitchFamily="18" charset="0"/>
              </a:rPr>
              <a:t>DON’T BUY</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64" name="Rectangle 63"/>
          <p:cNvSpPr/>
          <p:nvPr/>
        </p:nvSpPr>
        <p:spPr>
          <a:xfrm>
            <a:off x="10887049" y="4510104"/>
            <a:ext cx="1443665" cy="369332"/>
          </a:xfrm>
          <a:prstGeom prst="rect">
            <a:avLst/>
          </a:prstGeom>
        </p:spPr>
        <p:txBody>
          <a:bodyPr wrap="none">
            <a:spAutoFit/>
          </a:bodyPr>
          <a:lstStyle/>
          <a:p>
            <a:r>
              <a:rPr lang="en-US" dirty="0" smtClean="0">
                <a:solidFill>
                  <a:schemeClr val="bg1"/>
                </a:solidFill>
                <a:latin typeface="Times New Roman" panose="02020603050405020304" pitchFamily="18" charset="0"/>
                <a:cs typeface="Times New Roman" panose="02020603050405020304" pitchFamily="18" charset="0"/>
              </a:rPr>
              <a:t>DON’T BUY</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65" name="Rectangle 64"/>
          <p:cNvSpPr/>
          <p:nvPr/>
        </p:nvSpPr>
        <p:spPr>
          <a:xfrm>
            <a:off x="5461247" y="5121764"/>
            <a:ext cx="1184697" cy="369332"/>
          </a:xfrm>
          <a:prstGeom prst="rect">
            <a:avLst/>
          </a:prstGeom>
        </p:spPr>
        <p:txBody>
          <a:bodyPr wrap="square">
            <a:spAutoFit/>
          </a:bodyPr>
          <a:lstStyle/>
          <a:p>
            <a:r>
              <a:rPr lang="en-US" dirty="0" smtClean="0">
                <a:solidFill>
                  <a:schemeClr val="bg1"/>
                </a:solidFill>
                <a:latin typeface="Times New Roman" panose="02020603050405020304" pitchFamily="18" charset="0"/>
                <a:cs typeface="Times New Roman" panose="02020603050405020304" pitchFamily="18" charset="0"/>
              </a:rPr>
              <a:t>(4,4)</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66" name="Rectangle 65"/>
          <p:cNvSpPr/>
          <p:nvPr/>
        </p:nvSpPr>
        <p:spPr>
          <a:xfrm>
            <a:off x="7321260" y="5205970"/>
            <a:ext cx="1184697" cy="369332"/>
          </a:xfrm>
          <a:prstGeom prst="rect">
            <a:avLst/>
          </a:prstGeom>
        </p:spPr>
        <p:txBody>
          <a:bodyPr wrap="square">
            <a:spAutoFit/>
          </a:bodyPr>
          <a:lstStyle/>
          <a:p>
            <a:r>
              <a:rPr lang="en-US" dirty="0" smtClean="0">
                <a:solidFill>
                  <a:schemeClr val="bg1"/>
                </a:solidFill>
                <a:latin typeface="Times New Roman" panose="02020603050405020304" pitchFamily="18" charset="0"/>
                <a:cs typeface="Times New Roman" panose="02020603050405020304" pitchFamily="18" charset="0"/>
              </a:rPr>
              <a:t>(0,2)</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67" name="Rectangle 66"/>
          <p:cNvSpPr/>
          <p:nvPr/>
        </p:nvSpPr>
        <p:spPr>
          <a:xfrm>
            <a:off x="10887049" y="5173444"/>
            <a:ext cx="1184697" cy="369332"/>
          </a:xfrm>
          <a:prstGeom prst="rect">
            <a:avLst/>
          </a:prstGeom>
        </p:spPr>
        <p:txBody>
          <a:bodyPr wrap="square">
            <a:spAutoFit/>
          </a:bodyPr>
          <a:lstStyle/>
          <a:p>
            <a:r>
              <a:rPr lang="en-US" dirty="0" smtClean="0">
                <a:solidFill>
                  <a:schemeClr val="bg1"/>
                </a:solidFill>
                <a:latin typeface="Times New Roman" panose="02020603050405020304" pitchFamily="18" charset="0"/>
                <a:cs typeface="Times New Roman" panose="02020603050405020304" pitchFamily="18" charset="0"/>
              </a:rPr>
              <a:t>(2,2)</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69" name="Left Arrow 68"/>
          <p:cNvSpPr/>
          <p:nvPr/>
        </p:nvSpPr>
        <p:spPr>
          <a:xfrm>
            <a:off x="6779208" y="4256906"/>
            <a:ext cx="334108" cy="290146"/>
          </a:xfrm>
          <a:prstGeom prst="left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6600">
                <a:solidFill>
                  <a:schemeClr val="accent2"/>
                </a:solidFill>
                <a:prstDash val="solid"/>
              </a:ln>
              <a:solidFill>
                <a:srgbClr val="FFFFFF"/>
              </a:solidFill>
              <a:effectLst>
                <a:outerShdw dist="38100" dir="2700000" algn="tl" rotWithShape="0">
                  <a:schemeClr val="accent2"/>
                </a:outerShdw>
              </a:effectLst>
            </a:endParaRPr>
          </a:p>
        </p:txBody>
      </p:sp>
      <p:sp>
        <p:nvSpPr>
          <p:cNvPr id="70" name="Multiply 69"/>
          <p:cNvSpPr/>
          <p:nvPr/>
        </p:nvSpPr>
        <p:spPr>
          <a:xfrm>
            <a:off x="7007627" y="4566121"/>
            <a:ext cx="404446" cy="404446"/>
          </a:xfrm>
          <a:prstGeom prst="mathMultiply">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9816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1F78D2CF-06FB-4076-879C-6E09E84185C5}"/>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9696261" y="425512"/>
            <a:ext cx="1311073" cy="6210674"/>
          </a:xfrm>
          <a:prstGeom prst="rect">
            <a:avLst/>
          </a:prstGeom>
        </p:spPr>
      </p:pic>
      <p:sp>
        <p:nvSpPr>
          <p:cNvPr id="11" name="TextBox 10">
            <a:extLst>
              <a:ext uri="{FF2B5EF4-FFF2-40B4-BE49-F238E27FC236}">
                <a16:creationId xmlns:a16="http://schemas.microsoft.com/office/drawing/2014/main" id="{EFDDFE08-D1A3-4890-B395-3D514078D9E9}"/>
              </a:ext>
            </a:extLst>
          </p:cNvPr>
          <p:cNvSpPr txBox="1"/>
          <p:nvPr/>
        </p:nvSpPr>
        <p:spPr>
          <a:xfrm>
            <a:off x="236668" y="417499"/>
            <a:ext cx="3443927" cy="1754326"/>
          </a:xfrm>
          <a:prstGeom prst="rect">
            <a:avLst/>
          </a:prstGeom>
          <a:noFill/>
        </p:spPr>
        <p:txBody>
          <a:bodyPr wrap="square" rtlCol="0" anchor="ctr">
            <a:spAutoFit/>
          </a:bodyPr>
          <a:lstStyle/>
          <a:p>
            <a:pPr marL="285750" lvl="0" indent="-285750">
              <a:buFont typeface="Wingdings" panose="05000000000000000000" pitchFamily="2" charset="2"/>
              <a:buChar char="q"/>
            </a:pPr>
            <a:r>
              <a:rPr lang="en-US" dirty="0">
                <a:solidFill>
                  <a:schemeClr val="accent2"/>
                </a:solidFill>
              </a:rPr>
              <a:t>Redraw the game tree after the first step of backwards induction.</a:t>
            </a:r>
          </a:p>
          <a:p>
            <a:pPr marL="285750" lvl="0" indent="-285750">
              <a:buFont typeface="Wingdings" panose="05000000000000000000" pitchFamily="2" charset="2"/>
              <a:buChar char="q"/>
            </a:pPr>
            <a:r>
              <a:rPr lang="en-US" dirty="0">
                <a:solidFill>
                  <a:schemeClr val="accent2"/>
                </a:solidFill>
              </a:rPr>
              <a:t>Identify where the next step of backwards induction occurs.</a:t>
            </a:r>
          </a:p>
        </p:txBody>
      </p:sp>
      <p:sp>
        <p:nvSpPr>
          <p:cNvPr id="12" name="Rectangle: Rounded Corners 2">
            <a:extLst>
              <a:ext uri="{FF2B5EF4-FFF2-40B4-BE49-F238E27FC236}">
                <a16:creationId xmlns:a16="http://schemas.microsoft.com/office/drawing/2014/main" id="{63C4A58B-7EBE-45E6-A5D8-602EBF410DD4}"/>
              </a:ext>
            </a:extLst>
          </p:cNvPr>
          <p:cNvSpPr/>
          <p:nvPr/>
        </p:nvSpPr>
        <p:spPr>
          <a:xfrm>
            <a:off x="5003126" y="425512"/>
            <a:ext cx="1705707" cy="1025219"/>
          </a:xfrm>
          <a:prstGeom prst="roundRect">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51B8E895-D9F5-41AB-9B49-E314AA5A30A7}"/>
              </a:ext>
            </a:extLst>
          </p:cNvPr>
          <p:cNvSpPr txBox="1"/>
          <p:nvPr/>
        </p:nvSpPr>
        <p:spPr>
          <a:xfrm>
            <a:off x="4836704" y="461919"/>
            <a:ext cx="1912391" cy="707886"/>
          </a:xfrm>
          <a:prstGeom prst="rect">
            <a:avLst/>
          </a:prstGeom>
          <a:noFill/>
        </p:spPr>
        <p:txBody>
          <a:bodyPr wrap="square" rtlCol="0">
            <a:spAutoFit/>
          </a:bodyPr>
          <a:lstStyle/>
          <a:p>
            <a:pPr algn="ctr"/>
            <a:r>
              <a:rPr lang="en-US" altLang="ko-KR" sz="2000" b="1" dirty="0" smtClean="0">
                <a:solidFill>
                  <a:schemeClr val="bg1"/>
                </a:solidFill>
                <a:latin typeface="Times New Roman" panose="02020603050405020304" pitchFamily="18" charset="0"/>
                <a:cs typeface="Times New Roman" panose="02020603050405020304" pitchFamily="18" charset="0"/>
              </a:rPr>
              <a:t>Telecom</a:t>
            </a:r>
          </a:p>
          <a:p>
            <a:pPr algn="ctr"/>
            <a:r>
              <a:rPr lang="en-US" altLang="ko-KR" sz="2000" b="1" dirty="0" smtClean="0">
                <a:solidFill>
                  <a:schemeClr val="bg1"/>
                </a:solidFill>
                <a:latin typeface="Times New Roman" panose="02020603050405020304" pitchFamily="18" charset="0"/>
                <a:cs typeface="Times New Roman" panose="02020603050405020304" pitchFamily="18" charset="0"/>
              </a:rPr>
              <a:t>company</a:t>
            </a:r>
            <a:endParaRPr lang="ko-KR" altLang="en-US" sz="2000" b="1" dirty="0">
              <a:solidFill>
                <a:schemeClr val="bg1"/>
              </a:solidFill>
              <a:latin typeface="Times New Roman" panose="02020603050405020304" pitchFamily="18" charset="0"/>
              <a:cs typeface="Times New Roman" panose="02020603050405020304" pitchFamily="18" charset="0"/>
            </a:endParaRPr>
          </a:p>
        </p:txBody>
      </p:sp>
      <p:cxnSp>
        <p:nvCxnSpPr>
          <p:cNvPr id="14" name="Straight Connector 13"/>
          <p:cNvCxnSpPr>
            <a:endCxn id="16" idx="0"/>
          </p:cNvCxnSpPr>
          <p:nvPr/>
        </p:nvCxnSpPr>
        <p:spPr>
          <a:xfrm flipH="1">
            <a:off x="3953673" y="1450731"/>
            <a:ext cx="1836602" cy="10517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endCxn id="17" idx="0"/>
          </p:cNvCxnSpPr>
          <p:nvPr/>
        </p:nvCxnSpPr>
        <p:spPr>
          <a:xfrm>
            <a:off x="5790274" y="1450731"/>
            <a:ext cx="1857115" cy="1038516"/>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a:blip r:embed="rId4"/>
          <a:stretch>
            <a:fillRect/>
          </a:stretch>
        </p:blipFill>
        <p:spPr>
          <a:xfrm>
            <a:off x="3100159" y="2502516"/>
            <a:ext cx="1707028" cy="1030313"/>
          </a:xfrm>
          <a:prstGeom prst="rect">
            <a:avLst/>
          </a:prstGeom>
        </p:spPr>
      </p:pic>
      <p:pic>
        <p:nvPicPr>
          <p:cNvPr id="17" name="Picture 16"/>
          <p:cNvPicPr>
            <a:picLocks noChangeAspect="1"/>
          </p:cNvPicPr>
          <p:nvPr/>
        </p:nvPicPr>
        <p:blipFill>
          <a:blip r:embed="rId4"/>
          <a:stretch>
            <a:fillRect/>
          </a:stretch>
        </p:blipFill>
        <p:spPr>
          <a:xfrm>
            <a:off x="6793875" y="2489247"/>
            <a:ext cx="1707028" cy="1030313"/>
          </a:xfrm>
          <a:prstGeom prst="rect">
            <a:avLst/>
          </a:prstGeom>
        </p:spPr>
      </p:pic>
      <p:cxnSp>
        <p:nvCxnSpPr>
          <p:cNvPr id="18" name="Straight Connector 17"/>
          <p:cNvCxnSpPr/>
          <p:nvPr/>
        </p:nvCxnSpPr>
        <p:spPr>
          <a:xfrm flipH="1">
            <a:off x="3093730" y="3541458"/>
            <a:ext cx="852680" cy="73272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7566749" y="3541132"/>
            <a:ext cx="847918" cy="711482"/>
          </a:xfrm>
          <a:prstGeom prst="line">
            <a:avLst/>
          </a:prstGeom>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4"/>
          <a:stretch>
            <a:fillRect/>
          </a:stretch>
        </p:blipFill>
        <p:spPr>
          <a:xfrm>
            <a:off x="2455037" y="4282816"/>
            <a:ext cx="1075326" cy="522898"/>
          </a:xfrm>
          <a:prstGeom prst="rect">
            <a:avLst/>
          </a:prstGeom>
        </p:spPr>
      </p:pic>
      <p:pic>
        <p:nvPicPr>
          <p:cNvPr id="26" name="Picture 25"/>
          <p:cNvPicPr>
            <a:picLocks noChangeAspect="1"/>
          </p:cNvPicPr>
          <p:nvPr/>
        </p:nvPicPr>
        <p:blipFill>
          <a:blip r:embed="rId4"/>
          <a:stretch>
            <a:fillRect/>
          </a:stretch>
        </p:blipFill>
        <p:spPr>
          <a:xfrm>
            <a:off x="7963240" y="4284104"/>
            <a:ext cx="1075326" cy="522898"/>
          </a:xfrm>
          <a:prstGeom prst="rect">
            <a:avLst/>
          </a:prstGeom>
        </p:spPr>
      </p:pic>
      <p:sp>
        <p:nvSpPr>
          <p:cNvPr id="27" name="TextBox 26"/>
          <p:cNvSpPr txBox="1"/>
          <p:nvPr/>
        </p:nvSpPr>
        <p:spPr>
          <a:xfrm>
            <a:off x="3209193" y="2823567"/>
            <a:ext cx="1585135"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CUSTOMER</a:t>
            </a:r>
            <a:endParaRPr lang="en-US" dirty="0">
              <a:latin typeface="Times New Roman" panose="02020603050405020304" pitchFamily="18" charset="0"/>
              <a:cs typeface="Times New Roman" panose="02020603050405020304" pitchFamily="18" charset="0"/>
            </a:endParaRPr>
          </a:p>
        </p:txBody>
      </p:sp>
      <p:sp>
        <p:nvSpPr>
          <p:cNvPr id="28" name="Rectangle 27"/>
          <p:cNvSpPr/>
          <p:nvPr/>
        </p:nvSpPr>
        <p:spPr>
          <a:xfrm>
            <a:off x="6977414" y="2821642"/>
            <a:ext cx="1437253"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CUSTOMER</a:t>
            </a:r>
            <a:endParaRPr lang="en-US" dirty="0">
              <a:latin typeface="Times New Roman" panose="02020603050405020304" pitchFamily="18" charset="0"/>
              <a:cs typeface="Times New Roman" panose="02020603050405020304" pitchFamily="18" charset="0"/>
            </a:endParaRPr>
          </a:p>
        </p:txBody>
      </p:sp>
      <p:sp>
        <p:nvSpPr>
          <p:cNvPr id="29" name="Rectangle 28"/>
          <p:cNvSpPr/>
          <p:nvPr/>
        </p:nvSpPr>
        <p:spPr>
          <a:xfrm>
            <a:off x="3434463" y="1607291"/>
            <a:ext cx="1274708"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UPGRADE</a:t>
            </a:r>
            <a:endParaRPr lang="en-US" dirty="0">
              <a:latin typeface="Times New Roman" panose="02020603050405020304" pitchFamily="18" charset="0"/>
              <a:cs typeface="Times New Roman" panose="02020603050405020304" pitchFamily="18" charset="0"/>
            </a:endParaRPr>
          </a:p>
        </p:txBody>
      </p:sp>
      <p:sp>
        <p:nvSpPr>
          <p:cNvPr id="30" name="Rectangle 29"/>
          <p:cNvSpPr/>
          <p:nvPr/>
        </p:nvSpPr>
        <p:spPr>
          <a:xfrm>
            <a:off x="6705972" y="1610084"/>
            <a:ext cx="2046394"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UPGRADE</a:t>
            </a:r>
            <a:endParaRPr lang="en-US" dirty="0">
              <a:latin typeface="Times New Roman" panose="02020603050405020304" pitchFamily="18" charset="0"/>
              <a:cs typeface="Times New Roman" panose="02020603050405020304" pitchFamily="18" charset="0"/>
            </a:endParaRPr>
          </a:p>
        </p:txBody>
      </p:sp>
      <p:sp>
        <p:nvSpPr>
          <p:cNvPr id="31" name="Rectangle 30"/>
          <p:cNvSpPr/>
          <p:nvPr/>
        </p:nvSpPr>
        <p:spPr>
          <a:xfrm>
            <a:off x="2720619" y="3632457"/>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BUY</a:t>
            </a:r>
            <a:endParaRPr lang="en-US" dirty="0">
              <a:latin typeface="Times New Roman" panose="02020603050405020304" pitchFamily="18" charset="0"/>
              <a:cs typeface="Times New Roman" panose="02020603050405020304" pitchFamily="18" charset="0"/>
            </a:endParaRPr>
          </a:p>
        </p:txBody>
      </p:sp>
      <p:sp>
        <p:nvSpPr>
          <p:cNvPr id="32" name="Rectangle 31"/>
          <p:cNvSpPr/>
          <p:nvPr/>
        </p:nvSpPr>
        <p:spPr>
          <a:xfrm>
            <a:off x="7990708" y="3632457"/>
            <a:ext cx="1443665"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BUY</a:t>
            </a:r>
            <a:endParaRPr lang="en-US" dirty="0">
              <a:latin typeface="Times New Roman" panose="02020603050405020304" pitchFamily="18" charset="0"/>
              <a:cs typeface="Times New Roman" panose="02020603050405020304" pitchFamily="18" charset="0"/>
            </a:endParaRPr>
          </a:p>
        </p:txBody>
      </p:sp>
      <p:sp>
        <p:nvSpPr>
          <p:cNvPr id="33" name="Rectangle 32"/>
          <p:cNvSpPr/>
          <p:nvPr/>
        </p:nvSpPr>
        <p:spPr>
          <a:xfrm>
            <a:off x="2553233" y="4329397"/>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(4,4)</a:t>
            </a:r>
            <a:endParaRPr lang="en-US" dirty="0">
              <a:latin typeface="Times New Roman" panose="02020603050405020304" pitchFamily="18" charset="0"/>
              <a:cs typeface="Times New Roman" panose="02020603050405020304" pitchFamily="18" charset="0"/>
            </a:endParaRPr>
          </a:p>
        </p:txBody>
      </p:sp>
      <p:sp>
        <p:nvSpPr>
          <p:cNvPr id="35" name="Rectangle 34"/>
          <p:cNvSpPr/>
          <p:nvPr/>
        </p:nvSpPr>
        <p:spPr>
          <a:xfrm>
            <a:off x="8073511" y="4304294"/>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(2,2)</a:t>
            </a:r>
            <a:endParaRPr lang="en-US" dirty="0">
              <a:latin typeface="Times New Roman" panose="02020603050405020304" pitchFamily="18" charset="0"/>
              <a:cs typeface="Times New Roman" panose="02020603050405020304" pitchFamily="18" charset="0"/>
            </a:endParaRPr>
          </a:p>
        </p:txBody>
      </p:sp>
      <p:sp>
        <p:nvSpPr>
          <p:cNvPr id="37" name="TextBox 36"/>
          <p:cNvSpPr txBox="1"/>
          <p:nvPr/>
        </p:nvSpPr>
        <p:spPr>
          <a:xfrm>
            <a:off x="39937" y="5630551"/>
            <a:ext cx="7395985" cy="646331"/>
          </a:xfrm>
          <a:prstGeom prst="rect">
            <a:avLst/>
          </a:prstGeom>
          <a:noFill/>
        </p:spPr>
        <p:txBody>
          <a:bodyPr wrap="square" rtlCol="0">
            <a:spAutoFit/>
          </a:bodyPr>
          <a:lstStyle/>
          <a:p>
            <a:r>
              <a:rPr lang="en-US">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Since we know the Customer will like one of the Telecom Company's options, it's time to assess the Telecom Company's options.</a:t>
            </a:r>
            <a:endParaRPr lang="en-US"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7534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6850DB1E-561D-4E18-97B8-199F4AFFDD1C}"/>
              </a:ext>
            </a:extLst>
          </p:cNvPr>
          <p:cNvSpPr txBox="1">
            <a:spLocks/>
          </p:cNvSpPr>
          <p:nvPr/>
        </p:nvSpPr>
        <p:spPr>
          <a:xfrm>
            <a:off x="0" y="0"/>
            <a:ext cx="2469953" cy="2486033"/>
          </a:xfrm>
          <a:custGeom>
            <a:avLst/>
            <a:gdLst>
              <a:gd name="connsiteX0" fmla="*/ 5691 w 2469953"/>
              <a:gd name="connsiteY0" fmla="*/ 143427 h 2486033"/>
              <a:gd name="connsiteX1" fmla="*/ 1176994 w 2469953"/>
              <a:gd name="connsiteY1" fmla="*/ 1314730 h 2486033"/>
              <a:gd name="connsiteX2" fmla="*/ 5691 w 2469953"/>
              <a:gd name="connsiteY2" fmla="*/ 2486033 h 2486033"/>
              <a:gd name="connsiteX3" fmla="*/ 0 w 2469953"/>
              <a:gd name="connsiteY3" fmla="*/ 2480342 h 2486033"/>
              <a:gd name="connsiteX4" fmla="*/ 0 w 2469953"/>
              <a:gd name="connsiteY4" fmla="*/ 149118 h 2486033"/>
              <a:gd name="connsiteX5" fmla="*/ 145293 w 2469953"/>
              <a:gd name="connsiteY5" fmla="*/ 0 h 2486033"/>
              <a:gd name="connsiteX6" fmla="*/ 2469953 w 2469953"/>
              <a:gd name="connsiteY6" fmla="*/ 0 h 2486033"/>
              <a:gd name="connsiteX7" fmla="*/ 1307623 w 2469953"/>
              <a:gd name="connsiteY7" fmla="*/ 1162330 h 248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69953" h="2486033">
                <a:moveTo>
                  <a:pt x="5691" y="143427"/>
                </a:moveTo>
                <a:lnTo>
                  <a:pt x="1176994" y="1314730"/>
                </a:lnTo>
                <a:lnTo>
                  <a:pt x="5691" y="2486033"/>
                </a:lnTo>
                <a:lnTo>
                  <a:pt x="0" y="2480342"/>
                </a:lnTo>
                <a:lnTo>
                  <a:pt x="0" y="149118"/>
                </a:lnTo>
                <a:close/>
                <a:moveTo>
                  <a:pt x="145293" y="0"/>
                </a:moveTo>
                <a:lnTo>
                  <a:pt x="2469953" y="0"/>
                </a:lnTo>
                <a:lnTo>
                  <a:pt x="1307623" y="1162330"/>
                </a:lnTo>
                <a:close/>
              </a:path>
            </a:pathLst>
          </a:custGeom>
          <a:solidFill>
            <a:schemeClr val="accent1">
              <a:lumMod val="40000"/>
              <a:lumOff val="60000"/>
            </a:schemeClr>
          </a:solidFill>
          <a:effectLst/>
        </p:spPr>
        <p:txBody>
          <a:bodyPr wrap="square" anchor="ctr">
            <a:noAutofit/>
          </a:bodyPr>
          <a:lstStyle>
            <a:lvl1pPr marL="0" marR="0" indent="0" algn="ctr" defTabSz="914446" rtl="0" eaLnBrk="1" fontAlgn="auto" latinLnBrk="1" hangingPunct="1">
              <a:lnSpc>
                <a:spcPct val="90000"/>
              </a:lnSpc>
              <a:spcBef>
                <a:spcPts val="1000"/>
              </a:spcBef>
              <a:spcAft>
                <a:spcPts val="0"/>
              </a:spcAft>
              <a:buClrTx/>
              <a:buSzTx/>
              <a:buFontTx/>
              <a:buNone/>
              <a:tabLst/>
              <a:defRPr sz="1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ko-KR" altLang="en-US" dirty="0"/>
          </a:p>
        </p:txBody>
      </p:sp>
      <p:sp>
        <p:nvSpPr>
          <p:cNvPr id="22" name="TextBox 21">
            <a:extLst>
              <a:ext uri="{FF2B5EF4-FFF2-40B4-BE49-F238E27FC236}">
                <a16:creationId xmlns:a16="http://schemas.microsoft.com/office/drawing/2014/main" id="{12C6CB43-C3D1-4D80-A988-362864D801F6}"/>
              </a:ext>
            </a:extLst>
          </p:cNvPr>
          <p:cNvSpPr txBox="1">
            <a:spLocks/>
          </p:cNvSpPr>
          <p:nvPr/>
        </p:nvSpPr>
        <p:spPr>
          <a:xfrm>
            <a:off x="1" y="2727240"/>
            <a:ext cx="1166065" cy="2332130"/>
          </a:xfrm>
          <a:custGeom>
            <a:avLst/>
            <a:gdLst>
              <a:gd name="connsiteX0" fmla="*/ 0 w 1166065"/>
              <a:gd name="connsiteY0" fmla="*/ 0 h 2332130"/>
              <a:gd name="connsiteX1" fmla="*/ 1166065 w 1166065"/>
              <a:gd name="connsiteY1" fmla="*/ 1166065 h 2332130"/>
              <a:gd name="connsiteX2" fmla="*/ 0 w 1166065"/>
              <a:gd name="connsiteY2" fmla="*/ 2332130 h 2332130"/>
            </a:gdLst>
            <a:ahLst/>
            <a:cxnLst>
              <a:cxn ang="0">
                <a:pos x="connsiteX0" y="connsiteY0"/>
              </a:cxn>
              <a:cxn ang="0">
                <a:pos x="connsiteX1" y="connsiteY1"/>
              </a:cxn>
              <a:cxn ang="0">
                <a:pos x="connsiteX2" y="connsiteY2"/>
              </a:cxn>
            </a:cxnLst>
            <a:rect l="l" t="t" r="r" b="b"/>
            <a:pathLst>
              <a:path w="1166065" h="2332130">
                <a:moveTo>
                  <a:pt x="0" y="0"/>
                </a:moveTo>
                <a:lnTo>
                  <a:pt x="1166065" y="1166065"/>
                </a:lnTo>
                <a:lnTo>
                  <a:pt x="0" y="2332130"/>
                </a:lnTo>
                <a:close/>
              </a:path>
            </a:pathLst>
          </a:custGeom>
          <a:solidFill>
            <a:schemeClr val="accent1">
              <a:lumMod val="40000"/>
              <a:lumOff val="60000"/>
            </a:schemeClr>
          </a:solidFill>
          <a:effectLst/>
        </p:spPr>
        <p:txBody>
          <a:bodyPr wrap="square" anchor="ctr">
            <a:noAutofit/>
          </a:bodyPr>
          <a:lstStyle>
            <a:lvl1pPr marL="0" marR="0" indent="0" algn="ctr" defTabSz="914446" rtl="0" eaLnBrk="1" fontAlgn="auto" latinLnBrk="1" hangingPunct="1">
              <a:lnSpc>
                <a:spcPct val="90000"/>
              </a:lnSpc>
              <a:spcBef>
                <a:spcPts val="1000"/>
              </a:spcBef>
              <a:spcAft>
                <a:spcPts val="0"/>
              </a:spcAft>
              <a:buClrTx/>
              <a:buSzTx/>
              <a:buFontTx/>
              <a:buNone/>
              <a:tabLst/>
              <a:defRPr sz="1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ko-KR" altLang="en-US" dirty="0"/>
          </a:p>
        </p:txBody>
      </p:sp>
      <p:sp>
        <p:nvSpPr>
          <p:cNvPr id="16" name="TextBox 15">
            <a:extLst>
              <a:ext uri="{FF2B5EF4-FFF2-40B4-BE49-F238E27FC236}">
                <a16:creationId xmlns:a16="http://schemas.microsoft.com/office/drawing/2014/main" id="{19D94BA0-C061-4557-8913-D93D5F33ACB0}"/>
              </a:ext>
            </a:extLst>
          </p:cNvPr>
          <p:cNvSpPr txBox="1">
            <a:spLocks/>
          </p:cNvSpPr>
          <p:nvPr/>
        </p:nvSpPr>
        <p:spPr>
          <a:xfrm>
            <a:off x="2702558" y="0"/>
            <a:ext cx="2338853" cy="1169426"/>
          </a:xfrm>
          <a:custGeom>
            <a:avLst/>
            <a:gdLst>
              <a:gd name="connsiteX0" fmla="*/ 0 w 2338853"/>
              <a:gd name="connsiteY0" fmla="*/ 0 h 1169426"/>
              <a:gd name="connsiteX1" fmla="*/ 2338853 w 2338853"/>
              <a:gd name="connsiteY1" fmla="*/ 0 h 1169426"/>
              <a:gd name="connsiteX2" fmla="*/ 1169426 w 2338853"/>
              <a:gd name="connsiteY2" fmla="*/ 1169426 h 1169426"/>
            </a:gdLst>
            <a:ahLst/>
            <a:cxnLst>
              <a:cxn ang="0">
                <a:pos x="connsiteX0" y="connsiteY0"/>
              </a:cxn>
              <a:cxn ang="0">
                <a:pos x="connsiteX1" y="connsiteY1"/>
              </a:cxn>
              <a:cxn ang="0">
                <a:pos x="connsiteX2" y="connsiteY2"/>
              </a:cxn>
            </a:cxnLst>
            <a:rect l="l" t="t" r="r" b="b"/>
            <a:pathLst>
              <a:path w="2338853" h="1169426">
                <a:moveTo>
                  <a:pt x="0" y="0"/>
                </a:moveTo>
                <a:lnTo>
                  <a:pt x="2338853" y="0"/>
                </a:lnTo>
                <a:lnTo>
                  <a:pt x="1169426" y="1169426"/>
                </a:lnTo>
                <a:close/>
              </a:path>
            </a:pathLst>
          </a:custGeom>
          <a:solidFill>
            <a:schemeClr val="accent1">
              <a:lumMod val="40000"/>
              <a:lumOff val="60000"/>
            </a:schemeClr>
          </a:solidFill>
          <a:effectLst/>
        </p:spPr>
        <p:txBody>
          <a:bodyPr wrap="square" anchor="ctr">
            <a:noAutofit/>
          </a:bodyPr>
          <a:lstStyle>
            <a:lvl1pPr marL="0" marR="0" indent="0" algn="ctr" defTabSz="914446" rtl="0" eaLnBrk="1" fontAlgn="auto" latinLnBrk="1" hangingPunct="1">
              <a:lnSpc>
                <a:spcPct val="90000"/>
              </a:lnSpc>
              <a:spcBef>
                <a:spcPts val="1000"/>
              </a:spcBef>
              <a:spcAft>
                <a:spcPts val="0"/>
              </a:spcAft>
              <a:buClrTx/>
              <a:buSzTx/>
              <a:buFontTx/>
              <a:buNone/>
              <a:tabLst/>
              <a:defRPr sz="1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ko-KR" altLang="en-US" dirty="0"/>
          </a:p>
        </p:txBody>
      </p:sp>
      <p:sp>
        <p:nvSpPr>
          <p:cNvPr id="27" name="TextBox 26">
            <a:extLst>
              <a:ext uri="{FF2B5EF4-FFF2-40B4-BE49-F238E27FC236}">
                <a16:creationId xmlns:a16="http://schemas.microsoft.com/office/drawing/2014/main" id="{9D878CAC-FD09-4167-88E2-4F463472EE9C}"/>
              </a:ext>
            </a:extLst>
          </p:cNvPr>
          <p:cNvSpPr txBox="1">
            <a:spLocks/>
          </p:cNvSpPr>
          <p:nvPr/>
        </p:nvSpPr>
        <p:spPr>
          <a:xfrm>
            <a:off x="0" y="5345732"/>
            <a:ext cx="1175590" cy="1512268"/>
          </a:xfrm>
          <a:custGeom>
            <a:avLst/>
            <a:gdLst>
              <a:gd name="connsiteX0" fmla="*/ 4287 w 1175590"/>
              <a:gd name="connsiteY0" fmla="*/ 0 h 1512268"/>
              <a:gd name="connsiteX1" fmla="*/ 1175590 w 1175590"/>
              <a:gd name="connsiteY1" fmla="*/ 1171303 h 1512268"/>
              <a:gd name="connsiteX2" fmla="*/ 834625 w 1175590"/>
              <a:gd name="connsiteY2" fmla="*/ 1512268 h 1512268"/>
              <a:gd name="connsiteX3" fmla="*/ 0 w 1175590"/>
              <a:gd name="connsiteY3" fmla="*/ 1512268 h 1512268"/>
              <a:gd name="connsiteX4" fmla="*/ 0 w 1175590"/>
              <a:gd name="connsiteY4" fmla="*/ 4287 h 15122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5590" h="1512268">
                <a:moveTo>
                  <a:pt x="4287" y="0"/>
                </a:moveTo>
                <a:lnTo>
                  <a:pt x="1175590" y="1171303"/>
                </a:lnTo>
                <a:lnTo>
                  <a:pt x="834625" y="1512268"/>
                </a:lnTo>
                <a:lnTo>
                  <a:pt x="0" y="1512268"/>
                </a:lnTo>
                <a:lnTo>
                  <a:pt x="0" y="4287"/>
                </a:lnTo>
                <a:close/>
              </a:path>
            </a:pathLst>
          </a:custGeom>
          <a:solidFill>
            <a:schemeClr val="accent1">
              <a:lumMod val="40000"/>
              <a:lumOff val="60000"/>
            </a:schemeClr>
          </a:solidFill>
          <a:effectLst/>
        </p:spPr>
        <p:txBody>
          <a:bodyPr wrap="square" anchor="ctr">
            <a:noAutofit/>
          </a:bodyPr>
          <a:lstStyle>
            <a:lvl1pPr marL="0" marR="0" indent="0" algn="ctr" defTabSz="914446" rtl="0" eaLnBrk="1" fontAlgn="auto" latinLnBrk="1" hangingPunct="1">
              <a:lnSpc>
                <a:spcPct val="90000"/>
              </a:lnSpc>
              <a:spcBef>
                <a:spcPts val="1000"/>
              </a:spcBef>
              <a:spcAft>
                <a:spcPts val="0"/>
              </a:spcAft>
              <a:buClrTx/>
              <a:buSzTx/>
              <a:buFontTx/>
              <a:buNone/>
              <a:tabLst/>
              <a:defRPr sz="1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ko-KR" altLang="en-US" dirty="0"/>
          </a:p>
        </p:txBody>
      </p:sp>
      <p:sp>
        <p:nvSpPr>
          <p:cNvPr id="40" name="Text Placeholder 10">
            <a:extLst>
              <a:ext uri="{FF2B5EF4-FFF2-40B4-BE49-F238E27FC236}">
                <a16:creationId xmlns:a16="http://schemas.microsoft.com/office/drawing/2014/main" id="{75699713-6AE0-4A17-A192-62B09894798A}"/>
              </a:ext>
            </a:extLst>
          </p:cNvPr>
          <p:cNvSpPr txBox="1">
            <a:spLocks/>
          </p:cNvSpPr>
          <p:nvPr/>
        </p:nvSpPr>
        <p:spPr>
          <a:xfrm>
            <a:off x="521068" y="350297"/>
            <a:ext cx="4915922" cy="4663440"/>
          </a:xfrm>
          <a:prstGeom prst="rect">
            <a:avLst/>
          </a:prstGeom>
          <a:no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lvl="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Using the game tree from slide 5, perform the next step of backwards induction.</a:t>
            </a:r>
          </a:p>
          <a:p>
            <a:pPr lvl="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Explain your reasoning behind the step you took.</a:t>
            </a:r>
          </a:p>
          <a:p>
            <a:pPr marL="0" indent="0">
              <a:lnSpc>
                <a:spcPct val="110000"/>
              </a:lnSpc>
              <a:buNone/>
            </a:pPr>
            <a:endParaRPr lang="en-US" altLang="ko-KR" sz="20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10" name="Rectangle: Rounded Corners 2">
            <a:extLst>
              <a:ext uri="{FF2B5EF4-FFF2-40B4-BE49-F238E27FC236}">
                <a16:creationId xmlns:a16="http://schemas.microsoft.com/office/drawing/2014/main" id="{63C4A58B-7EBE-45E6-A5D8-602EBF410DD4}"/>
              </a:ext>
            </a:extLst>
          </p:cNvPr>
          <p:cNvSpPr/>
          <p:nvPr/>
        </p:nvSpPr>
        <p:spPr>
          <a:xfrm>
            <a:off x="7822105" y="779076"/>
            <a:ext cx="1705707" cy="1025219"/>
          </a:xfrm>
          <a:prstGeom prst="roundRect">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1B8E895-D9F5-41AB-9B49-E314AA5A30A7}"/>
              </a:ext>
            </a:extLst>
          </p:cNvPr>
          <p:cNvSpPr txBox="1"/>
          <p:nvPr/>
        </p:nvSpPr>
        <p:spPr>
          <a:xfrm>
            <a:off x="7655683" y="815483"/>
            <a:ext cx="1912391" cy="707886"/>
          </a:xfrm>
          <a:prstGeom prst="rect">
            <a:avLst/>
          </a:prstGeom>
          <a:noFill/>
        </p:spPr>
        <p:txBody>
          <a:bodyPr wrap="square" rtlCol="0">
            <a:spAutoFit/>
          </a:bodyPr>
          <a:lstStyle/>
          <a:p>
            <a:pPr algn="ctr"/>
            <a:r>
              <a:rPr lang="en-US" altLang="ko-KR" sz="2000" b="1" dirty="0" smtClean="0">
                <a:solidFill>
                  <a:schemeClr val="bg1"/>
                </a:solidFill>
                <a:latin typeface="Times New Roman" panose="02020603050405020304" pitchFamily="18" charset="0"/>
                <a:cs typeface="Times New Roman" panose="02020603050405020304" pitchFamily="18" charset="0"/>
              </a:rPr>
              <a:t>Telecom</a:t>
            </a:r>
          </a:p>
          <a:p>
            <a:pPr algn="ctr"/>
            <a:r>
              <a:rPr lang="en-US" altLang="ko-KR" sz="2000" b="1" dirty="0" smtClean="0">
                <a:solidFill>
                  <a:schemeClr val="bg1"/>
                </a:solidFill>
                <a:latin typeface="Times New Roman" panose="02020603050405020304" pitchFamily="18" charset="0"/>
                <a:cs typeface="Times New Roman" panose="02020603050405020304" pitchFamily="18" charset="0"/>
              </a:rPr>
              <a:t>company</a:t>
            </a:r>
            <a:endParaRPr lang="ko-KR" altLang="en-US" sz="2000" b="1" dirty="0">
              <a:solidFill>
                <a:schemeClr val="bg1"/>
              </a:solidFill>
              <a:latin typeface="Times New Roman" panose="02020603050405020304" pitchFamily="18" charset="0"/>
              <a:cs typeface="Times New Roman" panose="02020603050405020304" pitchFamily="18" charset="0"/>
            </a:endParaRPr>
          </a:p>
        </p:txBody>
      </p:sp>
      <p:cxnSp>
        <p:nvCxnSpPr>
          <p:cNvPr id="12" name="Straight Connector 11"/>
          <p:cNvCxnSpPr>
            <a:endCxn id="14" idx="0"/>
          </p:cNvCxnSpPr>
          <p:nvPr/>
        </p:nvCxnSpPr>
        <p:spPr>
          <a:xfrm flipH="1">
            <a:off x="6772652" y="1804295"/>
            <a:ext cx="1836602" cy="10517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a:endCxn id="15" idx="0"/>
          </p:cNvCxnSpPr>
          <p:nvPr/>
        </p:nvCxnSpPr>
        <p:spPr>
          <a:xfrm>
            <a:off x="8609253" y="1804295"/>
            <a:ext cx="1857115" cy="1038516"/>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2"/>
          <a:stretch>
            <a:fillRect/>
          </a:stretch>
        </p:blipFill>
        <p:spPr>
          <a:xfrm>
            <a:off x="5919138" y="2856080"/>
            <a:ext cx="1707028" cy="1030313"/>
          </a:xfrm>
          <a:prstGeom prst="rect">
            <a:avLst/>
          </a:prstGeom>
        </p:spPr>
      </p:pic>
      <p:pic>
        <p:nvPicPr>
          <p:cNvPr id="15" name="Picture 14"/>
          <p:cNvPicPr>
            <a:picLocks noChangeAspect="1"/>
          </p:cNvPicPr>
          <p:nvPr/>
        </p:nvPicPr>
        <p:blipFill>
          <a:blip r:embed="rId2"/>
          <a:stretch>
            <a:fillRect/>
          </a:stretch>
        </p:blipFill>
        <p:spPr>
          <a:xfrm>
            <a:off x="9612854" y="2842811"/>
            <a:ext cx="1707028" cy="1030313"/>
          </a:xfrm>
          <a:prstGeom prst="rect">
            <a:avLst/>
          </a:prstGeom>
        </p:spPr>
      </p:pic>
      <p:cxnSp>
        <p:nvCxnSpPr>
          <p:cNvPr id="17" name="Straight Connector 16"/>
          <p:cNvCxnSpPr/>
          <p:nvPr/>
        </p:nvCxnSpPr>
        <p:spPr>
          <a:xfrm flipH="1">
            <a:off x="5912709" y="3895022"/>
            <a:ext cx="852680" cy="7327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0385728" y="3894696"/>
            <a:ext cx="847918" cy="711482"/>
          </a:xfrm>
          <a:prstGeom prst="line">
            <a:avLst/>
          </a:prstGeom>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2"/>
          <a:stretch>
            <a:fillRect/>
          </a:stretch>
        </p:blipFill>
        <p:spPr>
          <a:xfrm>
            <a:off x="5274016" y="4636380"/>
            <a:ext cx="1075326" cy="522898"/>
          </a:xfrm>
          <a:prstGeom prst="rect">
            <a:avLst/>
          </a:prstGeom>
        </p:spPr>
      </p:pic>
      <p:pic>
        <p:nvPicPr>
          <p:cNvPr id="20" name="Picture 19"/>
          <p:cNvPicPr>
            <a:picLocks noChangeAspect="1"/>
          </p:cNvPicPr>
          <p:nvPr/>
        </p:nvPicPr>
        <p:blipFill>
          <a:blip r:embed="rId2"/>
          <a:stretch>
            <a:fillRect/>
          </a:stretch>
        </p:blipFill>
        <p:spPr>
          <a:xfrm>
            <a:off x="10782219" y="4637668"/>
            <a:ext cx="1075326" cy="522898"/>
          </a:xfrm>
          <a:prstGeom prst="rect">
            <a:avLst/>
          </a:prstGeom>
        </p:spPr>
      </p:pic>
      <p:sp>
        <p:nvSpPr>
          <p:cNvPr id="23" name="TextBox 22"/>
          <p:cNvSpPr txBox="1"/>
          <p:nvPr/>
        </p:nvSpPr>
        <p:spPr>
          <a:xfrm>
            <a:off x="6028172" y="3177131"/>
            <a:ext cx="1585135"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CUSTOMER</a:t>
            </a:r>
            <a:endParaRPr lang="en-US" dirty="0">
              <a:latin typeface="Times New Roman" panose="02020603050405020304" pitchFamily="18" charset="0"/>
              <a:cs typeface="Times New Roman" panose="02020603050405020304" pitchFamily="18" charset="0"/>
            </a:endParaRPr>
          </a:p>
        </p:txBody>
      </p:sp>
      <p:sp>
        <p:nvSpPr>
          <p:cNvPr id="24" name="Rectangle 23"/>
          <p:cNvSpPr/>
          <p:nvPr/>
        </p:nvSpPr>
        <p:spPr>
          <a:xfrm>
            <a:off x="9796393" y="3175206"/>
            <a:ext cx="1437253"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CUSTOMER</a:t>
            </a:r>
            <a:endParaRPr lang="en-US" dirty="0">
              <a:latin typeface="Times New Roman" panose="02020603050405020304" pitchFamily="18" charset="0"/>
              <a:cs typeface="Times New Roman" panose="02020603050405020304" pitchFamily="18" charset="0"/>
            </a:endParaRPr>
          </a:p>
        </p:txBody>
      </p:sp>
      <p:sp>
        <p:nvSpPr>
          <p:cNvPr id="25" name="Rectangle 24"/>
          <p:cNvSpPr/>
          <p:nvPr/>
        </p:nvSpPr>
        <p:spPr>
          <a:xfrm>
            <a:off x="6253442" y="1960855"/>
            <a:ext cx="1274708"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UPGRADE</a:t>
            </a:r>
            <a:endParaRPr lang="en-US" dirty="0">
              <a:latin typeface="Times New Roman" panose="02020603050405020304" pitchFamily="18" charset="0"/>
              <a:cs typeface="Times New Roman" panose="02020603050405020304" pitchFamily="18" charset="0"/>
            </a:endParaRPr>
          </a:p>
        </p:txBody>
      </p:sp>
      <p:sp>
        <p:nvSpPr>
          <p:cNvPr id="26" name="Rectangle 25"/>
          <p:cNvSpPr/>
          <p:nvPr/>
        </p:nvSpPr>
        <p:spPr>
          <a:xfrm>
            <a:off x="9524951" y="1963648"/>
            <a:ext cx="2046394"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UPGRADE</a:t>
            </a:r>
            <a:endParaRPr lang="en-US" dirty="0">
              <a:latin typeface="Times New Roman" panose="02020603050405020304" pitchFamily="18" charset="0"/>
              <a:cs typeface="Times New Roman" panose="02020603050405020304" pitchFamily="18" charset="0"/>
            </a:endParaRPr>
          </a:p>
        </p:txBody>
      </p:sp>
      <p:sp>
        <p:nvSpPr>
          <p:cNvPr id="28" name="Rectangle 27"/>
          <p:cNvSpPr/>
          <p:nvPr/>
        </p:nvSpPr>
        <p:spPr>
          <a:xfrm>
            <a:off x="5539598" y="3986021"/>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BUY</a:t>
            </a:r>
            <a:endParaRPr lang="en-US" dirty="0">
              <a:latin typeface="Times New Roman" panose="02020603050405020304" pitchFamily="18" charset="0"/>
              <a:cs typeface="Times New Roman" panose="02020603050405020304" pitchFamily="18" charset="0"/>
            </a:endParaRPr>
          </a:p>
        </p:txBody>
      </p:sp>
      <p:sp>
        <p:nvSpPr>
          <p:cNvPr id="29" name="Rectangle 28"/>
          <p:cNvSpPr/>
          <p:nvPr/>
        </p:nvSpPr>
        <p:spPr>
          <a:xfrm>
            <a:off x="10809687" y="3986021"/>
            <a:ext cx="1443665"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DON’T BUY</a:t>
            </a:r>
            <a:endParaRPr lang="en-US" dirty="0">
              <a:latin typeface="Times New Roman" panose="02020603050405020304" pitchFamily="18" charset="0"/>
              <a:cs typeface="Times New Roman" panose="02020603050405020304" pitchFamily="18" charset="0"/>
            </a:endParaRPr>
          </a:p>
        </p:txBody>
      </p:sp>
      <p:sp>
        <p:nvSpPr>
          <p:cNvPr id="30" name="Rectangle 29"/>
          <p:cNvSpPr/>
          <p:nvPr/>
        </p:nvSpPr>
        <p:spPr>
          <a:xfrm>
            <a:off x="5372212" y="4682961"/>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(4,4)</a:t>
            </a:r>
            <a:endParaRPr lang="en-US" dirty="0">
              <a:latin typeface="Times New Roman" panose="02020603050405020304" pitchFamily="18" charset="0"/>
              <a:cs typeface="Times New Roman" panose="02020603050405020304" pitchFamily="18" charset="0"/>
            </a:endParaRPr>
          </a:p>
        </p:txBody>
      </p:sp>
      <p:sp>
        <p:nvSpPr>
          <p:cNvPr id="31" name="Rectangle 30"/>
          <p:cNvSpPr/>
          <p:nvPr/>
        </p:nvSpPr>
        <p:spPr>
          <a:xfrm>
            <a:off x="10892490" y="4657858"/>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(2,2)</a:t>
            </a:r>
            <a:endParaRPr lang="en-US" dirty="0">
              <a:latin typeface="Times New Roman" panose="02020603050405020304" pitchFamily="18" charset="0"/>
              <a:cs typeface="Times New Roman" panose="02020603050405020304" pitchFamily="18" charset="0"/>
            </a:endParaRPr>
          </a:p>
        </p:txBody>
      </p:sp>
      <p:sp>
        <p:nvSpPr>
          <p:cNvPr id="32" name="Multiply 31"/>
          <p:cNvSpPr/>
          <p:nvPr/>
        </p:nvSpPr>
        <p:spPr>
          <a:xfrm>
            <a:off x="9208408" y="2059802"/>
            <a:ext cx="404446" cy="404446"/>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841139" y="4100782"/>
            <a:ext cx="4023360" cy="1200329"/>
          </a:xfrm>
          <a:prstGeom prst="rect">
            <a:avLst/>
          </a:prstGeom>
          <a:noFill/>
        </p:spPr>
        <p:txBody>
          <a:bodyPr wrap="square" rtlCol="0">
            <a:spAutoFit/>
          </a:bodyPr>
          <a:lstStyle/>
          <a:p>
            <a:r>
              <a:rPr lang="en-US"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It is obvious that the Telecom Company will benefit more from upgrading </a:t>
            </a:r>
            <a:r>
              <a:rPr lang="en-US" dirty="0" smtClean="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(4 </a:t>
            </a:r>
            <a:r>
              <a:rPr lang="en-US"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&gt; </a:t>
            </a:r>
            <a:r>
              <a:rPr lang="en-US" dirty="0" smtClean="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2), </a:t>
            </a:r>
            <a:r>
              <a:rPr lang="en-US"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so we can exclude the Don't Upgrade branch.</a:t>
            </a:r>
          </a:p>
        </p:txBody>
      </p:sp>
    </p:spTree>
    <p:extLst>
      <p:ext uri="{BB962C8B-B14F-4D97-AF65-F5344CB8AC3E}">
        <p14:creationId xmlns:p14="http://schemas.microsoft.com/office/powerpoint/2010/main" val="4986200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4397354-4C1C-4F22-96FF-53F86E627E15}"/>
              </a:ext>
            </a:extLst>
          </p:cNvPr>
          <p:cNvSpPr txBox="1"/>
          <p:nvPr/>
        </p:nvSpPr>
        <p:spPr>
          <a:xfrm>
            <a:off x="685801" y="785642"/>
            <a:ext cx="3059722" cy="1692771"/>
          </a:xfrm>
          <a:prstGeom prst="rect">
            <a:avLst/>
          </a:prstGeom>
          <a:noFill/>
          <a:effectLst>
            <a:outerShdw blurRad="50800" dist="38100" dir="2700000" algn="tl" rotWithShape="0">
              <a:prstClr val="black">
                <a:alpha val="40000"/>
              </a:prstClr>
            </a:outerShdw>
          </a:effectLst>
        </p:spPr>
        <p:txBody>
          <a:bodyPr wrap="square" rtlCol="0">
            <a:spAutoFit/>
          </a:bodyPr>
          <a:lstStyle/>
          <a:p>
            <a:pPr marL="285750" lvl="0" indent="-285750">
              <a:buFont typeface="Wingdings" panose="05000000000000000000" pitchFamily="2" charset="2"/>
              <a:buChar char="q"/>
            </a:pPr>
            <a:r>
              <a:rPr lang="en-US" dirty="0">
                <a:solidFill>
                  <a:schemeClr val="bg1"/>
                </a:solidFill>
                <a:latin typeface="Times New Roman" panose="02020603050405020304" pitchFamily="18" charset="0"/>
                <a:cs typeface="Times New Roman" panose="02020603050405020304" pitchFamily="18" charset="0"/>
              </a:rPr>
              <a:t>Redraw the game tree after the step you took in slide 6.</a:t>
            </a:r>
          </a:p>
          <a:p>
            <a:pPr marL="285750" lvl="0" indent="-285750">
              <a:buFont typeface="Wingdings" panose="05000000000000000000" pitchFamily="2" charset="2"/>
              <a:buChar char="q"/>
            </a:pPr>
            <a:r>
              <a:rPr lang="en-US" dirty="0">
                <a:solidFill>
                  <a:schemeClr val="bg1"/>
                </a:solidFill>
                <a:latin typeface="Times New Roman" panose="02020603050405020304" pitchFamily="18" charset="0"/>
                <a:cs typeface="Times New Roman" panose="02020603050405020304" pitchFamily="18" charset="0"/>
              </a:rPr>
              <a:t>Identify the optimum strategy of the game.</a:t>
            </a:r>
            <a:r>
              <a:rPr lang="en-US" b="1" dirty="0">
                <a:solidFill>
                  <a:schemeClr val="bg1"/>
                </a:solidFill>
                <a:latin typeface="Times New Roman" panose="02020603050405020304" pitchFamily="18" charset="0"/>
                <a:cs typeface="Times New Roman" panose="02020603050405020304" pitchFamily="18" charset="0"/>
              </a:rPr>
              <a:t> </a:t>
            </a:r>
            <a:endParaRPr lang="en-US" dirty="0">
              <a:solidFill>
                <a:schemeClr val="bg1"/>
              </a:solidFill>
              <a:latin typeface="Times New Roman" panose="02020603050405020304" pitchFamily="18" charset="0"/>
              <a:cs typeface="Times New Roman" panose="02020603050405020304" pitchFamily="18" charset="0"/>
            </a:endParaRPr>
          </a:p>
          <a:p>
            <a:pPr algn="r"/>
            <a:endParaRPr lang="en-US" altLang="ko-KR" sz="3200" b="1" dirty="0">
              <a:solidFill>
                <a:schemeClr val="bg1"/>
              </a:solidFill>
            </a:endParaRPr>
          </a:p>
        </p:txBody>
      </p:sp>
      <p:sp>
        <p:nvSpPr>
          <p:cNvPr id="5" name="TextBox 4">
            <a:extLst>
              <a:ext uri="{FF2B5EF4-FFF2-40B4-BE49-F238E27FC236}">
                <a16:creationId xmlns:a16="http://schemas.microsoft.com/office/drawing/2014/main" id="{3833508D-E8C2-42C9-9140-1F67A798D00C}"/>
              </a:ext>
            </a:extLst>
          </p:cNvPr>
          <p:cNvSpPr txBox="1"/>
          <p:nvPr/>
        </p:nvSpPr>
        <p:spPr>
          <a:xfrm>
            <a:off x="685801" y="3259082"/>
            <a:ext cx="4369776" cy="2677656"/>
          </a:xfrm>
          <a:prstGeom prst="rect">
            <a:avLst/>
          </a:prstGeom>
          <a:noFill/>
        </p:spPr>
        <p:txBody>
          <a:bodyPr wrap="square" rtlCol="0">
            <a:spAutoFit/>
          </a:bodyPr>
          <a:lstStyle/>
          <a:p>
            <a:r>
              <a:rPr lang="en-US" altLang="ko-KR" sz="2400" b="1" dirty="0">
                <a:solidFill>
                  <a:schemeClr val="bg1"/>
                </a:solidFill>
                <a:latin typeface="Times New Roman" panose="02020603050405020304" pitchFamily="18" charset="0"/>
                <a:cs typeface="Times New Roman" panose="02020603050405020304" pitchFamily="18" charset="0"/>
              </a:rPr>
              <a:t>Finally, the best approach for the game is (Upgrade, Buy). That is, the telecom company can update their networks first, and only the customer will decide whether or not to use the new service.</a:t>
            </a:r>
            <a:endParaRPr lang="ko-KR" altLang="en-US" sz="2400" b="1" dirty="0">
              <a:solidFill>
                <a:schemeClr val="bg1"/>
              </a:solidFill>
              <a:latin typeface="Times New Roman" panose="02020603050405020304" pitchFamily="18" charset="0"/>
              <a:cs typeface="Times New Roman" panose="02020603050405020304" pitchFamily="18" charset="0"/>
            </a:endParaRPr>
          </a:p>
        </p:txBody>
      </p:sp>
      <p:sp>
        <p:nvSpPr>
          <p:cNvPr id="7" name="Rectangle: Rounded Corners 2">
            <a:extLst>
              <a:ext uri="{FF2B5EF4-FFF2-40B4-BE49-F238E27FC236}">
                <a16:creationId xmlns:a16="http://schemas.microsoft.com/office/drawing/2014/main" id="{63C4A58B-7EBE-45E6-A5D8-602EBF410DD4}"/>
              </a:ext>
            </a:extLst>
          </p:cNvPr>
          <p:cNvSpPr/>
          <p:nvPr/>
        </p:nvSpPr>
        <p:spPr>
          <a:xfrm>
            <a:off x="9642112" y="749235"/>
            <a:ext cx="1705707" cy="1025219"/>
          </a:xfrm>
          <a:prstGeom prst="roundRect">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51B8E895-D9F5-41AB-9B49-E314AA5A30A7}"/>
              </a:ext>
            </a:extLst>
          </p:cNvPr>
          <p:cNvSpPr txBox="1"/>
          <p:nvPr/>
        </p:nvSpPr>
        <p:spPr>
          <a:xfrm>
            <a:off x="9475690" y="785642"/>
            <a:ext cx="1912391" cy="707886"/>
          </a:xfrm>
          <a:prstGeom prst="rect">
            <a:avLst/>
          </a:prstGeom>
          <a:noFill/>
        </p:spPr>
        <p:txBody>
          <a:bodyPr wrap="square" rtlCol="0">
            <a:spAutoFit/>
          </a:bodyPr>
          <a:lstStyle/>
          <a:p>
            <a:pPr algn="ctr"/>
            <a:r>
              <a:rPr lang="en-US" altLang="ko-KR" sz="2000" b="1" dirty="0" smtClean="0">
                <a:solidFill>
                  <a:schemeClr val="bg1"/>
                </a:solidFill>
                <a:latin typeface="Times New Roman" panose="02020603050405020304" pitchFamily="18" charset="0"/>
                <a:cs typeface="Times New Roman" panose="02020603050405020304" pitchFamily="18" charset="0"/>
              </a:rPr>
              <a:t>Telecom</a:t>
            </a:r>
          </a:p>
          <a:p>
            <a:pPr algn="ctr"/>
            <a:r>
              <a:rPr lang="en-US" altLang="ko-KR" sz="2000" b="1" dirty="0" smtClean="0">
                <a:solidFill>
                  <a:schemeClr val="bg1"/>
                </a:solidFill>
                <a:latin typeface="Times New Roman" panose="02020603050405020304" pitchFamily="18" charset="0"/>
                <a:cs typeface="Times New Roman" panose="02020603050405020304" pitchFamily="18" charset="0"/>
              </a:rPr>
              <a:t>company</a:t>
            </a:r>
            <a:endParaRPr lang="ko-KR" altLang="en-US" sz="2000" b="1" dirty="0">
              <a:solidFill>
                <a:schemeClr val="bg1"/>
              </a:solidFill>
              <a:latin typeface="Times New Roman" panose="02020603050405020304" pitchFamily="18" charset="0"/>
              <a:cs typeface="Times New Roman" panose="02020603050405020304" pitchFamily="18" charset="0"/>
            </a:endParaRPr>
          </a:p>
        </p:txBody>
      </p:sp>
      <p:cxnSp>
        <p:nvCxnSpPr>
          <p:cNvPr id="10" name="Straight Connector 9"/>
          <p:cNvCxnSpPr/>
          <p:nvPr/>
        </p:nvCxnSpPr>
        <p:spPr>
          <a:xfrm flipH="1">
            <a:off x="8871438" y="1774454"/>
            <a:ext cx="1557823" cy="1051785"/>
          </a:xfrm>
          <a:prstGeom prst="line">
            <a:avLst/>
          </a:prstGeom>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2"/>
          <a:stretch>
            <a:fillRect/>
          </a:stretch>
        </p:blipFill>
        <p:spPr>
          <a:xfrm>
            <a:off x="8155531" y="2816799"/>
            <a:ext cx="1707028" cy="1030313"/>
          </a:xfrm>
          <a:prstGeom prst="rect">
            <a:avLst/>
          </a:prstGeom>
        </p:spPr>
      </p:pic>
      <p:cxnSp>
        <p:nvCxnSpPr>
          <p:cNvPr id="14" name="Straight Connector 13"/>
          <p:cNvCxnSpPr/>
          <p:nvPr/>
        </p:nvCxnSpPr>
        <p:spPr>
          <a:xfrm flipH="1">
            <a:off x="8166319" y="3865181"/>
            <a:ext cx="852680" cy="732729"/>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a:blip r:embed="rId2"/>
          <a:stretch>
            <a:fillRect/>
          </a:stretch>
        </p:blipFill>
        <p:spPr>
          <a:xfrm>
            <a:off x="7672553" y="4551225"/>
            <a:ext cx="1075326" cy="522898"/>
          </a:xfrm>
          <a:prstGeom prst="rect">
            <a:avLst/>
          </a:prstGeom>
        </p:spPr>
      </p:pic>
      <p:sp>
        <p:nvSpPr>
          <p:cNvPr id="18" name="TextBox 17"/>
          <p:cNvSpPr txBox="1"/>
          <p:nvPr/>
        </p:nvSpPr>
        <p:spPr>
          <a:xfrm>
            <a:off x="8277424" y="3147289"/>
            <a:ext cx="1585135"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CUSTOMER</a:t>
            </a:r>
            <a:endParaRPr lang="en-US" dirty="0">
              <a:latin typeface="Times New Roman" panose="02020603050405020304" pitchFamily="18" charset="0"/>
              <a:cs typeface="Times New Roman" panose="02020603050405020304" pitchFamily="18" charset="0"/>
            </a:endParaRPr>
          </a:p>
        </p:txBody>
      </p:sp>
      <p:sp>
        <p:nvSpPr>
          <p:cNvPr id="20" name="Rectangle 19"/>
          <p:cNvSpPr/>
          <p:nvPr/>
        </p:nvSpPr>
        <p:spPr>
          <a:xfrm>
            <a:off x="8073449" y="1931014"/>
            <a:ext cx="1274708" cy="36933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UPGRADE</a:t>
            </a:r>
            <a:endParaRPr lang="en-US" dirty="0">
              <a:latin typeface="Times New Roman" panose="02020603050405020304" pitchFamily="18" charset="0"/>
              <a:cs typeface="Times New Roman" panose="02020603050405020304" pitchFamily="18" charset="0"/>
            </a:endParaRPr>
          </a:p>
        </p:txBody>
      </p:sp>
      <p:sp>
        <p:nvSpPr>
          <p:cNvPr id="22" name="Rectangle 21"/>
          <p:cNvSpPr/>
          <p:nvPr/>
        </p:nvSpPr>
        <p:spPr>
          <a:xfrm>
            <a:off x="7686741" y="4005652"/>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BUY</a:t>
            </a:r>
            <a:endParaRPr lang="en-US" dirty="0">
              <a:latin typeface="Times New Roman" panose="02020603050405020304" pitchFamily="18" charset="0"/>
              <a:cs typeface="Times New Roman" panose="02020603050405020304" pitchFamily="18" charset="0"/>
            </a:endParaRPr>
          </a:p>
        </p:txBody>
      </p:sp>
      <p:sp>
        <p:nvSpPr>
          <p:cNvPr id="24" name="Rectangle 23"/>
          <p:cNvSpPr/>
          <p:nvPr/>
        </p:nvSpPr>
        <p:spPr>
          <a:xfrm>
            <a:off x="7824348" y="4615979"/>
            <a:ext cx="1184697"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(4,4)</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090932"/>
      </p:ext>
    </p:extLst>
  </p:cSld>
  <p:clrMapOvr>
    <a:masterClrMapping/>
  </p:clrMapOvr>
</p:sld>
</file>

<file path=ppt/theme/theme1.xml><?xml version="1.0" encoding="utf-8"?>
<a:theme xmlns:a="http://schemas.openxmlformats.org/drawingml/2006/main" name="Cover and End Slide Master">
  <a:themeElements>
    <a:clrScheme name="ALLPPT-403">
      <a:dk1>
        <a:sysClr val="windowText" lastClr="000000"/>
      </a:dk1>
      <a:lt1>
        <a:sysClr val="window" lastClr="FFFFFF"/>
      </a:lt1>
      <a:dk2>
        <a:srgbClr val="1F497D"/>
      </a:dk2>
      <a:lt2>
        <a:srgbClr val="EEECE1"/>
      </a:lt2>
      <a:accent1>
        <a:srgbClr val="196491"/>
      </a:accent1>
      <a:accent2>
        <a:srgbClr val="0587AF"/>
      </a:accent2>
      <a:accent3>
        <a:srgbClr val="19A5BE"/>
      </a:accent3>
      <a:accent4>
        <a:srgbClr val="53C3CD"/>
      </a:accent4>
      <a:accent5>
        <a:srgbClr val="5AB4C1"/>
      </a:accent5>
      <a:accent6>
        <a:srgbClr val="1A8EA9"/>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403">
      <a:dk1>
        <a:sysClr val="windowText" lastClr="000000"/>
      </a:dk1>
      <a:lt1>
        <a:sysClr val="window" lastClr="FFFFFF"/>
      </a:lt1>
      <a:dk2>
        <a:srgbClr val="1F497D"/>
      </a:dk2>
      <a:lt2>
        <a:srgbClr val="EEECE1"/>
      </a:lt2>
      <a:accent1>
        <a:srgbClr val="196491"/>
      </a:accent1>
      <a:accent2>
        <a:srgbClr val="0587AF"/>
      </a:accent2>
      <a:accent3>
        <a:srgbClr val="19A5BE"/>
      </a:accent3>
      <a:accent4>
        <a:srgbClr val="53C3CD"/>
      </a:accent4>
      <a:accent5>
        <a:srgbClr val="5AB4C1"/>
      </a:accent5>
      <a:accent6>
        <a:srgbClr val="1A8EA9"/>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404">
      <a:dk1>
        <a:sysClr val="windowText" lastClr="000000"/>
      </a:dk1>
      <a:lt1>
        <a:sysClr val="window" lastClr="FFFFFF"/>
      </a:lt1>
      <a:dk2>
        <a:srgbClr val="44546A"/>
      </a:dk2>
      <a:lt2>
        <a:srgbClr val="E7E6E6"/>
      </a:lt2>
      <a:accent1>
        <a:srgbClr val="5A9BD5"/>
      </a:accent1>
      <a:accent2>
        <a:srgbClr val="224A90"/>
      </a:accent2>
      <a:accent3>
        <a:srgbClr val="010A4F"/>
      </a:accent3>
      <a:accent4>
        <a:srgbClr val="5A9BD5"/>
      </a:accent4>
      <a:accent5>
        <a:srgbClr val="224A90"/>
      </a:accent5>
      <a:accent6>
        <a:srgbClr val="010A4F"/>
      </a:accent6>
      <a:hlink>
        <a:srgbClr val="262626"/>
      </a:hlink>
      <a:folHlink>
        <a:srgbClr val="262626"/>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3281</TotalTime>
  <Words>683</Words>
  <Application>Microsoft Office PowerPoint</Application>
  <PresentationFormat>Widescreen</PresentationFormat>
  <Paragraphs>91</Paragraphs>
  <Slides>10</Slides>
  <Notes>0</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10</vt:i4>
      </vt:variant>
    </vt:vector>
  </HeadingPairs>
  <TitlesOfParts>
    <vt:vector size="22" baseType="lpstr">
      <vt:lpstr>맑은 고딕</vt:lpstr>
      <vt:lpstr>Arial</vt:lpstr>
      <vt:lpstr>Arial Unicode MS</vt:lpstr>
      <vt:lpstr>Calibri</vt:lpstr>
      <vt:lpstr>Calibri Light</vt:lpstr>
      <vt:lpstr>open sans</vt:lpstr>
      <vt:lpstr>RubikMedium</vt:lpstr>
      <vt:lpstr>Times New Roman</vt:lpstr>
      <vt:lpstr>Wingdings</vt:lpstr>
      <vt:lpstr>Cover and End Slide Master</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mervanamograbyy@gmail.com</cp:lastModifiedBy>
  <cp:revision>94</cp:revision>
  <dcterms:created xsi:type="dcterms:W3CDTF">2020-01-20T05:08:25Z</dcterms:created>
  <dcterms:modified xsi:type="dcterms:W3CDTF">2021-05-13T10:32:48Z</dcterms:modified>
</cp:coreProperties>
</file>