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8510" autoAdjust="0"/>
  </p:normalViewPr>
  <p:slideViewPr>
    <p:cSldViewPr snapToGrid="0">
      <p:cViewPr varScale="1">
        <p:scale>
          <a:sx n="66" d="100"/>
          <a:sy n="66" d="100"/>
        </p:scale>
        <p:origin x="900"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5D65D35-EF0F-4FE7-9A79-597F331D8D5C}" type="datetimeFigureOut">
              <a:rPr lang="en-US" smtClean="0"/>
              <a:t>5/12/2021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400F4A-1574-457B-A88B-67715A2E61BE}" type="slidenum">
              <a:rPr lang="en-US" smtClean="0"/>
              <a:t>‹#›</a:t>
            </a:fld>
            <a:endParaRPr lang="en-US" dirty="0"/>
          </a:p>
        </p:txBody>
      </p:sp>
    </p:spTree>
    <p:extLst>
      <p:ext uri="{BB962C8B-B14F-4D97-AF65-F5344CB8AC3E}">
        <p14:creationId xmlns:p14="http://schemas.microsoft.com/office/powerpoint/2010/main" val="10855315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Children play a crucial role in the community. However, they face diverse challenges when considering their health outcomes. Parents</a:t>
            </a:r>
            <a:r>
              <a:rPr lang="en-US" baseline="0" dirty="0" smtClean="0"/>
              <a:t> are essential players and stakeholders since they identify and determine the health conditions their kids exhibit. Understanding the health challenges the children face is essential for influencing decisions made from the high level dimensions. This project has selected jaundice in children considering the condition`s magnitude and effects on child health outcomes. This project will address some of the common issues affecting children resulting into the condition and the best interventions to follow to ensure maximum heath outcomes. </a:t>
            </a:r>
            <a:endParaRPr lang="en-US" dirty="0"/>
          </a:p>
        </p:txBody>
      </p:sp>
      <p:sp>
        <p:nvSpPr>
          <p:cNvPr id="4" name="Slide Number Placeholder 3"/>
          <p:cNvSpPr>
            <a:spLocks noGrp="1"/>
          </p:cNvSpPr>
          <p:nvPr>
            <p:ph type="sldNum" sz="quarter" idx="10"/>
          </p:nvPr>
        </p:nvSpPr>
        <p:spPr/>
        <p:txBody>
          <a:bodyPr/>
          <a:lstStyle/>
          <a:p>
            <a:fld id="{65400F4A-1574-457B-A88B-67715A2E61BE}" type="slidenum">
              <a:rPr lang="en-US" smtClean="0"/>
              <a:t>2</a:t>
            </a:fld>
            <a:endParaRPr lang="en-US" dirty="0"/>
          </a:p>
        </p:txBody>
      </p:sp>
    </p:spTree>
    <p:extLst>
      <p:ext uri="{BB962C8B-B14F-4D97-AF65-F5344CB8AC3E}">
        <p14:creationId xmlns:p14="http://schemas.microsoft.com/office/powerpoint/2010/main" val="34006301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Jaundice is one of the </a:t>
            </a:r>
            <a:r>
              <a:rPr lang="en-US" dirty="0" smtClean="0"/>
              <a:t>uncommon </a:t>
            </a:r>
            <a:r>
              <a:rPr lang="en-US" dirty="0" smtClean="0"/>
              <a:t>conditions affecting the general community and population. </a:t>
            </a:r>
            <a:r>
              <a:rPr lang="en-US" dirty="0" smtClean="0"/>
              <a:t>However</a:t>
            </a:r>
            <a:r>
              <a:rPr lang="en-US" dirty="0" smtClean="0"/>
              <a:t>, it is worth noting that the condition may have different effects on the population depending on various factors like age and others. </a:t>
            </a:r>
            <a:r>
              <a:rPr lang="en-US" dirty="0" smtClean="0"/>
              <a:t>For</a:t>
            </a:r>
            <a:r>
              <a:rPr lang="en-US" baseline="0" dirty="0" smtClean="0"/>
              <a:t> example, jaundice may affect older people who have underlying conditions. People diagnosed with conditions like pancreatic tumor and gallstones may likely develop jaundice. In the treatment processes, doctors usually consider the symptoms as opposed to jaundice itself. </a:t>
            </a:r>
            <a:endParaRPr lang="en-US" dirty="0" smtClean="0"/>
          </a:p>
          <a:p>
            <a:r>
              <a:rPr lang="en-US" dirty="0" smtClean="0"/>
              <a:t>Jaundice in infants is uncommon with the current trends at least 1 infection in 2500 to 5000 incidents. On the same note, this condition can be associated with various factors which result into adverse health outcomes (Chee</a:t>
            </a:r>
            <a:r>
              <a:rPr lang="en-US" baseline="0" dirty="0" smtClean="0"/>
              <a:t> et al. 2018</a:t>
            </a:r>
            <a:r>
              <a:rPr lang="en-US" dirty="0" smtClean="0"/>
              <a:t>). </a:t>
            </a:r>
          </a:p>
          <a:p>
            <a:r>
              <a:rPr lang="en-US" dirty="0" smtClean="0"/>
              <a:t>Parents are essential players since they help in determining whether their children have jaundice at their early ages. </a:t>
            </a:r>
          </a:p>
          <a:p>
            <a:r>
              <a:rPr lang="en-US" dirty="0" smtClean="0"/>
              <a:t>Numerous studies have shown that the condition is usually linked with underlying medical health complexities (Chee et al.  2018). </a:t>
            </a:r>
          </a:p>
          <a:p>
            <a:endParaRPr lang="en-US" dirty="0"/>
          </a:p>
        </p:txBody>
      </p:sp>
      <p:sp>
        <p:nvSpPr>
          <p:cNvPr id="4" name="Slide Number Placeholder 3"/>
          <p:cNvSpPr>
            <a:spLocks noGrp="1"/>
          </p:cNvSpPr>
          <p:nvPr>
            <p:ph type="sldNum" sz="quarter" idx="10"/>
          </p:nvPr>
        </p:nvSpPr>
        <p:spPr/>
        <p:txBody>
          <a:bodyPr/>
          <a:lstStyle/>
          <a:p>
            <a:fld id="{65400F4A-1574-457B-A88B-67715A2E61BE}" type="slidenum">
              <a:rPr lang="en-US" smtClean="0"/>
              <a:t>3</a:t>
            </a:fld>
            <a:endParaRPr lang="en-US" dirty="0"/>
          </a:p>
        </p:txBody>
      </p:sp>
    </p:spTree>
    <p:extLst>
      <p:ext uri="{BB962C8B-B14F-4D97-AF65-F5344CB8AC3E}">
        <p14:creationId xmlns:p14="http://schemas.microsoft.com/office/powerpoint/2010/main" val="27492239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Diverse risk factors have been associated with jaundice in infants. It is estimated that at least 60% of all infants develop jaundice. </a:t>
            </a:r>
          </a:p>
          <a:p>
            <a:r>
              <a:rPr lang="en-US" dirty="0" smtClean="0"/>
              <a:t>This trend is associated with various factors. While the parental health is essential, other risk factors play a critical role in developing the condition. </a:t>
            </a:r>
          </a:p>
          <a:p>
            <a:r>
              <a:rPr lang="en-US" dirty="0" smtClean="0"/>
              <a:t>Congenital infections, incomparability of the parental and child blood groups and diabetes in the mothers are common risk factors. Additionally, other common risk factors are preterm babies, parents who come from the East Asian and Mediterranean areas or having kids who had neonatal jaundice. </a:t>
            </a:r>
          </a:p>
          <a:p>
            <a:endParaRPr lang="en-US" dirty="0"/>
          </a:p>
        </p:txBody>
      </p:sp>
      <p:sp>
        <p:nvSpPr>
          <p:cNvPr id="4" name="Slide Number Placeholder 3"/>
          <p:cNvSpPr>
            <a:spLocks noGrp="1"/>
          </p:cNvSpPr>
          <p:nvPr>
            <p:ph type="sldNum" sz="quarter" idx="10"/>
          </p:nvPr>
        </p:nvSpPr>
        <p:spPr/>
        <p:txBody>
          <a:bodyPr/>
          <a:lstStyle/>
          <a:p>
            <a:fld id="{65400F4A-1574-457B-A88B-67715A2E61BE}" type="slidenum">
              <a:rPr lang="en-US" smtClean="0"/>
              <a:t>4</a:t>
            </a:fld>
            <a:endParaRPr lang="en-US" dirty="0"/>
          </a:p>
        </p:txBody>
      </p:sp>
    </p:spTree>
    <p:extLst>
      <p:ext uri="{BB962C8B-B14F-4D97-AF65-F5344CB8AC3E}">
        <p14:creationId xmlns:p14="http://schemas.microsoft.com/office/powerpoint/2010/main" val="23243002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Diverse interventions have been created and implemented to counter the effects associated with jaundice especially in infants. Understanding the role of these interventions is essential for parents in health promotion and disease prevention. </a:t>
            </a:r>
          </a:p>
          <a:p>
            <a:r>
              <a:rPr lang="en-US" dirty="0" smtClean="0"/>
              <a:t>This section has selected two resources that will inform the interventions for children diagnosed with the condition from a professional and community based dimension. </a:t>
            </a:r>
          </a:p>
          <a:p>
            <a:r>
              <a:rPr lang="en-US" dirty="0" smtClean="0"/>
              <a:t>In the professional dimension, the Center for Disease Control and Prevention (CDC) is one of the most common bodies engaged in providing assistance to healthcare providers and parents on jaundice among other conditions. </a:t>
            </a:r>
          </a:p>
          <a:p>
            <a:r>
              <a:rPr lang="en-US" dirty="0" smtClean="0"/>
              <a:t>Local hospitals like the Nationwide Children`s Hospital provide essential community based resources to counter the condition. </a:t>
            </a:r>
          </a:p>
          <a:p>
            <a:endParaRPr lang="en-US" dirty="0"/>
          </a:p>
        </p:txBody>
      </p:sp>
      <p:sp>
        <p:nvSpPr>
          <p:cNvPr id="4" name="Slide Number Placeholder 3"/>
          <p:cNvSpPr>
            <a:spLocks noGrp="1"/>
          </p:cNvSpPr>
          <p:nvPr>
            <p:ph type="sldNum" sz="quarter" idx="10"/>
          </p:nvPr>
        </p:nvSpPr>
        <p:spPr/>
        <p:txBody>
          <a:bodyPr/>
          <a:lstStyle/>
          <a:p>
            <a:fld id="{65400F4A-1574-457B-A88B-67715A2E61BE}" type="slidenum">
              <a:rPr lang="en-US" smtClean="0"/>
              <a:t>5</a:t>
            </a:fld>
            <a:endParaRPr lang="en-US" dirty="0"/>
          </a:p>
        </p:txBody>
      </p:sp>
    </p:spTree>
    <p:extLst>
      <p:ext uri="{BB962C8B-B14F-4D97-AF65-F5344CB8AC3E}">
        <p14:creationId xmlns:p14="http://schemas.microsoft.com/office/powerpoint/2010/main" val="21742700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Diverse interventions have been provided to counter the condition while promoting health outcomes infants exhibit. </a:t>
            </a:r>
          </a:p>
          <a:p>
            <a:r>
              <a:rPr lang="en-US" dirty="0" smtClean="0"/>
              <a:t>The first intervention is frequent breastfeeding </a:t>
            </a:r>
            <a:r>
              <a:rPr lang="en-US" sz="1200" kern="1200" dirty="0" smtClean="0">
                <a:solidFill>
                  <a:schemeClr val="tx1"/>
                </a:solidFill>
                <a:effectLst/>
                <a:latin typeface="+mn-lt"/>
                <a:ea typeface="+mn-ea"/>
                <a:cs typeface="+mn-cs"/>
              </a:rPr>
              <a:t>(Flaherman, Maisels &amp; Academy of Breastfeeding Medicine, 2017)</a:t>
            </a:r>
            <a:r>
              <a:rPr lang="en-US" dirty="0" smtClean="0"/>
              <a:t>. This intervention is essential for improving fluids circulation in the infant`s body and systems boosting organ functions. </a:t>
            </a:r>
          </a:p>
          <a:p>
            <a:r>
              <a:rPr lang="en-US" dirty="0" smtClean="0"/>
              <a:t>The second intervention is phototherapy </a:t>
            </a:r>
            <a:r>
              <a:rPr lang="en-US" sz="1200" kern="1200" dirty="0" smtClean="0">
                <a:solidFill>
                  <a:schemeClr val="tx1"/>
                </a:solidFill>
                <a:effectLst/>
                <a:latin typeface="+mn-lt"/>
                <a:ea typeface="+mn-ea"/>
                <a:cs typeface="+mn-cs"/>
              </a:rPr>
              <a:t>(Bhardwaj</a:t>
            </a:r>
            <a:r>
              <a:rPr lang="en-US" dirty="0" smtClean="0">
                <a:effectLst/>
              </a:rPr>
              <a:t> et al. 2017</a:t>
            </a:r>
            <a:r>
              <a:rPr lang="en-US" sz="1200" kern="1200" dirty="0" smtClean="0">
                <a:solidFill>
                  <a:schemeClr val="tx1"/>
                </a:solidFill>
                <a:effectLst/>
                <a:latin typeface="+mn-lt"/>
                <a:ea typeface="+mn-ea"/>
                <a:cs typeface="+mn-cs"/>
              </a:rPr>
              <a:t>)</a:t>
            </a:r>
            <a:r>
              <a:rPr lang="en-US" dirty="0" smtClean="0"/>
              <a:t>. This intervention is conducted in controlled environments to prevent disease escalation to unmanageable levels and trends. </a:t>
            </a:r>
          </a:p>
          <a:p>
            <a:r>
              <a:rPr lang="en-US" dirty="0" smtClean="0"/>
              <a:t>The third intervention is fluid supplementation. This intervention is preferred for the most affected children who may have feeding difficulties to prevent severe cases. </a:t>
            </a:r>
          </a:p>
          <a:p>
            <a:endParaRPr lang="en-US" dirty="0"/>
          </a:p>
        </p:txBody>
      </p:sp>
      <p:sp>
        <p:nvSpPr>
          <p:cNvPr id="4" name="Slide Number Placeholder 3"/>
          <p:cNvSpPr>
            <a:spLocks noGrp="1"/>
          </p:cNvSpPr>
          <p:nvPr>
            <p:ph type="sldNum" sz="quarter" idx="10"/>
          </p:nvPr>
        </p:nvSpPr>
        <p:spPr/>
        <p:txBody>
          <a:bodyPr/>
          <a:lstStyle/>
          <a:p>
            <a:fld id="{65400F4A-1574-457B-A88B-67715A2E61BE}" type="slidenum">
              <a:rPr lang="en-US" smtClean="0"/>
              <a:t>6</a:t>
            </a:fld>
            <a:endParaRPr lang="en-US" dirty="0"/>
          </a:p>
        </p:txBody>
      </p:sp>
    </p:spTree>
    <p:extLst>
      <p:ext uri="{BB962C8B-B14F-4D97-AF65-F5344CB8AC3E}">
        <p14:creationId xmlns:p14="http://schemas.microsoft.com/office/powerpoint/2010/main" val="30851243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90F2733-ACA9-4D1F-81F4-D41F70160813}" type="datetimeFigureOut">
              <a:rPr lang="en-US" smtClean="0"/>
              <a:t>5/12/2021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EECAA71-0693-4DCF-A9E3-737D3DE7D559}" type="slidenum">
              <a:rPr lang="en-US" smtClean="0"/>
              <a:t>‹#›</a:t>
            </a:fld>
            <a:endParaRPr lang="en-US" dirty="0"/>
          </a:p>
        </p:txBody>
      </p:sp>
    </p:spTree>
    <p:extLst>
      <p:ext uri="{BB962C8B-B14F-4D97-AF65-F5344CB8AC3E}">
        <p14:creationId xmlns:p14="http://schemas.microsoft.com/office/powerpoint/2010/main" val="1648509008"/>
      </p:ext>
    </p:extLst>
  </p:cSld>
  <p:clrMapOvr>
    <a:masterClrMapping/>
  </p:clrMapOvr>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0F2733-ACA9-4D1F-81F4-D41F70160813}" type="datetimeFigureOut">
              <a:rPr lang="en-US" smtClean="0"/>
              <a:t>5/12/2021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EECAA71-0693-4DCF-A9E3-737D3DE7D559}" type="slidenum">
              <a:rPr lang="en-US" smtClean="0"/>
              <a:t>‹#›</a:t>
            </a:fld>
            <a:endParaRPr lang="en-US" dirty="0"/>
          </a:p>
        </p:txBody>
      </p:sp>
    </p:spTree>
    <p:extLst>
      <p:ext uri="{BB962C8B-B14F-4D97-AF65-F5344CB8AC3E}">
        <p14:creationId xmlns:p14="http://schemas.microsoft.com/office/powerpoint/2010/main" val="1441241400"/>
      </p:ext>
    </p:extLst>
  </p:cSld>
  <p:clrMapOvr>
    <a:masterClrMapping/>
  </p:clrMapOvr>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0F2733-ACA9-4D1F-81F4-D41F70160813}" type="datetimeFigureOut">
              <a:rPr lang="en-US" smtClean="0"/>
              <a:t>5/12/2021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EECAA71-0693-4DCF-A9E3-737D3DE7D559}" type="slidenum">
              <a:rPr lang="en-US" smtClean="0"/>
              <a:t>‹#›</a:t>
            </a:fld>
            <a:endParaRPr lang="en-US" dirty="0"/>
          </a:p>
        </p:txBody>
      </p:sp>
    </p:spTree>
    <p:extLst>
      <p:ext uri="{BB962C8B-B14F-4D97-AF65-F5344CB8AC3E}">
        <p14:creationId xmlns:p14="http://schemas.microsoft.com/office/powerpoint/2010/main" val="2668310330"/>
      </p:ext>
    </p:extLst>
  </p:cSld>
  <p:clrMapOvr>
    <a:masterClrMapping/>
  </p:clrMapOvr>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0F2733-ACA9-4D1F-81F4-D41F70160813}" type="datetimeFigureOut">
              <a:rPr lang="en-US" smtClean="0"/>
              <a:t>5/12/2021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EECAA71-0693-4DCF-A9E3-737D3DE7D559}" type="slidenum">
              <a:rPr lang="en-US" smtClean="0"/>
              <a:t>‹#›</a:t>
            </a:fld>
            <a:endParaRPr lang="en-US" dirty="0"/>
          </a:p>
        </p:txBody>
      </p:sp>
    </p:spTree>
    <p:extLst>
      <p:ext uri="{BB962C8B-B14F-4D97-AF65-F5344CB8AC3E}">
        <p14:creationId xmlns:p14="http://schemas.microsoft.com/office/powerpoint/2010/main" val="1392563727"/>
      </p:ext>
    </p:extLst>
  </p:cSld>
  <p:clrMapOvr>
    <a:masterClrMapping/>
  </p:clrMapOvr>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90F2733-ACA9-4D1F-81F4-D41F70160813}" type="datetimeFigureOut">
              <a:rPr lang="en-US" smtClean="0"/>
              <a:t>5/12/2021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EECAA71-0693-4DCF-A9E3-737D3DE7D559}" type="slidenum">
              <a:rPr lang="en-US" smtClean="0"/>
              <a:t>‹#›</a:t>
            </a:fld>
            <a:endParaRPr lang="en-US" dirty="0"/>
          </a:p>
        </p:txBody>
      </p:sp>
    </p:spTree>
    <p:extLst>
      <p:ext uri="{BB962C8B-B14F-4D97-AF65-F5344CB8AC3E}">
        <p14:creationId xmlns:p14="http://schemas.microsoft.com/office/powerpoint/2010/main" val="968605635"/>
      </p:ext>
    </p:extLst>
  </p:cSld>
  <p:clrMapOvr>
    <a:masterClrMapping/>
  </p:clrMapOvr>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90F2733-ACA9-4D1F-81F4-D41F70160813}" type="datetimeFigureOut">
              <a:rPr lang="en-US" smtClean="0"/>
              <a:t>5/12/2021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EECAA71-0693-4DCF-A9E3-737D3DE7D559}" type="slidenum">
              <a:rPr lang="en-US" smtClean="0"/>
              <a:t>‹#›</a:t>
            </a:fld>
            <a:endParaRPr lang="en-US" dirty="0"/>
          </a:p>
        </p:txBody>
      </p:sp>
    </p:spTree>
    <p:extLst>
      <p:ext uri="{BB962C8B-B14F-4D97-AF65-F5344CB8AC3E}">
        <p14:creationId xmlns:p14="http://schemas.microsoft.com/office/powerpoint/2010/main" val="373909990"/>
      </p:ext>
    </p:extLst>
  </p:cSld>
  <p:clrMapOvr>
    <a:masterClrMapping/>
  </p:clrMapOvr>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90F2733-ACA9-4D1F-81F4-D41F70160813}" type="datetimeFigureOut">
              <a:rPr lang="en-US" smtClean="0"/>
              <a:t>5/12/2021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EECAA71-0693-4DCF-A9E3-737D3DE7D559}" type="slidenum">
              <a:rPr lang="en-US" smtClean="0"/>
              <a:t>‹#›</a:t>
            </a:fld>
            <a:endParaRPr lang="en-US" dirty="0"/>
          </a:p>
        </p:txBody>
      </p:sp>
    </p:spTree>
    <p:extLst>
      <p:ext uri="{BB962C8B-B14F-4D97-AF65-F5344CB8AC3E}">
        <p14:creationId xmlns:p14="http://schemas.microsoft.com/office/powerpoint/2010/main" val="1842790877"/>
      </p:ext>
    </p:extLst>
  </p:cSld>
  <p:clrMapOvr>
    <a:masterClrMapping/>
  </p:clrMapOvr>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90F2733-ACA9-4D1F-81F4-D41F70160813}" type="datetimeFigureOut">
              <a:rPr lang="en-US" smtClean="0"/>
              <a:t>5/12/2021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EECAA71-0693-4DCF-A9E3-737D3DE7D559}" type="slidenum">
              <a:rPr lang="en-US" smtClean="0"/>
              <a:t>‹#›</a:t>
            </a:fld>
            <a:endParaRPr lang="en-US" dirty="0"/>
          </a:p>
        </p:txBody>
      </p:sp>
    </p:spTree>
    <p:extLst>
      <p:ext uri="{BB962C8B-B14F-4D97-AF65-F5344CB8AC3E}">
        <p14:creationId xmlns:p14="http://schemas.microsoft.com/office/powerpoint/2010/main" val="1837634322"/>
      </p:ext>
    </p:extLst>
  </p:cSld>
  <p:clrMapOvr>
    <a:masterClrMapping/>
  </p:clrMapOvr>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0F2733-ACA9-4D1F-81F4-D41F70160813}" type="datetimeFigureOut">
              <a:rPr lang="en-US" smtClean="0"/>
              <a:t>5/12/2021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EECAA71-0693-4DCF-A9E3-737D3DE7D559}" type="slidenum">
              <a:rPr lang="en-US" smtClean="0"/>
              <a:t>‹#›</a:t>
            </a:fld>
            <a:endParaRPr lang="en-US" dirty="0"/>
          </a:p>
        </p:txBody>
      </p:sp>
    </p:spTree>
    <p:extLst>
      <p:ext uri="{BB962C8B-B14F-4D97-AF65-F5344CB8AC3E}">
        <p14:creationId xmlns:p14="http://schemas.microsoft.com/office/powerpoint/2010/main" val="265706577"/>
      </p:ext>
    </p:extLst>
  </p:cSld>
  <p:clrMapOvr>
    <a:masterClrMapping/>
  </p:clrMapOvr>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0F2733-ACA9-4D1F-81F4-D41F70160813}" type="datetimeFigureOut">
              <a:rPr lang="en-US" smtClean="0"/>
              <a:t>5/12/2021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EECAA71-0693-4DCF-A9E3-737D3DE7D559}" type="slidenum">
              <a:rPr lang="en-US" smtClean="0"/>
              <a:t>‹#›</a:t>
            </a:fld>
            <a:endParaRPr lang="en-US" dirty="0"/>
          </a:p>
        </p:txBody>
      </p:sp>
    </p:spTree>
    <p:extLst>
      <p:ext uri="{BB962C8B-B14F-4D97-AF65-F5344CB8AC3E}">
        <p14:creationId xmlns:p14="http://schemas.microsoft.com/office/powerpoint/2010/main" val="3910642300"/>
      </p:ext>
    </p:extLst>
  </p:cSld>
  <p:clrMapOvr>
    <a:masterClrMapping/>
  </p:clrMapOvr>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0F2733-ACA9-4D1F-81F4-D41F70160813}" type="datetimeFigureOut">
              <a:rPr lang="en-US" smtClean="0"/>
              <a:t>5/12/2021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EECAA71-0693-4DCF-A9E3-737D3DE7D559}" type="slidenum">
              <a:rPr lang="en-US" smtClean="0"/>
              <a:t>‹#›</a:t>
            </a:fld>
            <a:endParaRPr lang="en-US" dirty="0"/>
          </a:p>
        </p:txBody>
      </p:sp>
    </p:spTree>
    <p:extLst>
      <p:ext uri="{BB962C8B-B14F-4D97-AF65-F5344CB8AC3E}">
        <p14:creationId xmlns:p14="http://schemas.microsoft.com/office/powerpoint/2010/main" val="950931169"/>
      </p:ext>
    </p:extLst>
  </p:cSld>
  <p:clrMapOvr>
    <a:masterClrMapping/>
  </p:clrMapOvr>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47000"/>
            <a:lum/>
          </a:blip>
          <a:srcRect/>
          <a:stretch>
            <a:fillRect t="-10000" b="-10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0F2733-ACA9-4D1F-81F4-D41F70160813}" type="datetimeFigureOut">
              <a:rPr lang="en-US" smtClean="0"/>
              <a:t>5/12/2021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ECAA71-0693-4DCF-A9E3-737D3DE7D559}" type="slidenum">
              <a:rPr lang="en-US" smtClean="0"/>
              <a:t>‹#›</a:t>
            </a:fld>
            <a:endParaRPr lang="en-US" dirty="0"/>
          </a:p>
        </p:txBody>
      </p:sp>
    </p:spTree>
    <p:extLst>
      <p:ext uri="{BB962C8B-B14F-4D97-AF65-F5344CB8AC3E}">
        <p14:creationId xmlns:p14="http://schemas.microsoft.com/office/powerpoint/2010/main" val="30516656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5000"/>
            <a:lum/>
          </a:blip>
          <a:srcRect/>
          <a:stretch>
            <a:fillRect t="-10000" b="-10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5020860"/>
          </a:xfrm>
        </p:spPr>
        <p:txBody>
          <a:bodyPr>
            <a:normAutofit/>
          </a:bodyPr>
          <a:lstStyle/>
          <a:p>
            <a:r>
              <a:rPr lang="en-US" dirty="0" smtClean="0"/>
              <a:t>Discharge Teaching 2: Jaundice </a:t>
            </a:r>
            <a:br>
              <a:rPr lang="en-US" dirty="0" smtClean="0"/>
            </a:br>
            <a:r>
              <a:rPr lang="en-US" dirty="0" smtClean="0"/>
              <a:t>Name: </a:t>
            </a:r>
            <a:br>
              <a:rPr lang="en-US" dirty="0" smtClean="0"/>
            </a:br>
            <a:r>
              <a:rPr lang="en-US" dirty="0" smtClean="0"/>
              <a:t>Institutional Affiliation:</a:t>
            </a:r>
            <a:br>
              <a:rPr lang="en-US" dirty="0" smtClean="0"/>
            </a:br>
            <a:r>
              <a:rPr lang="en-US" dirty="0" smtClean="0"/>
              <a:t>Date: </a:t>
            </a:r>
            <a:endParaRPr lang="en-US" dirty="0"/>
          </a:p>
        </p:txBody>
      </p:sp>
    </p:spTree>
    <p:extLst>
      <p:ext uri="{BB962C8B-B14F-4D97-AF65-F5344CB8AC3E}">
        <p14:creationId xmlns:p14="http://schemas.microsoft.com/office/powerpoint/2010/main" val="695376697"/>
      </p:ext>
    </p:extLst>
  </p:cSld>
  <p:clrMapOvr>
    <a:masterClrMapping/>
  </p:clrMapOvr>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topic </a:t>
            </a:r>
            <a:endParaRPr lang="en-US" dirty="0"/>
          </a:p>
        </p:txBody>
      </p:sp>
      <p:sp>
        <p:nvSpPr>
          <p:cNvPr id="3" name="Content Placeholder 2"/>
          <p:cNvSpPr>
            <a:spLocks noGrp="1"/>
          </p:cNvSpPr>
          <p:nvPr>
            <p:ph idx="1"/>
          </p:nvPr>
        </p:nvSpPr>
        <p:spPr/>
        <p:txBody>
          <a:bodyPr>
            <a:normAutofit lnSpcReduction="10000"/>
          </a:bodyPr>
          <a:lstStyle/>
          <a:p>
            <a:r>
              <a:rPr lang="en-US" dirty="0" smtClean="0"/>
              <a:t>This project selects Jaundice in children. </a:t>
            </a:r>
          </a:p>
          <a:p>
            <a:r>
              <a:rPr lang="en-US" dirty="0" smtClean="0"/>
              <a:t>This topic is not common since it involves infants with limited research. </a:t>
            </a:r>
          </a:p>
          <a:p>
            <a:r>
              <a:rPr lang="en-US" dirty="0" smtClean="0"/>
              <a:t>It is important to consider this topic to understand: </a:t>
            </a:r>
          </a:p>
          <a:p>
            <a:r>
              <a:rPr lang="en-US" dirty="0" smtClean="0"/>
              <a:t>The causes</a:t>
            </a:r>
          </a:p>
          <a:p>
            <a:r>
              <a:rPr lang="en-US" dirty="0" smtClean="0"/>
              <a:t>Effects</a:t>
            </a:r>
          </a:p>
          <a:p>
            <a:r>
              <a:rPr lang="en-US" dirty="0" smtClean="0"/>
              <a:t>Risk factors </a:t>
            </a:r>
          </a:p>
          <a:p>
            <a:r>
              <a:rPr lang="en-US" dirty="0" smtClean="0"/>
              <a:t>Prevention measures </a:t>
            </a:r>
          </a:p>
          <a:p>
            <a:r>
              <a:rPr lang="en-US" dirty="0" smtClean="0"/>
              <a:t>Health promotion mechanisms </a:t>
            </a:r>
            <a:endParaRPr lang="en-US" dirty="0"/>
          </a:p>
        </p:txBody>
      </p:sp>
    </p:spTree>
    <p:extLst>
      <p:ext uri="{BB962C8B-B14F-4D97-AF65-F5344CB8AC3E}">
        <p14:creationId xmlns:p14="http://schemas.microsoft.com/office/powerpoint/2010/main" val="1761380679"/>
      </p:ext>
    </p:extLst>
  </p:cSld>
  <p:clrMapOvr>
    <a:masterClrMapping/>
  </p:clrMapOvr>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en-US" dirty="0"/>
          </a:p>
        </p:txBody>
      </p:sp>
      <p:sp>
        <p:nvSpPr>
          <p:cNvPr id="3" name="Content Placeholder 2"/>
          <p:cNvSpPr>
            <a:spLocks noGrp="1"/>
          </p:cNvSpPr>
          <p:nvPr>
            <p:ph idx="1"/>
          </p:nvPr>
        </p:nvSpPr>
        <p:spPr/>
        <p:txBody>
          <a:bodyPr>
            <a:normAutofit/>
          </a:bodyPr>
          <a:lstStyle/>
          <a:p>
            <a:r>
              <a:rPr lang="en-US" dirty="0" smtClean="0"/>
              <a:t>Childhood jaundice is uncommon. </a:t>
            </a:r>
          </a:p>
          <a:p>
            <a:r>
              <a:rPr lang="en-US" dirty="0" smtClean="0"/>
              <a:t>The prevalence of the condition is at least 1 infant for every 2500 to 5000 live births. </a:t>
            </a:r>
          </a:p>
          <a:p>
            <a:r>
              <a:rPr lang="en-US" dirty="0" smtClean="0"/>
              <a:t>This condition affects the overall health outcomes for children. </a:t>
            </a:r>
          </a:p>
          <a:p>
            <a:r>
              <a:rPr lang="en-US" dirty="0" smtClean="0"/>
              <a:t>Some studies have argued that jaundice in infants is as a result of underlying conditions. </a:t>
            </a:r>
          </a:p>
          <a:p>
            <a:r>
              <a:rPr lang="en-US" dirty="0" smtClean="0"/>
              <a:t>Others have argued that the prevailing risk factors are responsible for its prevalence. </a:t>
            </a:r>
          </a:p>
        </p:txBody>
      </p:sp>
    </p:spTree>
    <p:extLst>
      <p:ext uri="{BB962C8B-B14F-4D97-AF65-F5344CB8AC3E}">
        <p14:creationId xmlns:p14="http://schemas.microsoft.com/office/powerpoint/2010/main" val="1291222129"/>
      </p:ext>
    </p:extLst>
  </p:cSld>
  <p:clrMapOvr>
    <a:masterClrMapping/>
  </p:clrMapOvr>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Identification of Risk Factors and/or Benefits </a:t>
            </a:r>
            <a:endParaRPr lang="en-US" dirty="0"/>
          </a:p>
        </p:txBody>
      </p:sp>
      <p:sp>
        <p:nvSpPr>
          <p:cNvPr id="3" name="Content Placeholder 2"/>
          <p:cNvSpPr>
            <a:spLocks noGrp="1"/>
          </p:cNvSpPr>
          <p:nvPr>
            <p:ph idx="1"/>
          </p:nvPr>
        </p:nvSpPr>
        <p:spPr/>
        <p:txBody>
          <a:bodyPr/>
          <a:lstStyle/>
          <a:p>
            <a:r>
              <a:rPr lang="en-US" dirty="0" smtClean="0"/>
              <a:t>Jaundice in children is linked with various factors. The common risk factors are: </a:t>
            </a:r>
          </a:p>
          <a:p>
            <a:r>
              <a:rPr lang="en-US" dirty="0" smtClean="0"/>
              <a:t>1. Having kids who previously were diagnosed with jaundice </a:t>
            </a:r>
          </a:p>
          <a:p>
            <a:r>
              <a:rPr lang="en-US" dirty="0" smtClean="0"/>
              <a:t>2. parental backgrounds such as East Asians </a:t>
            </a:r>
          </a:p>
          <a:p>
            <a:r>
              <a:rPr lang="en-US" dirty="0" smtClean="0"/>
              <a:t>3. Diabetic mothers </a:t>
            </a:r>
          </a:p>
          <a:p>
            <a:r>
              <a:rPr lang="en-US" dirty="0" smtClean="0"/>
              <a:t>4. Blood type compatibility issues </a:t>
            </a:r>
          </a:p>
          <a:p>
            <a:r>
              <a:rPr lang="en-US" dirty="0" smtClean="0"/>
              <a:t>5. Preterm births </a:t>
            </a:r>
            <a:endParaRPr lang="en-US" dirty="0"/>
          </a:p>
        </p:txBody>
      </p:sp>
    </p:spTree>
    <p:extLst>
      <p:ext uri="{BB962C8B-B14F-4D97-AF65-F5344CB8AC3E}">
        <p14:creationId xmlns:p14="http://schemas.microsoft.com/office/powerpoint/2010/main" val="290759598"/>
      </p:ext>
    </p:extLst>
  </p:cSld>
  <p:clrMapOvr>
    <a:masterClrMapping/>
  </p:clrMapOvr>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Referral to Professional and Community‐Based Resources </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Jaundice in infants can be countered and managed through the intervention of various players. </a:t>
            </a:r>
          </a:p>
          <a:p>
            <a:r>
              <a:rPr lang="en-US" dirty="0" smtClean="0"/>
              <a:t>The Center for Disease Control and Prevention offers a national and professional intervention for the condition. </a:t>
            </a:r>
          </a:p>
          <a:p>
            <a:pPr lvl="1"/>
            <a:r>
              <a:rPr lang="en-US" dirty="0" smtClean="0"/>
              <a:t>1.	800-232-4636</a:t>
            </a:r>
          </a:p>
          <a:p>
            <a:pPr lvl="1"/>
            <a:r>
              <a:rPr lang="en-US" dirty="0" smtClean="0"/>
              <a:t>2.	wwwn.cdc.gov, usa.gov </a:t>
            </a:r>
          </a:p>
          <a:p>
            <a:pPr lvl="1"/>
            <a:r>
              <a:rPr lang="en-US" dirty="0" smtClean="0"/>
              <a:t>3.	cgh@cdc.gov</a:t>
            </a:r>
          </a:p>
          <a:p>
            <a:pPr lvl="1"/>
            <a:endParaRPr lang="en-US" dirty="0" smtClean="0"/>
          </a:p>
          <a:p>
            <a:r>
              <a:rPr lang="en-US" dirty="0" smtClean="0"/>
              <a:t>The local healthcare providers like Nationwide Children`s Hospital provide localized resources. </a:t>
            </a:r>
          </a:p>
          <a:p>
            <a:pPr lvl="1"/>
            <a:r>
              <a:rPr lang="en-US" dirty="0" smtClean="0"/>
              <a:t>1.	(614) 722-2000 </a:t>
            </a:r>
          </a:p>
          <a:p>
            <a:pPr lvl="1"/>
            <a:r>
              <a:rPr lang="en-US" dirty="0" smtClean="0"/>
              <a:t>2.	CommunityRelations@NationwideChildrens.org </a:t>
            </a:r>
          </a:p>
          <a:p>
            <a:pPr lvl="1"/>
            <a:r>
              <a:rPr lang="en-US" dirty="0" smtClean="0"/>
              <a:t>3.	www.nationwidechildrens.org</a:t>
            </a:r>
          </a:p>
          <a:p>
            <a:pPr lvl="1"/>
            <a:endParaRPr lang="en-US" dirty="0"/>
          </a:p>
        </p:txBody>
      </p:sp>
    </p:spTree>
    <p:extLst>
      <p:ext uri="{BB962C8B-B14F-4D97-AF65-F5344CB8AC3E}">
        <p14:creationId xmlns:p14="http://schemas.microsoft.com/office/powerpoint/2010/main" val="360224744"/>
      </p:ext>
    </p:extLst>
  </p:cSld>
  <p:clrMapOvr>
    <a:masterClrMapping/>
  </p:clrMapOvr>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Promotion Recommendations </a:t>
            </a:r>
            <a:endParaRPr lang="en-US" dirty="0"/>
          </a:p>
        </p:txBody>
      </p:sp>
      <p:sp>
        <p:nvSpPr>
          <p:cNvPr id="3" name="Content Placeholder 2"/>
          <p:cNvSpPr>
            <a:spLocks noGrp="1"/>
          </p:cNvSpPr>
          <p:nvPr>
            <p:ph idx="1"/>
          </p:nvPr>
        </p:nvSpPr>
        <p:spPr/>
        <p:txBody>
          <a:bodyPr>
            <a:normAutofit/>
          </a:bodyPr>
          <a:lstStyle/>
          <a:p>
            <a:r>
              <a:rPr lang="en-US" dirty="0" smtClean="0"/>
              <a:t>Three of the most common interventions to counter the condition are: </a:t>
            </a:r>
          </a:p>
          <a:p>
            <a:r>
              <a:rPr lang="en-US" dirty="0" smtClean="0"/>
              <a:t>1. Frequent feeding especially breastfeeding </a:t>
            </a:r>
          </a:p>
          <a:p>
            <a:r>
              <a:rPr lang="en-US" dirty="0" smtClean="0"/>
              <a:t>2. Fluid (IV) supplementation in certain cases </a:t>
            </a:r>
          </a:p>
          <a:p>
            <a:r>
              <a:rPr lang="en-US" dirty="0" smtClean="0"/>
              <a:t>3. Phototherapy </a:t>
            </a:r>
          </a:p>
        </p:txBody>
      </p:sp>
    </p:spTree>
    <p:extLst>
      <p:ext uri="{BB962C8B-B14F-4D97-AF65-F5344CB8AC3E}">
        <p14:creationId xmlns:p14="http://schemas.microsoft.com/office/powerpoint/2010/main" val="2612834595"/>
      </p:ext>
    </p:extLst>
  </p:cSld>
  <p:clrMapOvr>
    <a:masterClrMapping/>
  </p:clrMapOvr>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 </a:t>
            </a:r>
            <a:endParaRPr lang="en-US" dirty="0"/>
          </a:p>
        </p:txBody>
      </p:sp>
      <p:sp>
        <p:nvSpPr>
          <p:cNvPr id="3" name="Content Placeholder 2"/>
          <p:cNvSpPr>
            <a:spLocks noGrp="1"/>
          </p:cNvSpPr>
          <p:nvPr>
            <p:ph idx="1"/>
          </p:nvPr>
        </p:nvSpPr>
        <p:spPr/>
        <p:txBody>
          <a:bodyPr>
            <a:normAutofit fontScale="92500"/>
          </a:bodyPr>
          <a:lstStyle/>
          <a:p>
            <a:r>
              <a:rPr lang="en-US" dirty="0"/>
              <a:t>Flaherman, V. J., Maisels, M. J., &amp; Academy of Breastfeeding Medicine. (2017). ABM Clinical Protocol# 22: Guidelines for management of jaundice in the breastfeeding infant 35 weeks or more of gestation—revised 2017. </a:t>
            </a:r>
            <a:r>
              <a:rPr lang="en-US" i="1" dirty="0"/>
              <a:t>Breastfeeding Medicine</a:t>
            </a:r>
            <a:r>
              <a:rPr lang="en-US" dirty="0"/>
              <a:t>, </a:t>
            </a:r>
            <a:r>
              <a:rPr lang="en-US" i="1" dirty="0"/>
              <a:t>12</a:t>
            </a:r>
            <a:r>
              <a:rPr lang="en-US" dirty="0"/>
              <a:t>(5), 250-257.</a:t>
            </a:r>
          </a:p>
          <a:p>
            <a:r>
              <a:rPr lang="en-US" dirty="0"/>
              <a:t>Chee, Y. Y., Chung, P. H., Wong, R. M., &amp; Wong, K. K. (2018). Jaundice in infants and children: causes, diagnosis, and management. Hong Kong Med J, 24(3), 285-92. </a:t>
            </a:r>
          </a:p>
          <a:p>
            <a:r>
              <a:rPr lang="en-US" dirty="0"/>
              <a:t>Bhardwaj, K., Locke, T., Biringer, A., Booth, A., K Darling, E., Dougan, S., ... &amp; Little, J. (2017). Newborn bilirubin screening for preventing severe hyperbilirubinemia and bilirubin encephalopathy: a rapid review. </a:t>
            </a:r>
            <a:r>
              <a:rPr lang="en-US" i="1" dirty="0"/>
              <a:t>Current pediatric reviews</a:t>
            </a:r>
            <a:r>
              <a:rPr lang="en-US" dirty="0"/>
              <a:t>, </a:t>
            </a:r>
            <a:r>
              <a:rPr lang="en-US" i="1" dirty="0"/>
              <a:t>13</a:t>
            </a:r>
            <a:r>
              <a:rPr lang="en-US" dirty="0"/>
              <a:t>(1), 67-90. </a:t>
            </a:r>
          </a:p>
        </p:txBody>
      </p:sp>
    </p:spTree>
    <p:extLst>
      <p:ext uri="{BB962C8B-B14F-4D97-AF65-F5344CB8AC3E}">
        <p14:creationId xmlns:p14="http://schemas.microsoft.com/office/powerpoint/2010/main" val="1315893979"/>
      </p:ext>
    </p:extLst>
  </p:cSld>
  <p:clrMapOvr>
    <a:masterClrMapping/>
  </p:clrMapOvr>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TotalTime>
  <Words>881</Words>
  <Application>Microsoft Office PowerPoint</Application>
  <PresentationFormat>Widescreen</PresentationFormat>
  <Paragraphs>64</Paragraphs>
  <Slides>7</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Discharge Teaching 2: Jaundice  Name:  Institutional Affiliation: Date: </vt:lpstr>
      <vt:lpstr>The topic </vt:lpstr>
      <vt:lpstr>Introduction </vt:lpstr>
      <vt:lpstr>Identification of Risk Factors and/or Benefits </vt:lpstr>
      <vt:lpstr>Referral to Professional and Community‐Based Resources </vt:lpstr>
      <vt:lpstr>Health Promotion Recommendations </vt:lpstr>
      <vt:lpstr>References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Discharge Teaching 2: Jaundice Outline  Name:  Institutional Affiliation: Date: </dc:title>
  <dc:creator>Microsoft account</dc:creator>
  <cp:lastModifiedBy>Microsoft account</cp:lastModifiedBy>
  <cp:revision>13</cp:revision>
  <dcterms:created xsi:type="dcterms:W3CDTF">2021-05-11T14:04:49Z</dcterms:created>
  <dcterms:modified xsi:type="dcterms:W3CDTF">2021-05-12T20:41:32Z</dcterms:modified>
</cp:coreProperties>
</file>