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webp" ContentType="image/webp"/>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73" r:id="rId3"/>
    <p:sldId id="259" r:id="rId4"/>
    <p:sldId id="261" r:id="rId5"/>
    <p:sldId id="278" r:id="rId6"/>
    <p:sldId id="262" r:id="rId7"/>
    <p:sldId id="279" r:id="rId8"/>
    <p:sldId id="263" r:id="rId9"/>
    <p:sldId id="264" r:id="rId10"/>
    <p:sldId id="265" r:id="rId11"/>
    <p:sldId id="267" r:id="rId12"/>
    <p:sldId id="280" r:id="rId13"/>
    <p:sldId id="281" r:id="rId14"/>
    <p:sldId id="272" r:id="rId15"/>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033"/>
    <a:srgbClr val="EE6600"/>
    <a:srgbClr val="FF67AC"/>
    <a:srgbClr val="FF66CC"/>
    <a:srgbClr val="CC0099"/>
    <a:srgbClr val="FFDC47"/>
    <a:srgbClr val="5EEC3C"/>
    <a:srgbClr val="CCCC00"/>
    <a:srgbClr val="FFCC66"/>
    <a:srgbClr val="99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42" autoAdjust="0"/>
    <p:restoredTop sz="73205" autoAdjust="0"/>
  </p:normalViewPr>
  <p:slideViewPr>
    <p:cSldViewPr>
      <p:cViewPr varScale="1">
        <p:scale>
          <a:sx n="70" d="100"/>
          <a:sy n="70" d="100"/>
        </p:scale>
        <p:origin x="666" y="48"/>
      </p:cViewPr>
      <p:guideLst>
        <p:guide orient="horz" pos="1620"/>
        <p:guide pos="2880"/>
      </p:guideLst>
    </p:cSldViewPr>
  </p:slideViewPr>
  <p:notesTextViewPr>
    <p:cViewPr>
      <p:scale>
        <a:sx n="1" d="1"/>
        <a:sy n="1" d="1"/>
      </p:scale>
      <p:origin x="0" y="0"/>
    </p:cViewPr>
  </p:notesTextViewPr>
  <p:gridSpacing cx="152705" cy="1527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B1A02A5-07CE-42E3-9D02-A2F216C4870E}" type="datetimeFigureOut">
              <a:rPr lang="en-US" smtClean="0"/>
              <a:t>5/16/2021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435AFD2-822E-475B-9A63-E7F764B3AFDE}" type="slidenum">
              <a:rPr lang="en-US" smtClean="0"/>
              <a:t>‹#›</a:t>
            </a:fld>
            <a:endParaRPr lang="en-US"/>
          </a:p>
        </p:txBody>
      </p:sp>
    </p:spTree>
    <p:extLst>
      <p:ext uri="{BB962C8B-B14F-4D97-AF65-F5344CB8AC3E}">
        <p14:creationId xmlns:p14="http://schemas.microsoft.com/office/powerpoint/2010/main" val="5253964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435AFD2-822E-475B-9A63-E7F764B3AFDE}" type="slidenum">
              <a:rPr lang="en-US" smtClean="0"/>
              <a:t>1</a:t>
            </a:fld>
            <a:endParaRPr lang="en-US"/>
          </a:p>
        </p:txBody>
      </p:sp>
    </p:spTree>
    <p:extLst>
      <p:ext uri="{BB962C8B-B14F-4D97-AF65-F5344CB8AC3E}">
        <p14:creationId xmlns:p14="http://schemas.microsoft.com/office/powerpoint/2010/main" val="26827571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Times New Roman" panose="02020603050405020304" pitchFamily="18" charset="0"/>
              </a:rPr>
              <a:t>Most children interact with their peers in a local park, including a ball park mainly used in baseball season. Technically, Charlotte is relatively small and can only afford minimal recreation space. Children and adults use the two parks to walk, keep fit, play, and ride bikes. </a:t>
            </a:r>
            <a:endParaRPr lang="en-US" dirty="0"/>
          </a:p>
        </p:txBody>
      </p:sp>
      <p:sp>
        <p:nvSpPr>
          <p:cNvPr id="4" name="Slide Number Placeholder 3"/>
          <p:cNvSpPr>
            <a:spLocks noGrp="1"/>
          </p:cNvSpPr>
          <p:nvPr>
            <p:ph type="sldNum" sz="quarter" idx="10"/>
          </p:nvPr>
        </p:nvSpPr>
        <p:spPr/>
        <p:txBody>
          <a:bodyPr/>
          <a:lstStyle/>
          <a:p>
            <a:fld id="{8435AFD2-822E-475B-9A63-E7F764B3AFDE}" type="slidenum">
              <a:rPr lang="en-US" smtClean="0"/>
              <a:t>10</a:t>
            </a:fld>
            <a:endParaRPr lang="en-US"/>
          </a:p>
        </p:txBody>
      </p:sp>
    </p:spTree>
    <p:extLst>
      <p:ext uri="{BB962C8B-B14F-4D97-AF65-F5344CB8AC3E}">
        <p14:creationId xmlns:p14="http://schemas.microsoft.com/office/powerpoint/2010/main" val="26630790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Leonard Antonio is a 35-year-old small business owner in Charlotte, Texas. He is a Catholic and a Christian who follows various religious practices and beliefs. Antonio also believes in respecting the elderly in the community, which resonates with morality, cultural values, and respect for God. The small business owner is actively involved in community projects and aiding low-income families. He believes that the area needs a reliable healthcare facility to bring services closer to the population. Antonio is also skeptical of the community's safety, given a series of previous robberies and a low number of patrol officers.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435AFD2-822E-475B-9A63-E7F764B3AFDE}" type="slidenum">
              <a:rPr lang="en-US" smtClean="0"/>
              <a:t>11</a:t>
            </a:fld>
            <a:endParaRPr lang="en-US"/>
          </a:p>
        </p:txBody>
      </p:sp>
    </p:spTree>
    <p:extLst>
      <p:ext uri="{BB962C8B-B14F-4D97-AF65-F5344CB8AC3E}">
        <p14:creationId xmlns:p14="http://schemas.microsoft.com/office/powerpoint/2010/main" val="33635413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Bef>
                <a:spcPts val="0"/>
              </a:spcBef>
              <a:spcAft>
                <a:spcPts val="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Sofia Alma is a 25-year-old office manager who hails from a Catholic family that respects the elderly. She was raised in a low-income household that taught her the value of appreciating minor things and utilizing cultural provisions, including traditional medicine. Alma believes that the two parks in Charlotte make the community strong by providing a place where people interact and exercise. Nonetheless, the office manager believes that the community needs to be educated on various health-related topics to ensure people understand their role in managing individual and family wellness. Like Antonio, Alma also does not feel safe walking around the community at night due to increased drug abuse and alcoholism patterns. She also maintains that Charlotte, Texas, needs more patrol officers to guarantee safety, particularly for people working late.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10"/>
          </p:nvPr>
        </p:nvSpPr>
        <p:spPr/>
        <p:txBody>
          <a:bodyPr/>
          <a:lstStyle/>
          <a:p>
            <a:fld id="{8435AFD2-822E-475B-9A63-E7F764B3AFDE}" type="slidenum">
              <a:rPr lang="en-US" smtClean="0"/>
              <a:t>12</a:t>
            </a:fld>
            <a:endParaRPr lang="en-US"/>
          </a:p>
        </p:txBody>
      </p:sp>
    </p:spTree>
    <p:extLst>
      <p:ext uri="{BB962C8B-B14F-4D97-AF65-F5344CB8AC3E}">
        <p14:creationId xmlns:p14="http://schemas.microsoft.com/office/powerpoint/2010/main" val="25268055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Times New Roman" panose="02020603050405020304" pitchFamily="18" charset="0"/>
              </a:rPr>
              <a:t>Overall, Charlotte, Texas, is arguably hospitable and conducive, though there is a significant need to address several key areas. First, the county’s most vulnerable populations are those without access to health insurance. Most of them have an annual average income of less than 28,943, making it challenging to access excellent healthcare services in nearby towns. The Hispanic population is also vulnerable due to the increased risk of cardiovascular diseases and cancer. Therefore, the state and local governments must collaborate to improve healthcare access for vulnerable populations, including prevention and treatment. They must also enhance community education to promote awareness of lifestyle diseases and the importance of physical exercise in preventing chronic ailments. </a:t>
            </a:r>
            <a:endParaRPr lang="en-US" dirty="0"/>
          </a:p>
        </p:txBody>
      </p:sp>
      <p:sp>
        <p:nvSpPr>
          <p:cNvPr id="4" name="Slide Number Placeholder 3"/>
          <p:cNvSpPr>
            <a:spLocks noGrp="1"/>
          </p:cNvSpPr>
          <p:nvPr>
            <p:ph type="sldNum" sz="quarter" idx="10"/>
          </p:nvPr>
        </p:nvSpPr>
        <p:spPr/>
        <p:txBody>
          <a:bodyPr/>
          <a:lstStyle/>
          <a:p>
            <a:fld id="{8435AFD2-822E-475B-9A63-E7F764B3AFDE}" type="slidenum">
              <a:rPr lang="en-US" smtClean="0"/>
              <a:t>13</a:t>
            </a:fld>
            <a:endParaRPr lang="en-US"/>
          </a:p>
        </p:txBody>
      </p:sp>
    </p:spTree>
    <p:extLst>
      <p:ext uri="{BB962C8B-B14F-4D97-AF65-F5344CB8AC3E}">
        <p14:creationId xmlns:p14="http://schemas.microsoft.com/office/powerpoint/2010/main" val="40619542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435AFD2-822E-475B-9A63-E7F764B3AFDE}" type="slidenum">
              <a:rPr lang="en-US" smtClean="0"/>
              <a:t>14</a:t>
            </a:fld>
            <a:endParaRPr lang="en-US"/>
          </a:p>
        </p:txBody>
      </p:sp>
    </p:spTree>
    <p:extLst>
      <p:ext uri="{BB962C8B-B14F-4D97-AF65-F5344CB8AC3E}">
        <p14:creationId xmlns:p14="http://schemas.microsoft.com/office/powerpoint/2010/main" val="28706663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Times New Roman" panose="02020603050405020304" pitchFamily="18" charset="0"/>
              </a:rPr>
              <a:t>Charlotte, Texas, dates back to 1910 when Jordan Campbell and T </a:t>
            </a:r>
            <a:r>
              <a:rPr lang="en-US" sz="1800" dirty="0" err="1">
                <a:effectLst/>
                <a:latin typeface="Times New Roman" panose="02020603050405020304" pitchFamily="18" charset="0"/>
                <a:ea typeface="Times New Roman" panose="02020603050405020304" pitchFamily="18" charset="0"/>
              </a:rPr>
              <a:t>Zanderson</a:t>
            </a:r>
            <a:r>
              <a:rPr lang="en-US" sz="1800" dirty="0">
                <a:effectLst/>
                <a:latin typeface="Times New Roman" panose="02020603050405020304" pitchFamily="18" charset="0"/>
                <a:ea typeface="Times New Roman" panose="02020603050405020304" pitchFamily="18" charset="0"/>
              </a:rPr>
              <a:t> jointly founded it</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According to the US Census Bureau (2019), Charlotte, Texas, had a population of approximately 1,800 in 2015. Hispanics and Whites are the most predominant in the community, accounting for around 80% and 20% of the entire population, respectively. Overall, Charlotte's racial distribution is dominated by Hispanics, with Whites only making up a small portion</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US" dirty="0"/>
          </a:p>
        </p:txBody>
      </p:sp>
      <p:sp>
        <p:nvSpPr>
          <p:cNvPr id="4" name="Slide Number Placeholder 3"/>
          <p:cNvSpPr>
            <a:spLocks noGrp="1"/>
          </p:cNvSpPr>
          <p:nvPr>
            <p:ph type="sldNum" sz="quarter" idx="10"/>
          </p:nvPr>
        </p:nvSpPr>
        <p:spPr/>
        <p:txBody>
          <a:bodyPr/>
          <a:lstStyle/>
          <a:p>
            <a:fld id="{8435AFD2-822E-475B-9A63-E7F764B3AFDE}" type="slidenum">
              <a:rPr lang="en-US" smtClean="0"/>
              <a:t>2</a:t>
            </a:fld>
            <a:endParaRPr lang="en-US"/>
          </a:p>
        </p:txBody>
      </p:sp>
    </p:spTree>
    <p:extLst>
      <p:ext uri="{BB962C8B-B14F-4D97-AF65-F5344CB8AC3E}">
        <p14:creationId xmlns:p14="http://schemas.microsoft.com/office/powerpoint/2010/main" val="41034661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Times New Roman" panose="02020603050405020304" pitchFamily="18" charset="0"/>
              </a:rPr>
              <a:t>Hispanics are the predominant culture in Charlotte, Texas, accounting for 80% of the entire population. One can observe the cultural influence in shops and dry cleaners set up beside various roads. The most dominant religious institutions in Charlotte, Texas, are Catholic, Christian, and Baptist, with the community having three main churches. Most religious people in Charlotte are Catholic, while the LDS and Christians account for a smaller portion. </a:t>
            </a:r>
            <a:endParaRPr lang="en-US" dirty="0"/>
          </a:p>
        </p:txBody>
      </p:sp>
      <p:sp>
        <p:nvSpPr>
          <p:cNvPr id="4" name="Slide Number Placeholder 3"/>
          <p:cNvSpPr>
            <a:spLocks noGrp="1"/>
          </p:cNvSpPr>
          <p:nvPr>
            <p:ph type="sldNum" sz="quarter" idx="10"/>
          </p:nvPr>
        </p:nvSpPr>
        <p:spPr/>
        <p:txBody>
          <a:bodyPr/>
          <a:lstStyle/>
          <a:p>
            <a:fld id="{8435AFD2-822E-475B-9A63-E7F764B3AFDE}" type="slidenum">
              <a:rPr lang="en-US" smtClean="0"/>
              <a:t>3</a:t>
            </a:fld>
            <a:endParaRPr lang="en-US"/>
          </a:p>
        </p:txBody>
      </p:sp>
    </p:spTree>
    <p:extLst>
      <p:ext uri="{BB962C8B-B14F-4D97-AF65-F5344CB8AC3E}">
        <p14:creationId xmlns:p14="http://schemas.microsoft.com/office/powerpoint/2010/main" val="7357335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Times New Roman" panose="02020603050405020304" pitchFamily="18" charset="0"/>
              </a:rPr>
              <a:t>Most residential buildings in Charlotte, Texas, resemble 1900s model homes, which had paneling walls and huge antique doors. Further, most homes had no fencing or reinforced window bars. Everyone takes care of their lawns, and I did not see any trash or litter. Charlotte has no abandoned houses or vehicles, and the open land in residential areas is for storage, events, and keeping animals. Downtown Charlotte has three vacant buildings, a church, an apparel store, and a bank, which have been preserved over the years. </a:t>
            </a:r>
            <a:endParaRPr lang="en-US" dirty="0"/>
          </a:p>
        </p:txBody>
      </p:sp>
      <p:sp>
        <p:nvSpPr>
          <p:cNvPr id="4" name="Slide Number Placeholder 3"/>
          <p:cNvSpPr>
            <a:spLocks noGrp="1"/>
          </p:cNvSpPr>
          <p:nvPr>
            <p:ph type="sldNum" sz="quarter" idx="10"/>
          </p:nvPr>
        </p:nvSpPr>
        <p:spPr/>
        <p:txBody>
          <a:bodyPr/>
          <a:lstStyle/>
          <a:p>
            <a:fld id="{8435AFD2-822E-475B-9A63-E7F764B3AFDE}" type="slidenum">
              <a:rPr lang="en-US" smtClean="0"/>
              <a:t>4</a:t>
            </a:fld>
            <a:endParaRPr lang="en-US"/>
          </a:p>
        </p:txBody>
      </p:sp>
    </p:spTree>
    <p:extLst>
      <p:ext uri="{BB962C8B-B14F-4D97-AF65-F5344CB8AC3E}">
        <p14:creationId xmlns:p14="http://schemas.microsoft.com/office/powerpoint/2010/main" val="19859859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Times New Roman" panose="02020603050405020304" pitchFamily="18" charset="0"/>
              </a:rPr>
              <a:t>The state’s Department of Health and Human Services aids the needy in Charlotte, specifically in food, medical care, and child support. The community does not have a local healthcare center, meaning people seek care from the nearest facility in Jourdanton, Texas. The neighborhood also lacks a daycare service and a homeless shelter. Finally, drug use and alcoholism are predominant in Charlotte, Texas. </a:t>
            </a:r>
            <a:endParaRPr lang="en-US" dirty="0"/>
          </a:p>
        </p:txBody>
      </p:sp>
      <p:sp>
        <p:nvSpPr>
          <p:cNvPr id="4" name="Slide Number Placeholder 3"/>
          <p:cNvSpPr>
            <a:spLocks noGrp="1"/>
          </p:cNvSpPr>
          <p:nvPr>
            <p:ph type="sldNum" sz="quarter" idx="10"/>
          </p:nvPr>
        </p:nvSpPr>
        <p:spPr/>
        <p:txBody>
          <a:bodyPr/>
          <a:lstStyle/>
          <a:p>
            <a:fld id="{8435AFD2-822E-475B-9A63-E7F764B3AFDE}" type="slidenum">
              <a:rPr lang="en-US" smtClean="0"/>
              <a:t>5</a:t>
            </a:fld>
            <a:endParaRPr lang="en-US"/>
          </a:p>
        </p:txBody>
      </p:sp>
    </p:spTree>
    <p:extLst>
      <p:ext uri="{BB962C8B-B14F-4D97-AF65-F5344CB8AC3E}">
        <p14:creationId xmlns:p14="http://schemas.microsoft.com/office/powerpoint/2010/main" val="17293940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Times New Roman" panose="02020603050405020304" pitchFamily="18" charset="0"/>
              </a:rPr>
              <a:t>The community is currently struggling economically, with many oil companies shutting operations due to the oil boom in recent years. Charlotte, Texas, was previously performing better, mainly when the oil business was thriving. I observed three grocery stores in the community, all easily accessible by residents from any part. There is also a Family Dollar store where people get most household items. Finally, there are locations where people apply for jobs, but getting employed in Charlotte, Texas, is quite tricky. The unemployment rate is relatively high, and most residents travel to other regions to seek better jobs. </a:t>
            </a:r>
            <a:endParaRPr lang="en-US" dirty="0"/>
          </a:p>
        </p:txBody>
      </p:sp>
      <p:sp>
        <p:nvSpPr>
          <p:cNvPr id="4" name="Slide Number Placeholder 3"/>
          <p:cNvSpPr>
            <a:spLocks noGrp="1"/>
          </p:cNvSpPr>
          <p:nvPr>
            <p:ph type="sldNum" sz="quarter" idx="10"/>
          </p:nvPr>
        </p:nvSpPr>
        <p:spPr/>
        <p:txBody>
          <a:bodyPr/>
          <a:lstStyle/>
          <a:p>
            <a:fld id="{8435AFD2-822E-475B-9A63-E7F764B3AFDE}" type="slidenum">
              <a:rPr lang="en-US" smtClean="0"/>
              <a:t>6</a:t>
            </a:fld>
            <a:endParaRPr lang="en-US"/>
          </a:p>
        </p:txBody>
      </p:sp>
    </p:spTree>
    <p:extLst>
      <p:ext uri="{BB962C8B-B14F-4D97-AF65-F5344CB8AC3E}">
        <p14:creationId xmlns:p14="http://schemas.microsoft.com/office/powerpoint/2010/main" val="14569543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Times New Roman" panose="02020603050405020304" pitchFamily="18" charset="0"/>
              </a:rPr>
              <a:t>Most people in Charlotte, Texas, use private cars to get around town to buy groceries, seek medical attention, or run errands. I did not observe public transportation services, meaning residents depend on private means, including vehicles, bikes, and walking to different areas. However, some buses carry people across highway 97, but they are limited to aid the low-income families approved by the state. </a:t>
            </a:r>
            <a:endParaRPr lang="en-US" dirty="0"/>
          </a:p>
        </p:txBody>
      </p:sp>
      <p:sp>
        <p:nvSpPr>
          <p:cNvPr id="4" name="Slide Number Placeholder 3"/>
          <p:cNvSpPr>
            <a:spLocks noGrp="1"/>
          </p:cNvSpPr>
          <p:nvPr>
            <p:ph type="sldNum" sz="quarter" idx="10"/>
          </p:nvPr>
        </p:nvSpPr>
        <p:spPr/>
        <p:txBody>
          <a:bodyPr/>
          <a:lstStyle/>
          <a:p>
            <a:fld id="{8435AFD2-822E-475B-9A63-E7F764B3AFDE}" type="slidenum">
              <a:rPr lang="en-US" smtClean="0"/>
              <a:t>7</a:t>
            </a:fld>
            <a:endParaRPr lang="en-US"/>
          </a:p>
        </p:txBody>
      </p:sp>
    </p:spTree>
    <p:extLst>
      <p:ext uri="{BB962C8B-B14F-4D97-AF65-F5344CB8AC3E}">
        <p14:creationId xmlns:p14="http://schemas.microsoft.com/office/powerpoint/2010/main" val="5901337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Times New Roman" panose="02020603050405020304" pitchFamily="18" charset="0"/>
              </a:rPr>
              <a:t>I did not observe posters or political advertisements for any upcoming election. Approximately 40% of the population is registered as Democrats, while around 60% are republicans. </a:t>
            </a:r>
            <a:endParaRPr lang="en-US" dirty="0"/>
          </a:p>
        </p:txBody>
      </p:sp>
      <p:sp>
        <p:nvSpPr>
          <p:cNvPr id="4" name="Slide Number Placeholder 3"/>
          <p:cNvSpPr>
            <a:spLocks noGrp="1"/>
          </p:cNvSpPr>
          <p:nvPr>
            <p:ph type="sldNum" sz="quarter" idx="10"/>
          </p:nvPr>
        </p:nvSpPr>
        <p:spPr/>
        <p:txBody>
          <a:bodyPr/>
          <a:lstStyle/>
          <a:p>
            <a:fld id="{8435AFD2-822E-475B-9A63-E7F764B3AFDE}" type="slidenum">
              <a:rPr lang="en-US" smtClean="0"/>
              <a:t>8</a:t>
            </a:fld>
            <a:endParaRPr lang="en-US"/>
          </a:p>
        </p:txBody>
      </p:sp>
    </p:spTree>
    <p:extLst>
      <p:ext uri="{BB962C8B-B14F-4D97-AF65-F5344CB8AC3E}">
        <p14:creationId xmlns:p14="http://schemas.microsoft.com/office/powerpoint/2010/main" val="12823044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Times New Roman" panose="02020603050405020304" pitchFamily="18" charset="0"/>
              </a:rPr>
              <a:t>The Texas Department of State Health Services is responsible for healthcare provision in Charlotte. It aids the needy in Charlotte, specifically in food, medical care, and child support. Charlotte, Texas, has only one school that has been recently remodeled to meet expected standards. It has a single campus that combines elementary, middle school, and high school. The community does not have a functioning library, and school-going kids have fun in yards and open spaces. </a:t>
            </a:r>
            <a:endParaRPr lang="en-US" dirty="0"/>
          </a:p>
        </p:txBody>
      </p:sp>
      <p:sp>
        <p:nvSpPr>
          <p:cNvPr id="4" name="Slide Number Placeholder 3"/>
          <p:cNvSpPr>
            <a:spLocks noGrp="1"/>
          </p:cNvSpPr>
          <p:nvPr>
            <p:ph type="sldNum" sz="quarter" idx="10"/>
          </p:nvPr>
        </p:nvSpPr>
        <p:spPr/>
        <p:txBody>
          <a:bodyPr/>
          <a:lstStyle/>
          <a:p>
            <a:fld id="{8435AFD2-822E-475B-9A63-E7F764B3AFDE}" type="slidenum">
              <a:rPr lang="en-US" smtClean="0"/>
              <a:t>9</a:t>
            </a:fld>
            <a:endParaRPr lang="en-US"/>
          </a:p>
        </p:txBody>
      </p:sp>
    </p:spTree>
    <p:extLst>
      <p:ext uri="{BB962C8B-B14F-4D97-AF65-F5344CB8AC3E}">
        <p14:creationId xmlns:p14="http://schemas.microsoft.com/office/powerpoint/2010/main" val="41358670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96260" y="1502815"/>
            <a:ext cx="8551479" cy="1527050"/>
          </a:xfrm>
          <a:noFill/>
          <a:effectLst>
            <a:outerShdw blurRad="50800" dist="38100" dir="2700000" algn="tl" rotWithShape="0">
              <a:prstClr val="black">
                <a:alpha val="40000"/>
              </a:prstClr>
            </a:outerShdw>
          </a:effectLst>
        </p:spPr>
        <p:txBody>
          <a:bodyPr>
            <a:normAutofit/>
          </a:bodyPr>
          <a:lstStyle>
            <a:lvl1pPr algn="r">
              <a:defRPr sz="3600">
                <a:solidFill>
                  <a:srgbClr val="EE6600"/>
                </a:solidFill>
              </a:defRPr>
            </a:lvl1pPr>
          </a:lstStyle>
          <a:p>
            <a:r>
              <a:rPr lang="en-US" dirty="0"/>
              <a:t>Click to edit </a:t>
            </a:r>
            <a:br>
              <a:rPr lang="en-US" dirty="0"/>
            </a:br>
            <a:r>
              <a:rPr lang="en-US" dirty="0"/>
              <a:t>Master title style</a:t>
            </a:r>
          </a:p>
        </p:txBody>
      </p:sp>
      <p:sp>
        <p:nvSpPr>
          <p:cNvPr id="3" name="Subtitle 2"/>
          <p:cNvSpPr>
            <a:spLocks noGrp="1"/>
          </p:cNvSpPr>
          <p:nvPr>
            <p:ph type="subTitle" idx="1"/>
          </p:nvPr>
        </p:nvSpPr>
        <p:spPr>
          <a:xfrm>
            <a:off x="305066" y="3335275"/>
            <a:ext cx="8533868" cy="610820"/>
          </a:xfrm>
        </p:spPr>
        <p:txBody>
          <a:bodyPr>
            <a:normAutofit/>
          </a:bodyPr>
          <a:lstStyle>
            <a:lvl1pPr marL="0" indent="0" algn="r">
              <a:buNone/>
              <a:defRPr sz="2800" b="0" i="0">
                <a:solidFill>
                  <a:schemeClr val="tx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53074F12-AA26-4AC8-9962-C36BB8F32554}" type="datetimeFigureOut">
              <a:rPr lang="en-US" smtClean="0"/>
              <a:pPr/>
              <a:t>5/16/2021</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253875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5/16/2021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77607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5/16/2021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428665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5/16/2021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pic>
        <p:nvPicPr>
          <p:cNvPr id="7" name="Picture 6" descr="E:\websites\free-power-point-templates\2012\logos.png">
            <a:extLst>
              <a:ext uri="{FF2B5EF4-FFF2-40B4-BE49-F238E27FC236}">
                <a16:creationId xmlns:a16="http://schemas.microsoft.com/office/drawing/2014/main" id="{CD8D40E5-9B44-431C-8E98-8264DA7DFA31}"/>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3918306" y="2326213"/>
            <a:ext cx="1463784" cy="526961"/>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3609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48965" y="281175"/>
            <a:ext cx="8246070" cy="610820"/>
          </a:xfrm>
        </p:spPr>
        <p:txBody>
          <a:bodyPr>
            <a:normAutofit/>
          </a:bodyPr>
          <a:lstStyle>
            <a:lvl1pPr algn="r">
              <a:defRPr sz="3600" baseline="0">
                <a:solidFill>
                  <a:srgbClr val="EE6600"/>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Content Placeholder 2"/>
          <p:cNvSpPr>
            <a:spLocks noGrp="1"/>
          </p:cNvSpPr>
          <p:nvPr>
            <p:ph idx="1"/>
          </p:nvPr>
        </p:nvSpPr>
        <p:spPr>
          <a:xfrm>
            <a:off x="448966" y="1350110"/>
            <a:ext cx="8246070" cy="3359505"/>
          </a:xfrm>
        </p:spPr>
        <p:txBody>
          <a:bodyPr/>
          <a:lstStyle>
            <a:lvl1pPr algn="l">
              <a:defRPr sz="2800">
                <a:solidFill>
                  <a:srgbClr val="002060"/>
                </a:solidFill>
              </a:defRPr>
            </a:lvl1pPr>
            <a:lvl2pPr algn="l">
              <a:defRPr>
                <a:solidFill>
                  <a:srgbClr val="002060"/>
                </a:solidFill>
              </a:defRPr>
            </a:lvl2pPr>
            <a:lvl3pPr algn="l">
              <a:defRPr>
                <a:solidFill>
                  <a:srgbClr val="002060"/>
                </a:solidFill>
              </a:defRPr>
            </a:lvl3pPr>
            <a:lvl4pPr algn="l">
              <a:defRPr>
                <a:solidFill>
                  <a:srgbClr val="002060"/>
                </a:solidFill>
              </a:defRPr>
            </a:lvl4pPr>
            <a:lvl5pPr algn="l">
              <a:defRPr>
                <a:solidFill>
                  <a:srgbClr val="002060"/>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5/16/2021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664471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434130" y="433880"/>
            <a:ext cx="6260905" cy="572644"/>
          </a:xfrm>
        </p:spPr>
        <p:txBody>
          <a:bodyPr>
            <a:normAutofit/>
          </a:bodyPr>
          <a:lstStyle>
            <a:lvl1pPr algn="l">
              <a:defRPr sz="3600">
                <a:solidFill>
                  <a:srgbClr val="EE6600"/>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Content Placeholder 2"/>
          <p:cNvSpPr>
            <a:spLocks noGrp="1"/>
          </p:cNvSpPr>
          <p:nvPr>
            <p:ph idx="1"/>
          </p:nvPr>
        </p:nvSpPr>
        <p:spPr>
          <a:xfrm>
            <a:off x="2434130" y="1044700"/>
            <a:ext cx="6260905" cy="3511061"/>
          </a:xfrm>
        </p:spPr>
        <p:txBody>
          <a:bodyPr/>
          <a:lstStyle>
            <a:lvl1pPr>
              <a:defRPr sz="2800">
                <a:solidFill>
                  <a:srgbClr val="002060"/>
                </a:solidFill>
              </a:defRPr>
            </a:lvl1pPr>
            <a:lvl2pPr>
              <a:defRPr>
                <a:solidFill>
                  <a:srgbClr val="002060"/>
                </a:solidFill>
              </a:defRPr>
            </a:lvl2pPr>
            <a:lvl3pPr>
              <a:defRPr>
                <a:solidFill>
                  <a:srgbClr val="002060"/>
                </a:solidFill>
              </a:defRPr>
            </a:lvl3pPr>
            <a:lvl4pPr>
              <a:defRPr>
                <a:solidFill>
                  <a:srgbClr val="002060"/>
                </a:solidFill>
              </a:defRPr>
            </a:lvl4pPr>
            <a:lvl5pPr>
              <a:defRPr>
                <a:solidFill>
                  <a:srgbClr val="002060"/>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5/16/2021</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629391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pPr/>
              <a:t>5/16/2021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863441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3074F12-AA26-4AC8-9962-C36BB8F32554}" type="datetimeFigureOut">
              <a:rPr lang="en-US" smtClean="0"/>
              <a:pPr/>
              <a:t>5/16/2021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556791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48964" y="433880"/>
            <a:ext cx="8246071" cy="610820"/>
          </a:xfrm>
        </p:spPr>
        <p:txBody>
          <a:bodyPr>
            <a:normAutofit/>
          </a:bodyPr>
          <a:lstStyle>
            <a:lvl1pPr algn="r">
              <a:defRPr sz="3600" baseline="0">
                <a:solidFill>
                  <a:srgbClr val="EE6600"/>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Text Placeholder 2"/>
          <p:cNvSpPr>
            <a:spLocks noGrp="1"/>
          </p:cNvSpPr>
          <p:nvPr>
            <p:ph type="body" idx="1"/>
          </p:nvPr>
        </p:nvSpPr>
        <p:spPr>
          <a:xfrm>
            <a:off x="536879" y="1655520"/>
            <a:ext cx="4040188" cy="479822"/>
          </a:xfrm>
        </p:spPr>
        <p:txBody>
          <a:bodyPr anchor="b"/>
          <a:lstStyle>
            <a:lvl1pPr marL="0" indent="0" algn="ctr">
              <a:buNone/>
              <a:defRPr sz="2400" b="1">
                <a:solidFill>
                  <a:srgbClr val="00206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536879" y="2087040"/>
            <a:ext cx="4040188" cy="2137871"/>
          </a:xfrm>
        </p:spPr>
        <p:txBody>
          <a:bodyPr/>
          <a:lstStyle>
            <a:lvl1pPr algn="ctr">
              <a:defRPr sz="2400">
                <a:solidFill>
                  <a:srgbClr val="002060"/>
                </a:solidFill>
              </a:defRPr>
            </a:lvl1pPr>
            <a:lvl2pPr algn="ctr">
              <a:defRPr sz="2000">
                <a:solidFill>
                  <a:srgbClr val="002060"/>
                </a:solidFill>
              </a:defRPr>
            </a:lvl2pPr>
            <a:lvl3pPr algn="ctr">
              <a:defRPr sz="1800">
                <a:solidFill>
                  <a:srgbClr val="002060"/>
                </a:solidFill>
              </a:defRPr>
            </a:lvl3pPr>
            <a:lvl4pPr algn="ctr">
              <a:defRPr sz="1600">
                <a:solidFill>
                  <a:srgbClr val="002060"/>
                </a:solidFill>
              </a:defRPr>
            </a:lvl4pPr>
            <a:lvl5pPr algn="ctr">
              <a:defRPr sz="1600">
                <a:solidFill>
                  <a:srgbClr val="002060"/>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572000" y="1655520"/>
            <a:ext cx="4041775" cy="479822"/>
          </a:xfrm>
        </p:spPr>
        <p:txBody>
          <a:bodyPr anchor="b"/>
          <a:lstStyle>
            <a:lvl1pPr marL="0" indent="0" algn="ctr">
              <a:buNone/>
              <a:defRPr sz="2400" b="1">
                <a:solidFill>
                  <a:srgbClr val="00206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572000" y="2087040"/>
            <a:ext cx="4041775" cy="2137871"/>
          </a:xfrm>
        </p:spPr>
        <p:txBody>
          <a:bodyPr/>
          <a:lstStyle>
            <a:lvl1pPr algn="ctr">
              <a:defRPr sz="2400">
                <a:solidFill>
                  <a:srgbClr val="002060"/>
                </a:solidFill>
              </a:defRPr>
            </a:lvl1pPr>
            <a:lvl2pPr algn="ctr">
              <a:defRPr sz="2000">
                <a:solidFill>
                  <a:srgbClr val="002060"/>
                </a:solidFill>
              </a:defRPr>
            </a:lvl2pPr>
            <a:lvl3pPr algn="ctr">
              <a:defRPr sz="1800">
                <a:solidFill>
                  <a:srgbClr val="002060"/>
                </a:solidFill>
              </a:defRPr>
            </a:lvl3pPr>
            <a:lvl4pPr algn="ctr">
              <a:defRPr sz="1600">
                <a:solidFill>
                  <a:srgbClr val="002060"/>
                </a:solidFill>
              </a:defRPr>
            </a:lvl4pPr>
            <a:lvl5pPr algn="ctr">
              <a:defRPr sz="1600">
                <a:solidFill>
                  <a:srgbClr val="002060"/>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53074F12-AA26-4AC8-9962-C36BB8F32554}" type="datetimeFigureOut">
              <a:rPr lang="en-US" smtClean="0"/>
              <a:pPr/>
              <a:t>5/16/2021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122911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3074F12-AA26-4AC8-9962-C36BB8F32554}" type="datetimeFigureOut">
              <a:rPr lang="en-US" smtClean="0"/>
              <a:pPr/>
              <a:t>5/16/2021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029773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5/16/2021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251864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5/16/2021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174452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alphaModFix amt="79000"/>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5/16/2021</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
        <p:nvSpPr>
          <p:cNvPr id="7" name="TextBox 6">
            <a:extLst>
              <a:ext uri="{FF2B5EF4-FFF2-40B4-BE49-F238E27FC236}">
                <a16:creationId xmlns:a16="http://schemas.microsoft.com/office/drawing/2014/main" id="{8B97CA2A-43EC-42A3-9EA0-0A4DC7B76437}"/>
              </a:ext>
            </a:extLst>
          </p:cNvPr>
          <p:cNvSpPr txBox="1"/>
          <p:nvPr userDrawn="1"/>
        </p:nvSpPr>
        <p:spPr>
          <a:xfrm>
            <a:off x="-9150" y="5213747"/>
            <a:ext cx="8389625" cy="523220"/>
          </a:xfrm>
          <a:prstGeom prst="rect">
            <a:avLst/>
          </a:prstGeom>
          <a:noFill/>
        </p:spPr>
        <p:txBody>
          <a:bodyPr wrap="square" rtlCol="0">
            <a:spAutoFit/>
          </a:bodyPr>
          <a:lstStyle/>
          <a:p>
            <a:r>
              <a:rPr lang="en-US" sz="1400">
                <a:solidFill>
                  <a:schemeClr val="bg1">
                    <a:lumMod val="65000"/>
                  </a:schemeClr>
                </a:solidFill>
              </a:rPr>
              <a:t>This presentation uses a free template provided by FPPT.com</a:t>
            </a:r>
          </a:p>
          <a:p>
            <a:r>
              <a:rPr lang="en-US" sz="1400">
                <a:solidFill>
                  <a:schemeClr val="bg1">
                    <a:lumMod val="65000"/>
                  </a:schemeClr>
                </a:solidFill>
              </a:rPr>
              <a:t>www.free-power-point-templates.com</a:t>
            </a:r>
          </a:p>
        </p:txBody>
      </p:sp>
    </p:spTree>
    <p:extLst>
      <p:ext uri="{BB962C8B-B14F-4D97-AF65-F5344CB8AC3E}">
        <p14:creationId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hyperlink" Target="Comen,%20E.,%20&amp;%20Stebbins,%20S.%20(2020).%20Charlotte,%20Texas%20Population%20and%20Demographics%20&#8211;%2024/7%20Wall%20St.%2024/7wallst.%20https:/247wallst.com/city/charlotte-texas-population-and-demographics/" TargetMode="External"/><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webp"/><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79000"/>
            <a:lum/>
          </a:blip>
          <a:srcRect/>
          <a:stretch>
            <a:fillRect t="-13000" b="-13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400" b="1" dirty="0">
                <a:solidFill>
                  <a:schemeClr val="bg2"/>
                </a:solidFill>
                <a:highlight>
                  <a:srgbClr val="808080"/>
                </a:highlight>
                <a:latin typeface="Microsoft Sans Serif" panose="020B0604020202020204" pitchFamily="34" charset="0"/>
                <a:ea typeface="Microsoft Sans Serif" panose="020B0604020202020204" pitchFamily="34" charset="0"/>
                <a:cs typeface="Microsoft Sans Serif" panose="020B0604020202020204" pitchFamily="34" charset="0"/>
              </a:rPr>
              <a:t>Community Survey: Charlotte,</a:t>
            </a:r>
            <a:br>
              <a:rPr lang="en-US" sz="4400" b="1" dirty="0">
                <a:solidFill>
                  <a:schemeClr val="bg2"/>
                </a:solidFill>
                <a:highlight>
                  <a:srgbClr val="808080"/>
                </a:highlight>
                <a:latin typeface="Microsoft Sans Serif" panose="020B0604020202020204" pitchFamily="34" charset="0"/>
                <a:ea typeface="Microsoft Sans Serif" panose="020B0604020202020204" pitchFamily="34" charset="0"/>
                <a:cs typeface="Microsoft Sans Serif" panose="020B0604020202020204" pitchFamily="34" charset="0"/>
              </a:rPr>
            </a:br>
            <a:r>
              <a:rPr lang="en-US" sz="4400" b="1" dirty="0">
                <a:solidFill>
                  <a:schemeClr val="bg2"/>
                </a:solidFill>
                <a:highlight>
                  <a:srgbClr val="808080"/>
                </a:highlight>
                <a:latin typeface="Microsoft Sans Serif" panose="020B0604020202020204" pitchFamily="34" charset="0"/>
                <a:ea typeface="Microsoft Sans Serif" panose="020B0604020202020204" pitchFamily="34" charset="0"/>
                <a:cs typeface="Microsoft Sans Serif" panose="020B0604020202020204" pitchFamily="34" charset="0"/>
              </a:rPr>
              <a:t>Texas </a:t>
            </a:r>
          </a:p>
        </p:txBody>
      </p:sp>
      <p:sp>
        <p:nvSpPr>
          <p:cNvPr id="3" name="Subtitle 2"/>
          <p:cNvSpPr>
            <a:spLocks noGrp="1"/>
          </p:cNvSpPr>
          <p:nvPr>
            <p:ph type="subTitle" idx="1"/>
          </p:nvPr>
        </p:nvSpPr>
        <p:spPr>
          <a:xfrm>
            <a:off x="255951" y="3335275"/>
            <a:ext cx="8533868" cy="610820"/>
          </a:xfrm>
        </p:spPr>
        <p:txBody>
          <a:bodyPr>
            <a:normAutofit lnSpcReduction="10000"/>
          </a:bodyPr>
          <a:lstStyle/>
          <a:p>
            <a:r>
              <a:rPr lang="en-US" sz="3600" b="1" dirty="0">
                <a:solidFill>
                  <a:schemeClr val="tx1"/>
                </a:solidFill>
              </a:rPr>
              <a:t>Presented by:</a:t>
            </a:r>
          </a:p>
        </p:txBody>
      </p:sp>
    </p:spTree>
    <p:extLst>
      <p:ext uri="{BB962C8B-B14F-4D97-AF65-F5344CB8AC3E}">
        <p14:creationId xmlns:p14="http://schemas.microsoft.com/office/powerpoint/2010/main" val="3639203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solidFill>
                  <a:schemeClr val="accent1"/>
                </a:solidFill>
              </a:rPr>
              <a:t>Subsystems Cont.  </a:t>
            </a:r>
          </a:p>
        </p:txBody>
      </p:sp>
      <p:sp>
        <p:nvSpPr>
          <p:cNvPr id="4" name="Content Placeholder 3"/>
          <p:cNvSpPr>
            <a:spLocks noGrp="1"/>
          </p:cNvSpPr>
          <p:nvPr>
            <p:ph idx="1"/>
          </p:nvPr>
        </p:nvSpPr>
        <p:spPr/>
        <p:txBody>
          <a:bodyPr>
            <a:normAutofit/>
          </a:bodyPr>
          <a:lstStyle/>
          <a:p>
            <a:pPr>
              <a:buFont typeface="Courier New" panose="02070309020205020404" pitchFamily="49" charset="0"/>
              <a:buChar char="o"/>
            </a:pPr>
            <a:r>
              <a:rPr lang="en-US" sz="2400" b="1" dirty="0"/>
              <a:t>Recreation </a:t>
            </a:r>
          </a:p>
          <a:p>
            <a:r>
              <a:rPr lang="en-US" sz="2400" dirty="0"/>
              <a:t>Children play at the local park and a ball park, which is mainly used in baseball season. </a:t>
            </a:r>
          </a:p>
          <a:p>
            <a:r>
              <a:rPr lang="en-US" sz="2400" dirty="0"/>
              <a:t>The recreational spaces are essential for the neighborhood for providing ample space to exercise and ride bikes. </a:t>
            </a:r>
          </a:p>
        </p:txBody>
      </p:sp>
      <p:sp>
        <p:nvSpPr>
          <p:cNvPr id="5" name="Rectangle: Rounded Corners 4">
            <a:extLst>
              <a:ext uri="{FF2B5EF4-FFF2-40B4-BE49-F238E27FC236}">
                <a16:creationId xmlns:a16="http://schemas.microsoft.com/office/drawing/2014/main" id="{E8801DF3-BB72-4203-965C-4AFBA5B08820}"/>
              </a:ext>
            </a:extLst>
          </p:cNvPr>
          <p:cNvSpPr/>
          <p:nvPr/>
        </p:nvSpPr>
        <p:spPr>
          <a:xfrm>
            <a:off x="0" y="1044700"/>
            <a:ext cx="2434130" cy="2901395"/>
          </a:xfrm>
          <a:prstGeom prst="round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049325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solidFill>
                  <a:schemeClr val="accent1"/>
                </a:solidFill>
              </a:rPr>
              <a:t>Interviews </a:t>
            </a:r>
          </a:p>
        </p:txBody>
      </p:sp>
      <p:sp>
        <p:nvSpPr>
          <p:cNvPr id="3" name="Content Placeholder 2"/>
          <p:cNvSpPr>
            <a:spLocks noGrp="1"/>
          </p:cNvSpPr>
          <p:nvPr>
            <p:ph idx="1"/>
          </p:nvPr>
        </p:nvSpPr>
        <p:spPr>
          <a:xfrm>
            <a:off x="2434130" y="1044700"/>
            <a:ext cx="6260905" cy="3511061"/>
          </a:xfrm>
        </p:spPr>
        <p:txBody>
          <a:bodyPr>
            <a:normAutofit/>
          </a:bodyPr>
          <a:lstStyle/>
          <a:p>
            <a:pPr>
              <a:buFont typeface="Courier New" panose="02070309020205020404" pitchFamily="49" charset="0"/>
              <a:buChar char="o"/>
            </a:pPr>
            <a:r>
              <a:rPr lang="en-US" sz="2400" b="1" dirty="0"/>
              <a:t>Interview I </a:t>
            </a:r>
          </a:p>
          <a:p>
            <a:r>
              <a:rPr lang="en-US" sz="2400" dirty="0"/>
              <a:t>Leonard Antonio is a 35-year-old small business owner in Charlotte, Texas. </a:t>
            </a:r>
          </a:p>
          <a:p>
            <a:r>
              <a:rPr lang="en-US" sz="2400" dirty="0"/>
              <a:t>He believes in respecting the elderly in the community.</a:t>
            </a:r>
          </a:p>
          <a:p>
            <a:r>
              <a:rPr lang="en-US" sz="2400" dirty="0"/>
              <a:t>He believes the area needs better healthcare programs and more police patrol presence. </a:t>
            </a:r>
          </a:p>
        </p:txBody>
      </p:sp>
      <p:sp>
        <p:nvSpPr>
          <p:cNvPr id="4" name="Rectangle: Rounded Corners 3">
            <a:extLst>
              <a:ext uri="{FF2B5EF4-FFF2-40B4-BE49-F238E27FC236}">
                <a16:creationId xmlns:a16="http://schemas.microsoft.com/office/drawing/2014/main" id="{EFD13BD3-94C3-4D74-8A14-423AF29EC28E}"/>
              </a:ext>
            </a:extLst>
          </p:cNvPr>
          <p:cNvSpPr/>
          <p:nvPr/>
        </p:nvSpPr>
        <p:spPr>
          <a:xfrm>
            <a:off x="0" y="1044700"/>
            <a:ext cx="2434130" cy="2901395"/>
          </a:xfrm>
          <a:prstGeom prst="roundRect">
            <a:avLst/>
          </a:prstGeom>
          <a:blipFill dpi="0" rotWithShape="1">
            <a:blip r:embed="rId3"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50483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solidFill>
                  <a:schemeClr val="accent1"/>
                </a:solidFill>
              </a:rPr>
              <a:t>Interviews Cont.  </a:t>
            </a:r>
          </a:p>
        </p:txBody>
      </p:sp>
      <p:sp>
        <p:nvSpPr>
          <p:cNvPr id="3" name="Content Placeholder 2"/>
          <p:cNvSpPr>
            <a:spLocks noGrp="1"/>
          </p:cNvSpPr>
          <p:nvPr>
            <p:ph idx="1"/>
          </p:nvPr>
        </p:nvSpPr>
        <p:spPr>
          <a:xfrm>
            <a:off x="2434130" y="1197405"/>
            <a:ext cx="6260905" cy="3358356"/>
          </a:xfrm>
        </p:spPr>
        <p:txBody>
          <a:bodyPr>
            <a:normAutofit/>
          </a:bodyPr>
          <a:lstStyle/>
          <a:p>
            <a:pPr>
              <a:buFont typeface="Courier New" panose="02070309020205020404" pitchFamily="49" charset="0"/>
              <a:buChar char="o"/>
            </a:pPr>
            <a:r>
              <a:rPr lang="en-US" sz="2400" b="1" dirty="0"/>
              <a:t>Interview II</a:t>
            </a:r>
          </a:p>
          <a:p>
            <a:r>
              <a:rPr lang="en-US" sz="2400" dirty="0"/>
              <a:t>Sofia Alma is a 25-year-old office manager who hails from a Catholic family that respects the elderly.</a:t>
            </a:r>
          </a:p>
          <a:p>
            <a:r>
              <a:rPr lang="en-US" sz="2400" dirty="0"/>
              <a:t>She maintains that the community needs more healthcare education and that leaders must also address security and policing issues. </a:t>
            </a:r>
          </a:p>
        </p:txBody>
      </p:sp>
      <p:sp>
        <p:nvSpPr>
          <p:cNvPr id="4" name="Rectangle: Rounded Corners 3">
            <a:extLst>
              <a:ext uri="{FF2B5EF4-FFF2-40B4-BE49-F238E27FC236}">
                <a16:creationId xmlns:a16="http://schemas.microsoft.com/office/drawing/2014/main" id="{EFD13BD3-94C3-4D74-8A14-423AF29EC28E}"/>
              </a:ext>
            </a:extLst>
          </p:cNvPr>
          <p:cNvSpPr/>
          <p:nvPr/>
        </p:nvSpPr>
        <p:spPr>
          <a:xfrm>
            <a:off x="0" y="1044700"/>
            <a:ext cx="2434130" cy="2901395"/>
          </a:xfrm>
          <a:prstGeom prst="roundRect">
            <a:avLst/>
          </a:prstGeom>
          <a:blipFill dpi="0" rotWithShape="1">
            <a:blip r:embed="rId3">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173262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solidFill>
                  <a:schemeClr val="accent1"/>
                </a:solidFill>
              </a:rPr>
              <a:t>General Statements and Conclusion   </a:t>
            </a:r>
          </a:p>
        </p:txBody>
      </p:sp>
      <p:sp>
        <p:nvSpPr>
          <p:cNvPr id="3" name="Content Placeholder 2"/>
          <p:cNvSpPr>
            <a:spLocks noGrp="1"/>
          </p:cNvSpPr>
          <p:nvPr>
            <p:ph idx="1"/>
          </p:nvPr>
        </p:nvSpPr>
        <p:spPr>
          <a:xfrm>
            <a:off x="2434130" y="1197405"/>
            <a:ext cx="6260905" cy="3358356"/>
          </a:xfrm>
        </p:spPr>
        <p:txBody>
          <a:bodyPr>
            <a:noAutofit/>
          </a:bodyPr>
          <a:lstStyle/>
          <a:p>
            <a:pPr>
              <a:buFont typeface="Courier New" panose="02070309020205020404" pitchFamily="49" charset="0"/>
              <a:buChar char="o"/>
            </a:pPr>
            <a:r>
              <a:rPr lang="en-US" sz="2400" dirty="0"/>
              <a:t>Ultimately, Charlotte, Texas must help the most vulnerable populations who do not have access to health insurance.</a:t>
            </a:r>
          </a:p>
          <a:p>
            <a:pPr>
              <a:buFont typeface="Courier New" panose="02070309020205020404" pitchFamily="49" charset="0"/>
              <a:buChar char="o"/>
            </a:pPr>
            <a:r>
              <a:rPr lang="en-US" sz="2400" dirty="0"/>
              <a:t>The Hispanic population is pretty vulnerable due to the increased risk of cardiovascular diseases and cancer. </a:t>
            </a:r>
          </a:p>
          <a:p>
            <a:pPr>
              <a:buFont typeface="Courier New" panose="02070309020205020404" pitchFamily="49" charset="0"/>
              <a:buChar char="o"/>
            </a:pPr>
            <a:r>
              <a:rPr lang="en-US" sz="2400" dirty="0"/>
              <a:t>Leaders and healthcare providers must also enhance community education to protect residents from chronic ailments. </a:t>
            </a:r>
          </a:p>
        </p:txBody>
      </p:sp>
      <p:sp>
        <p:nvSpPr>
          <p:cNvPr id="4" name="Rectangle: Rounded Corners 3">
            <a:extLst>
              <a:ext uri="{FF2B5EF4-FFF2-40B4-BE49-F238E27FC236}">
                <a16:creationId xmlns:a16="http://schemas.microsoft.com/office/drawing/2014/main" id="{EFD13BD3-94C3-4D74-8A14-423AF29EC28E}"/>
              </a:ext>
            </a:extLst>
          </p:cNvPr>
          <p:cNvSpPr/>
          <p:nvPr/>
        </p:nvSpPr>
        <p:spPr>
          <a:xfrm>
            <a:off x="0" y="1044700"/>
            <a:ext cx="2434130" cy="2901395"/>
          </a:xfrm>
          <a:prstGeom prst="roundRect">
            <a:avLst/>
          </a:prstGeom>
          <a:blipFill dpi="0" rotWithShape="1">
            <a:blip r:embed="rId3">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548156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solidFill>
                  <a:schemeClr val="accent1"/>
                </a:solidFill>
              </a:rPr>
              <a:t>References</a:t>
            </a:r>
          </a:p>
        </p:txBody>
      </p:sp>
      <p:sp>
        <p:nvSpPr>
          <p:cNvPr id="3" name="Content Placeholder 2"/>
          <p:cNvSpPr>
            <a:spLocks noGrp="1"/>
          </p:cNvSpPr>
          <p:nvPr>
            <p:ph idx="1"/>
          </p:nvPr>
        </p:nvSpPr>
        <p:spPr/>
        <p:txBody>
          <a:bodyPr>
            <a:normAutofit/>
          </a:bodyPr>
          <a:lstStyle/>
          <a:p>
            <a:r>
              <a:rPr lang="en-US" sz="1800" dirty="0" err="1">
                <a:effectLst/>
                <a:latin typeface="Times New Roman" panose="02020603050405020304" pitchFamily="18" charset="0"/>
              </a:rPr>
              <a:t>Comen</a:t>
            </a:r>
            <a:r>
              <a:rPr lang="en-US" sz="1800" dirty="0">
                <a:effectLst/>
                <a:latin typeface="Times New Roman" panose="02020603050405020304" pitchFamily="18" charset="0"/>
              </a:rPr>
              <a:t>, E., &amp; Stebbins, S. (2020). Charlotte, Texas Population and Demographics – 24/7 Wall St. 24/7wallst. </a:t>
            </a:r>
            <a:r>
              <a:rPr lang="en-US" sz="1800" dirty="0">
                <a:effectLst/>
                <a:latin typeface="Times New Roman" panose="02020603050405020304" pitchFamily="18" charset="0"/>
                <a:hlinkClick r:id="rId3" action="ppaction://hlinkfile"/>
              </a:rPr>
              <a:t>https://247wallst.com/city/charlotte-texas-population-and-demographics/</a:t>
            </a:r>
            <a:endParaRPr lang="en-US" sz="1800" dirty="0">
              <a:effectLst/>
              <a:latin typeface="Times New Roman" panose="02020603050405020304" pitchFamily="18" charset="0"/>
            </a:endParaRPr>
          </a:p>
          <a:p>
            <a:r>
              <a:rPr lang="en-US" sz="1800" dirty="0">
                <a:effectLst/>
                <a:latin typeface="Times New Roman" panose="02020603050405020304" pitchFamily="18" charset="0"/>
              </a:rPr>
              <a:t>Tubbs, J. S. (2017). TSHA | Charlotte, TX. Texas State Historical Association. </a:t>
            </a:r>
            <a:r>
              <a:rPr lang="en-US" sz="1800" dirty="0">
                <a:effectLst/>
                <a:latin typeface="Times New Roman" panose="02020603050405020304" pitchFamily="18" charset="0"/>
                <a:hlinkClick r:id="rId3" action="ppaction://hlinkfile"/>
              </a:rPr>
              <a:t>https://www.tshaonline.org/handbook/entries/charlotte-tx</a:t>
            </a:r>
            <a:endParaRPr lang="en-US" sz="1800" dirty="0">
              <a:effectLst/>
              <a:latin typeface="Times New Roman" panose="02020603050405020304" pitchFamily="18" charset="0"/>
            </a:endParaRPr>
          </a:p>
          <a:p>
            <a:r>
              <a:rPr lang="en-US" sz="1800" dirty="0">
                <a:effectLst/>
                <a:latin typeface="Times New Roman" panose="02020603050405020304" pitchFamily="18" charset="0"/>
              </a:rPr>
              <a:t>US Census Bureau. (2019, September 12). The Demographic Statistical Atlas of the United States - Statistical Atlas. Statistical Atlas. </a:t>
            </a:r>
            <a:r>
              <a:rPr lang="en-US" sz="1800" dirty="0">
                <a:effectLst/>
                <a:latin typeface="Times New Roman" panose="02020603050405020304" pitchFamily="18" charset="0"/>
                <a:hlinkClick r:id="rId3" action="ppaction://hlinkfile"/>
              </a:rPr>
              <a:t>https://statisticalatlas.com/place/Texas/Charlotte/Race-and-Ethnicity</a:t>
            </a:r>
            <a:endParaRPr lang="en-US" sz="1800" dirty="0">
              <a:effectLst/>
              <a:latin typeface="Times New Roman" panose="02020603050405020304" pitchFamily="18" charset="0"/>
            </a:endParaRPr>
          </a:p>
          <a:p>
            <a:endParaRPr lang="en-US" sz="1800" dirty="0">
              <a:effectLst/>
              <a:latin typeface="Times New Roman" panose="02020603050405020304" pitchFamily="18" charset="0"/>
            </a:endParaRPr>
          </a:p>
          <a:p>
            <a:endParaRPr lang="en-US" dirty="0"/>
          </a:p>
        </p:txBody>
      </p:sp>
    </p:spTree>
    <p:extLst>
      <p:ext uri="{BB962C8B-B14F-4D97-AF65-F5344CB8AC3E}">
        <p14:creationId xmlns:p14="http://schemas.microsoft.com/office/powerpoint/2010/main" val="17340554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solidFill>
                  <a:schemeClr val="accent1"/>
                </a:solidFill>
              </a:rPr>
              <a:t>Community Core</a:t>
            </a:r>
          </a:p>
        </p:txBody>
      </p:sp>
      <p:sp>
        <p:nvSpPr>
          <p:cNvPr id="3" name="Content Placeholder 2"/>
          <p:cNvSpPr>
            <a:spLocks noGrp="1"/>
          </p:cNvSpPr>
          <p:nvPr>
            <p:ph idx="1"/>
          </p:nvPr>
        </p:nvSpPr>
        <p:spPr/>
        <p:txBody>
          <a:bodyPr>
            <a:normAutofit/>
          </a:bodyPr>
          <a:lstStyle/>
          <a:p>
            <a:pPr>
              <a:buFont typeface="Courier New" panose="02070309020205020404" pitchFamily="49" charset="0"/>
              <a:buChar char="o"/>
            </a:pPr>
            <a:r>
              <a:rPr lang="en-US" sz="2400" b="1" dirty="0"/>
              <a:t>History </a:t>
            </a:r>
          </a:p>
          <a:p>
            <a:r>
              <a:rPr lang="en-US" sz="2400" dirty="0"/>
              <a:t>Jordan Campbell and T </a:t>
            </a:r>
            <a:r>
              <a:rPr lang="en-US" sz="2400" dirty="0" err="1"/>
              <a:t>Zanderson</a:t>
            </a:r>
            <a:r>
              <a:rPr lang="en-US" sz="2400" dirty="0"/>
              <a:t> jointly founded Texas in 1990 (Tubbs, 2017). </a:t>
            </a:r>
          </a:p>
          <a:p>
            <a:pPr>
              <a:buFont typeface="Courier New" panose="02070309020205020404" pitchFamily="49" charset="0"/>
              <a:buChar char="o"/>
            </a:pPr>
            <a:r>
              <a:rPr lang="en-US" sz="2400" b="1" dirty="0"/>
              <a:t>Demographics</a:t>
            </a:r>
            <a:r>
              <a:rPr lang="en-US" sz="2400" dirty="0"/>
              <a:t> </a:t>
            </a:r>
          </a:p>
          <a:p>
            <a:r>
              <a:rPr lang="en-US" sz="2400" dirty="0"/>
              <a:t>Hispanics and Whites are the most predominant racial groups in the community, accounting for around 80% and 20% of the entire population, respectively. </a:t>
            </a:r>
          </a:p>
        </p:txBody>
      </p:sp>
      <p:sp>
        <p:nvSpPr>
          <p:cNvPr id="4" name="Rectangle: Rounded Corners 3">
            <a:extLst>
              <a:ext uri="{FF2B5EF4-FFF2-40B4-BE49-F238E27FC236}">
                <a16:creationId xmlns:a16="http://schemas.microsoft.com/office/drawing/2014/main" id="{36D9E1DE-2DE3-4AF2-A2C5-1058583870EA}"/>
              </a:ext>
            </a:extLst>
          </p:cNvPr>
          <p:cNvSpPr/>
          <p:nvPr/>
        </p:nvSpPr>
        <p:spPr>
          <a:xfrm>
            <a:off x="0" y="1044700"/>
            <a:ext cx="2434130" cy="2901395"/>
          </a:xfrm>
          <a:prstGeom prst="round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7330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434130" y="433880"/>
            <a:ext cx="6260905" cy="610820"/>
          </a:xfrm>
        </p:spPr>
        <p:txBody>
          <a:bodyPr>
            <a:normAutofit fontScale="90000"/>
          </a:bodyPr>
          <a:lstStyle/>
          <a:p>
            <a:r>
              <a:rPr lang="en-US" b="1" dirty="0">
                <a:solidFill>
                  <a:schemeClr val="accent1"/>
                </a:solidFill>
              </a:rPr>
              <a:t>Community Core Cont. </a:t>
            </a:r>
          </a:p>
        </p:txBody>
      </p:sp>
      <p:sp>
        <p:nvSpPr>
          <p:cNvPr id="5" name="Content Placeholder 4"/>
          <p:cNvSpPr>
            <a:spLocks noGrp="1"/>
          </p:cNvSpPr>
          <p:nvPr>
            <p:ph idx="1"/>
          </p:nvPr>
        </p:nvSpPr>
        <p:spPr/>
        <p:txBody>
          <a:bodyPr>
            <a:normAutofit fontScale="62500" lnSpcReduction="20000"/>
          </a:bodyPr>
          <a:lstStyle/>
          <a:p>
            <a:endParaRPr lang="en-US" b="1" dirty="0"/>
          </a:p>
          <a:p>
            <a:pPr>
              <a:buFont typeface="Courier New" panose="02070309020205020404" pitchFamily="49" charset="0"/>
              <a:buChar char="o"/>
            </a:pPr>
            <a:r>
              <a:rPr lang="en-US" sz="3800" b="1" dirty="0"/>
              <a:t>Ethnicity</a:t>
            </a:r>
          </a:p>
          <a:p>
            <a:r>
              <a:rPr lang="en-US" sz="3800" dirty="0"/>
              <a:t>Hispanic’s account for around 80% of the population in Charlotte, Texas, meaning their culture is the most predominant (</a:t>
            </a:r>
            <a:r>
              <a:rPr lang="en-US" sz="3800" dirty="0" err="1"/>
              <a:t>Comen</a:t>
            </a:r>
            <a:r>
              <a:rPr lang="en-US" sz="3800" dirty="0"/>
              <a:t> &amp; Stebbins, 2020).    </a:t>
            </a:r>
          </a:p>
          <a:p>
            <a:pPr>
              <a:buFont typeface="Courier New" panose="02070309020205020404" pitchFamily="49" charset="0"/>
              <a:buChar char="o"/>
            </a:pPr>
            <a:r>
              <a:rPr lang="en-US" sz="3800" b="1" dirty="0"/>
              <a:t>Religion </a:t>
            </a:r>
          </a:p>
          <a:p>
            <a:r>
              <a:rPr lang="en-US" sz="3800" dirty="0"/>
              <a:t>On the other hand Catholic, Christian, and Baptist are the most significant religious affiliations. </a:t>
            </a:r>
          </a:p>
        </p:txBody>
      </p:sp>
      <p:sp>
        <p:nvSpPr>
          <p:cNvPr id="6" name="Rectangle: Rounded Corners 5">
            <a:extLst>
              <a:ext uri="{FF2B5EF4-FFF2-40B4-BE49-F238E27FC236}">
                <a16:creationId xmlns:a16="http://schemas.microsoft.com/office/drawing/2014/main" id="{18F8377E-ADF7-439A-AB01-5EF88EC3FA9D}"/>
              </a:ext>
            </a:extLst>
          </p:cNvPr>
          <p:cNvSpPr/>
          <p:nvPr/>
        </p:nvSpPr>
        <p:spPr>
          <a:xfrm>
            <a:off x="0" y="1044700"/>
            <a:ext cx="2434130" cy="2901395"/>
          </a:xfrm>
          <a:prstGeom prst="round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016338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solidFill>
                  <a:schemeClr val="accent1"/>
                </a:solidFill>
              </a:rPr>
              <a:t>Subsystems </a:t>
            </a:r>
          </a:p>
        </p:txBody>
      </p:sp>
      <p:sp>
        <p:nvSpPr>
          <p:cNvPr id="3" name="Content Placeholder 2"/>
          <p:cNvSpPr>
            <a:spLocks noGrp="1"/>
          </p:cNvSpPr>
          <p:nvPr>
            <p:ph idx="1"/>
          </p:nvPr>
        </p:nvSpPr>
        <p:spPr/>
        <p:txBody>
          <a:bodyPr>
            <a:noAutofit/>
          </a:bodyPr>
          <a:lstStyle/>
          <a:p>
            <a:pPr>
              <a:buFont typeface="Courier New" panose="02070309020205020404" pitchFamily="49" charset="0"/>
              <a:buChar char="o"/>
            </a:pPr>
            <a:r>
              <a:rPr lang="en-US" sz="2400" b="1" dirty="0"/>
              <a:t>Physical Environment </a:t>
            </a:r>
          </a:p>
          <a:p>
            <a:r>
              <a:rPr lang="en-US" sz="2400" dirty="0"/>
              <a:t>Many homes in Charlotte have paneling walls and huge antique doors, typical of 1900s architecture. </a:t>
            </a:r>
          </a:p>
          <a:p>
            <a:r>
              <a:rPr lang="en-US" sz="2400" dirty="0"/>
              <a:t>Lawns are clean and there are no abandoned automobiles or houses. </a:t>
            </a:r>
          </a:p>
          <a:p>
            <a:r>
              <a:rPr lang="en-US" sz="2400" dirty="0"/>
              <a:t>However, there are three empty buildings in downtown Charlotte that have a historical significance. </a:t>
            </a:r>
          </a:p>
        </p:txBody>
      </p:sp>
      <p:sp>
        <p:nvSpPr>
          <p:cNvPr id="4" name="Rectangle: Rounded Corners 3">
            <a:extLst>
              <a:ext uri="{FF2B5EF4-FFF2-40B4-BE49-F238E27FC236}">
                <a16:creationId xmlns:a16="http://schemas.microsoft.com/office/drawing/2014/main" id="{BB2D9916-9805-4D5B-B8BD-31172463AC82}"/>
              </a:ext>
            </a:extLst>
          </p:cNvPr>
          <p:cNvSpPr/>
          <p:nvPr/>
        </p:nvSpPr>
        <p:spPr>
          <a:xfrm>
            <a:off x="0" y="1044700"/>
            <a:ext cx="2434130" cy="2901395"/>
          </a:xfrm>
          <a:prstGeom prst="round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823613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solidFill>
                  <a:schemeClr val="accent1"/>
                </a:solidFill>
              </a:rPr>
              <a:t>Subsystems Cont.  </a:t>
            </a:r>
          </a:p>
        </p:txBody>
      </p:sp>
      <p:sp>
        <p:nvSpPr>
          <p:cNvPr id="3" name="Content Placeholder 2"/>
          <p:cNvSpPr>
            <a:spLocks noGrp="1"/>
          </p:cNvSpPr>
          <p:nvPr>
            <p:ph idx="1"/>
          </p:nvPr>
        </p:nvSpPr>
        <p:spPr/>
        <p:txBody>
          <a:bodyPr>
            <a:normAutofit/>
          </a:bodyPr>
          <a:lstStyle/>
          <a:p>
            <a:pPr>
              <a:buFont typeface="Courier New" panose="02070309020205020404" pitchFamily="49" charset="0"/>
              <a:buChar char="o"/>
            </a:pPr>
            <a:r>
              <a:rPr lang="en-US" sz="2600" b="1" dirty="0"/>
              <a:t>Health &amp; Social Services</a:t>
            </a:r>
          </a:p>
          <a:p>
            <a:r>
              <a:rPr lang="en-US" sz="2600" dirty="0"/>
              <a:t>The Texas Department of Health and Human Services helps low income households with food, healthcare services, and child welfare. </a:t>
            </a:r>
          </a:p>
          <a:p>
            <a:r>
              <a:rPr lang="en-US" sz="2600" dirty="0"/>
              <a:t>There is no local hospital to serve the residents who have to travel to the nearest facility in Jourdanton, Texas</a:t>
            </a:r>
            <a:r>
              <a:rPr lang="en-US" dirty="0"/>
              <a:t>. </a:t>
            </a:r>
          </a:p>
        </p:txBody>
      </p:sp>
      <p:sp>
        <p:nvSpPr>
          <p:cNvPr id="4" name="Rectangle: Rounded Corners 3">
            <a:extLst>
              <a:ext uri="{FF2B5EF4-FFF2-40B4-BE49-F238E27FC236}">
                <a16:creationId xmlns:a16="http://schemas.microsoft.com/office/drawing/2014/main" id="{822B3ED4-81A2-4BDD-8ECC-B0C6EA68777B}"/>
              </a:ext>
            </a:extLst>
          </p:cNvPr>
          <p:cNvSpPr/>
          <p:nvPr/>
        </p:nvSpPr>
        <p:spPr>
          <a:xfrm>
            <a:off x="0" y="1044700"/>
            <a:ext cx="2434130" cy="2901395"/>
          </a:xfrm>
          <a:prstGeom prst="round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604795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US" b="1" dirty="0">
                <a:solidFill>
                  <a:schemeClr val="accent1"/>
                </a:solidFill>
              </a:rPr>
            </a:br>
            <a:r>
              <a:rPr lang="en-US" b="1" dirty="0">
                <a:solidFill>
                  <a:schemeClr val="accent1"/>
                </a:solidFill>
              </a:rPr>
              <a:t>Subsystems Cont. </a:t>
            </a:r>
            <a:br>
              <a:rPr lang="en-US" b="1" dirty="0">
                <a:solidFill>
                  <a:schemeClr val="accent1"/>
                </a:solidFill>
              </a:rPr>
            </a:br>
            <a:endParaRPr lang="en-US" b="1" dirty="0">
              <a:solidFill>
                <a:schemeClr val="accent1"/>
              </a:solidFill>
            </a:endParaRPr>
          </a:p>
        </p:txBody>
      </p:sp>
      <p:sp>
        <p:nvSpPr>
          <p:cNvPr id="3" name="Content Placeholder 2"/>
          <p:cNvSpPr>
            <a:spLocks noGrp="1"/>
          </p:cNvSpPr>
          <p:nvPr>
            <p:ph idx="1"/>
          </p:nvPr>
        </p:nvSpPr>
        <p:spPr/>
        <p:txBody>
          <a:bodyPr>
            <a:normAutofit fontScale="92500" lnSpcReduction="20000"/>
          </a:bodyPr>
          <a:lstStyle/>
          <a:p>
            <a:pPr>
              <a:buFont typeface="Courier New" panose="02070309020205020404" pitchFamily="49" charset="0"/>
              <a:buChar char="o"/>
            </a:pPr>
            <a:r>
              <a:rPr lang="en-US" b="1" dirty="0"/>
              <a:t>Economy and Safety</a:t>
            </a:r>
          </a:p>
          <a:p>
            <a:r>
              <a:rPr lang="en-US" dirty="0"/>
              <a:t>Charlotte, Texas, is amidst an economic downturn following the aftermath of the ongoing oil boom. </a:t>
            </a:r>
          </a:p>
          <a:p>
            <a:r>
              <a:rPr lang="en-US" dirty="0"/>
              <a:t>Regardless, the community can access fresh food from three groceries and buy household items from the Family Dollar store. </a:t>
            </a:r>
          </a:p>
          <a:p>
            <a:r>
              <a:rPr lang="en-US" dirty="0"/>
              <a:t>However, getting employment in the city remains problematic.  </a:t>
            </a:r>
          </a:p>
        </p:txBody>
      </p:sp>
      <p:sp>
        <p:nvSpPr>
          <p:cNvPr id="4" name="Rectangle: Rounded Corners 3">
            <a:extLst>
              <a:ext uri="{FF2B5EF4-FFF2-40B4-BE49-F238E27FC236}">
                <a16:creationId xmlns:a16="http://schemas.microsoft.com/office/drawing/2014/main" id="{A1D96BDF-9756-4426-B57C-AB5B0ABFE82E}"/>
              </a:ext>
            </a:extLst>
          </p:cNvPr>
          <p:cNvSpPr/>
          <p:nvPr/>
        </p:nvSpPr>
        <p:spPr>
          <a:xfrm>
            <a:off x="0" y="1044700"/>
            <a:ext cx="2434130" cy="2901395"/>
          </a:xfrm>
          <a:prstGeom prst="roundRect">
            <a:avLst/>
          </a:prstGeom>
          <a:blipFill dpi="0" rotWithShape="1">
            <a:blip r:embed="rId3">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972952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solidFill>
                  <a:schemeClr val="accent1"/>
                </a:solidFill>
              </a:rPr>
              <a:t>Subsystems Cont. </a:t>
            </a:r>
          </a:p>
        </p:txBody>
      </p:sp>
      <p:sp>
        <p:nvSpPr>
          <p:cNvPr id="3" name="Content Placeholder 2"/>
          <p:cNvSpPr>
            <a:spLocks noGrp="1"/>
          </p:cNvSpPr>
          <p:nvPr>
            <p:ph idx="1"/>
          </p:nvPr>
        </p:nvSpPr>
        <p:spPr/>
        <p:txBody>
          <a:bodyPr>
            <a:normAutofit fontScale="92500" lnSpcReduction="10000"/>
          </a:bodyPr>
          <a:lstStyle/>
          <a:p>
            <a:pPr>
              <a:buFont typeface="Courier New" panose="02070309020205020404" pitchFamily="49" charset="0"/>
              <a:buChar char="o"/>
            </a:pPr>
            <a:r>
              <a:rPr lang="en-US" sz="2600" b="1" dirty="0"/>
              <a:t>Transportation</a:t>
            </a:r>
          </a:p>
          <a:p>
            <a:r>
              <a:rPr lang="en-US" sz="2600" dirty="0"/>
              <a:t>Charlotte does not have an active public transport system. </a:t>
            </a:r>
          </a:p>
          <a:p>
            <a:r>
              <a:rPr lang="en-US" sz="2600" dirty="0"/>
              <a:t>People move around using private means, including personal vehicles, bikes, and walking. </a:t>
            </a:r>
          </a:p>
          <a:p>
            <a:r>
              <a:rPr lang="en-US" sz="2600" dirty="0"/>
              <a:t>A public bus service runs through highway 97, but it is primarily used by low-income families.      </a:t>
            </a:r>
          </a:p>
          <a:p>
            <a:endParaRPr lang="en-US" dirty="0"/>
          </a:p>
        </p:txBody>
      </p:sp>
      <p:sp>
        <p:nvSpPr>
          <p:cNvPr id="4" name="Rectangle: Rounded Corners 3">
            <a:extLst>
              <a:ext uri="{FF2B5EF4-FFF2-40B4-BE49-F238E27FC236}">
                <a16:creationId xmlns:a16="http://schemas.microsoft.com/office/drawing/2014/main" id="{D5118394-627D-4C31-987C-9A6FD4F80BEA}"/>
              </a:ext>
            </a:extLst>
          </p:cNvPr>
          <p:cNvSpPr/>
          <p:nvPr/>
        </p:nvSpPr>
        <p:spPr>
          <a:xfrm>
            <a:off x="0" y="1044700"/>
            <a:ext cx="2434130" cy="2901395"/>
          </a:xfrm>
          <a:prstGeom prst="roundRect">
            <a:avLst/>
          </a:prstGeom>
          <a:blipFill dpi="0" rotWithShape="1">
            <a:blip r:embed="rId3">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545056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4130" y="472056"/>
            <a:ext cx="6260905" cy="572644"/>
          </a:xfrm>
        </p:spPr>
        <p:txBody>
          <a:bodyPr>
            <a:normAutofit fontScale="90000"/>
          </a:bodyPr>
          <a:lstStyle/>
          <a:p>
            <a:r>
              <a:rPr lang="en-US" b="1" dirty="0">
                <a:solidFill>
                  <a:schemeClr val="accent1"/>
                </a:solidFill>
              </a:rPr>
              <a:t>Subsystems Cont. </a:t>
            </a:r>
          </a:p>
        </p:txBody>
      </p:sp>
      <p:sp>
        <p:nvSpPr>
          <p:cNvPr id="3" name="Content Placeholder 2"/>
          <p:cNvSpPr>
            <a:spLocks noGrp="1"/>
          </p:cNvSpPr>
          <p:nvPr>
            <p:ph idx="1"/>
          </p:nvPr>
        </p:nvSpPr>
        <p:spPr>
          <a:xfrm>
            <a:off x="2434130" y="1044700"/>
            <a:ext cx="6260905" cy="3511061"/>
          </a:xfrm>
        </p:spPr>
        <p:txBody>
          <a:bodyPr>
            <a:normAutofit/>
          </a:bodyPr>
          <a:lstStyle/>
          <a:p>
            <a:pPr>
              <a:buFont typeface="Courier New" panose="02070309020205020404" pitchFamily="49" charset="0"/>
              <a:buChar char="o"/>
            </a:pPr>
            <a:r>
              <a:rPr lang="en-US" sz="2400" b="1" dirty="0"/>
              <a:t>Politics and Government </a:t>
            </a:r>
          </a:p>
          <a:p>
            <a:r>
              <a:rPr lang="en-US" sz="2400" dirty="0"/>
              <a:t>There were no political posters or signs for any upcoming election or event. </a:t>
            </a:r>
          </a:p>
          <a:p>
            <a:r>
              <a:rPr lang="en-US" sz="2400" dirty="0"/>
              <a:t>Research shows that Democrats and Republicans account for around 40% and 60% of Charlotte's adult population, respectively. </a:t>
            </a:r>
          </a:p>
        </p:txBody>
      </p:sp>
      <p:sp>
        <p:nvSpPr>
          <p:cNvPr id="4" name="Rectangle: Rounded Corners 3">
            <a:extLst>
              <a:ext uri="{FF2B5EF4-FFF2-40B4-BE49-F238E27FC236}">
                <a16:creationId xmlns:a16="http://schemas.microsoft.com/office/drawing/2014/main" id="{83692D51-80E8-4FAC-BB1B-379C5E8C9258}"/>
              </a:ext>
            </a:extLst>
          </p:cNvPr>
          <p:cNvSpPr/>
          <p:nvPr/>
        </p:nvSpPr>
        <p:spPr>
          <a:xfrm>
            <a:off x="0" y="1044700"/>
            <a:ext cx="2434130" cy="2901395"/>
          </a:xfrm>
          <a:prstGeom prst="round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510247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solidFill>
                  <a:schemeClr val="accent1"/>
                </a:solidFill>
              </a:rPr>
              <a:t>Subsystems Cont. </a:t>
            </a:r>
          </a:p>
        </p:txBody>
      </p:sp>
      <p:sp>
        <p:nvSpPr>
          <p:cNvPr id="3" name="Content Placeholder 2"/>
          <p:cNvSpPr>
            <a:spLocks noGrp="1"/>
          </p:cNvSpPr>
          <p:nvPr>
            <p:ph idx="1"/>
          </p:nvPr>
        </p:nvSpPr>
        <p:spPr/>
        <p:txBody>
          <a:bodyPr>
            <a:normAutofit fontScale="85000" lnSpcReduction="10000"/>
          </a:bodyPr>
          <a:lstStyle/>
          <a:p>
            <a:pPr>
              <a:buFont typeface="Courier New" panose="02070309020205020404" pitchFamily="49" charset="0"/>
              <a:buChar char="o"/>
            </a:pPr>
            <a:r>
              <a:rPr lang="en-US" b="1" dirty="0"/>
              <a:t>Public Health</a:t>
            </a:r>
          </a:p>
          <a:p>
            <a:r>
              <a:rPr lang="en-US" dirty="0"/>
              <a:t>The State Department of Health Services provides food, medical, and child support assistance in Charlotte.  </a:t>
            </a:r>
          </a:p>
          <a:p>
            <a:pPr>
              <a:buFont typeface="Courier New" panose="02070309020205020404" pitchFamily="49" charset="0"/>
              <a:buChar char="o"/>
            </a:pPr>
            <a:r>
              <a:rPr lang="en-US" b="1" dirty="0"/>
              <a:t>Education </a:t>
            </a:r>
          </a:p>
          <a:p>
            <a:r>
              <a:rPr lang="en-US" dirty="0"/>
              <a:t>Charlotte has one school with a single campus that houses elementary, middle school, and high school learners. </a:t>
            </a:r>
          </a:p>
          <a:p>
            <a:r>
              <a:rPr lang="en-US" dirty="0"/>
              <a:t>The community does not have a public library.  </a:t>
            </a:r>
          </a:p>
        </p:txBody>
      </p:sp>
      <p:sp>
        <p:nvSpPr>
          <p:cNvPr id="4" name="Rectangle: Rounded Corners 3">
            <a:extLst>
              <a:ext uri="{FF2B5EF4-FFF2-40B4-BE49-F238E27FC236}">
                <a16:creationId xmlns:a16="http://schemas.microsoft.com/office/drawing/2014/main" id="{42B6A641-B3BC-42DE-92A4-63263517B95B}"/>
              </a:ext>
            </a:extLst>
          </p:cNvPr>
          <p:cNvSpPr/>
          <p:nvPr/>
        </p:nvSpPr>
        <p:spPr>
          <a:xfrm>
            <a:off x="0" y="1044700"/>
            <a:ext cx="2434130" cy="2901395"/>
          </a:xfrm>
          <a:prstGeom prst="roundRect">
            <a:avLst/>
          </a:prstGeom>
          <a:blipFill dpi="0" rotWithShape="1">
            <a:blip r:embed="rId3">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654803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1630</TotalTime>
  <Words>1786</Words>
  <Application>Microsoft Office PowerPoint</Application>
  <PresentationFormat>On-screen Show (16:9)</PresentationFormat>
  <Paragraphs>91</Paragraphs>
  <Slides>14</Slides>
  <Notes>14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Calibri</vt:lpstr>
      <vt:lpstr>Courier New</vt:lpstr>
      <vt:lpstr>Microsoft Sans Serif</vt:lpstr>
      <vt:lpstr>Times New Roman</vt:lpstr>
      <vt:lpstr>Office Theme</vt:lpstr>
      <vt:lpstr>Community Survey: Charlotte, Texas </vt:lpstr>
      <vt:lpstr>Community Core</vt:lpstr>
      <vt:lpstr>Community Core Cont. </vt:lpstr>
      <vt:lpstr>Subsystems </vt:lpstr>
      <vt:lpstr>Subsystems Cont.  </vt:lpstr>
      <vt:lpstr> Subsystems Cont.  </vt:lpstr>
      <vt:lpstr>Subsystems Cont. </vt:lpstr>
      <vt:lpstr>Subsystems Cont. </vt:lpstr>
      <vt:lpstr>Subsystems Cont. </vt:lpstr>
      <vt:lpstr>Subsystems Cont.  </vt:lpstr>
      <vt:lpstr>Interviews </vt:lpstr>
      <vt:lpstr>Interviews Cont.  </vt:lpstr>
      <vt:lpstr>General Statements and Conclusion   </vt:lpstr>
      <vt:lpstr>References</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Frank</cp:lastModifiedBy>
  <cp:revision>265</cp:revision>
  <dcterms:created xsi:type="dcterms:W3CDTF">2013-08-21T19:17:07Z</dcterms:created>
  <dcterms:modified xsi:type="dcterms:W3CDTF">2021-05-16T13:41:35Z</dcterms:modified>
</cp:coreProperties>
</file>