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5"/>
  </p:notesMasterIdLst>
  <p:sldIdLst>
    <p:sldId id="256" r:id="rId2"/>
    <p:sldId id="257" r:id="rId3"/>
    <p:sldId id="258" r:id="rId4"/>
    <p:sldId id="259" r:id="rId5"/>
    <p:sldId id="264" r:id="rId6"/>
    <p:sldId id="260" r:id="rId7"/>
    <p:sldId id="268" r:id="rId8"/>
    <p:sldId id="271" r:id="rId9"/>
    <p:sldId id="270" r:id="rId10"/>
    <p:sldId id="269" r:id="rId11"/>
    <p:sldId id="274" r:id="rId12"/>
    <p:sldId id="273" r:id="rId13"/>
    <p:sldId id="272"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435" autoAdjust="0"/>
  </p:normalViewPr>
  <p:slideViewPr>
    <p:cSldViewPr>
      <p:cViewPr>
        <p:scale>
          <a:sx n="84" d="100"/>
          <a:sy n="84" d="100"/>
        </p:scale>
        <p:origin x="-2352" y="-40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681297-56A4-49E8-BA1D-E24726B5BC97}" type="datetimeFigureOut">
              <a:rPr lang="en-GB" smtClean="0"/>
              <a:t>13/05/21</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7DF9F2-D377-4983-B1F0-384810428F59}" type="slidenum">
              <a:rPr lang="en-GB" smtClean="0"/>
              <a:t>‹#›</a:t>
            </a:fld>
            <a:endParaRPr lang="en-GB"/>
          </a:p>
        </p:txBody>
      </p:sp>
    </p:spTree>
    <p:extLst>
      <p:ext uri="{BB962C8B-B14F-4D97-AF65-F5344CB8AC3E}">
        <p14:creationId xmlns:p14="http://schemas.microsoft.com/office/powerpoint/2010/main" val="71426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The mission of Homeland Security and emergency management is to serve Americans by protecting them and responding to natural and man-made disasters. It is a program that seeks to improve America’s resiliency in responding to emergencies and recovering from them. Essentially, emergencies are complex. Unfortunately, they cannot be eradicated (Denham &amp; </a:t>
            </a:r>
            <a:r>
              <a:rPr lang="en-US" sz="1200" dirty="0" err="1" smtClean="0">
                <a:latin typeface="Times New Roman" pitchFamily="18" charset="0"/>
                <a:cs typeface="Times New Roman" pitchFamily="18" charset="0"/>
              </a:rPr>
              <a:t>Kuma</a:t>
            </a:r>
            <a:r>
              <a:rPr lang="en-US" sz="1200" dirty="0" smtClean="0">
                <a:latin typeface="Times New Roman" pitchFamily="18" charset="0"/>
                <a:cs typeface="Times New Roman" pitchFamily="18" charset="0"/>
              </a:rPr>
              <a:t>, 2017). Humans have to learn with them. Homeland Security tracks the occurrences of these disasters. It does this using a multi-urgency team (Ingram, 2018). The methods used by every team are unique but they all work towards the same outputs. The reason for their variation is that emergency management is multi-disciplinary. It integrates many activities. </a:t>
            </a:r>
          </a:p>
          <a:p>
            <a:endParaRPr lang="en-GB" sz="12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F97DF9F2-D377-4983-B1F0-384810428F59}" type="slidenum">
              <a:rPr lang="en-GB" smtClean="0"/>
              <a:t>2</a:t>
            </a:fld>
            <a:endParaRPr lang="en-GB"/>
          </a:p>
        </p:txBody>
      </p:sp>
    </p:spTree>
    <p:extLst>
      <p:ext uri="{BB962C8B-B14F-4D97-AF65-F5344CB8AC3E}">
        <p14:creationId xmlns:p14="http://schemas.microsoft.com/office/powerpoint/2010/main" val="1583103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The Department of Homeland Security was created after 9/11 to enhance public safety and security. 9/11 was one of the greatest emergencies to have happened on American soil (Johnson &amp; Hunter, 2017). In light of this, the government created an institution that would manage such occurrences in the future. Homeland security is that institution (Johnson &amp; Hunter, 2017). However, the institution was not new as such. It was a consolidation of various federal agencies. Nonetheless, there was a reorganization in these agencies to allow homeland security to achieve its goal. The primary objective of the Department of Homeland Security is to protect the nation, its critical infrastructure, and its citizens. Any emergency has destructive effects on the three. </a:t>
            </a:r>
          </a:p>
          <a:p>
            <a:endParaRPr lang="en-GB" sz="12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F97DF9F2-D377-4983-B1F0-384810428F59}" type="slidenum">
              <a:rPr lang="en-GB" smtClean="0"/>
              <a:t>3</a:t>
            </a:fld>
            <a:endParaRPr lang="en-GB"/>
          </a:p>
        </p:txBody>
      </p:sp>
    </p:spTree>
    <p:extLst>
      <p:ext uri="{BB962C8B-B14F-4D97-AF65-F5344CB8AC3E}">
        <p14:creationId xmlns:p14="http://schemas.microsoft.com/office/powerpoint/2010/main" val="750292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Department of Homeland Security doesn’t work alone in emergency preparedness. Disaster management is a collective responsibility. Individuals, non-government organizations, and faith-based organizations play a role in it. For the cooperation to be effective there must be some compatibility between the actors (</a:t>
            </a:r>
            <a:r>
              <a:rPr lang="en-US" sz="1200" dirty="0" err="1" smtClean="0">
                <a:latin typeface="Times New Roman" pitchFamily="18" charset="0"/>
                <a:cs typeface="Times New Roman" pitchFamily="18" charset="0"/>
              </a:rPr>
              <a:t>Danko</a:t>
            </a:r>
            <a:r>
              <a:rPr lang="en-US" sz="1200" dirty="0" smtClean="0">
                <a:latin typeface="Times New Roman" pitchFamily="18" charset="0"/>
                <a:cs typeface="Times New Roman" pitchFamily="18" charset="0"/>
              </a:rPr>
              <a:t>, 2019). This is to enable be able to have a consistent approach in the disaster response. NIMS guide the participants in disaster management. They are all required to follow NIMS. This leads to commonality in disaster preparedness and response (Murphy et al., 2020). More importantly, it helps to have a unified command during emergency management incidents. Therefore, the staff must conduct the emergency preparedness and response efforts in regard to NIMS. </a:t>
            </a:r>
          </a:p>
          <a:p>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F97DF9F2-D377-4983-B1F0-384810428F59}" type="slidenum">
              <a:rPr lang="en-GB" smtClean="0"/>
              <a:t>4</a:t>
            </a:fld>
            <a:endParaRPr lang="en-GB"/>
          </a:p>
        </p:txBody>
      </p:sp>
    </p:spTree>
    <p:extLst>
      <p:ext uri="{BB962C8B-B14F-4D97-AF65-F5344CB8AC3E}">
        <p14:creationId xmlns:p14="http://schemas.microsoft.com/office/powerpoint/2010/main" val="2650140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NIMS enables the emergency management entities to work in unison. In light of this, NIMS has five critical incidents. One, it has a preparedness element. This element entails the efforts carried out to increase the community’s resiliency to emergencies. Two, it has a communication and information management element (Johnson &amp; Hunter, 2017). To this end, the entity plans how the messages on disaster management will be communicated. Three, the resource management plan shows how both the human and materials resources will be allocated during the incident response (Denham &amp; </a:t>
            </a:r>
            <a:r>
              <a:rPr lang="en-US" sz="1200" dirty="0" err="1" smtClean="0">
                <a:latin typeface="Times New Roman" pitchFamily="18" charset="0"/>
                <a:cs typeface="Times New Roman" pitchFamily="18" charset="0"/>
              </a:rPr>
              <a:t>Kuma</a:t>
            </a:r>
            <a:r>
              <a:rPr lang="en-US" sz="1200" dirty="0" smtClean="0">
                <a:latin typeface="Times New Roman" pitchFamily="18" charset="0"/>
                <a:cs typeface="Times New Roman" pitchFamily="18" charset="0"/>
              </a:rPr>
              <a:t>, 2017). Four, command and management components show the flow of command during the emergency management operations. Last but not least, every entity must have a management and maintenance component. </a:t>
            </a:r>
          </a:p>
          <a:p>
            <a:endParaRPr lang="en-GB" sz="12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F97DF9F2-D377-4983-B1F0-384810428F59}" type="slidenum">
              <a:rPr lang="en-GB" smtClean="0"/>
              <a:t>5</a:t>
            </a:fld>
            <a:endParaRPr lang="en-GB"/>
          </a:p>
        </p:txBody>
      </p:sp>
    </p:spTree>
    <p:extLst>
      <p:ext uri="{BB962C8B-B14F-4D97-AF65-F5344CB8AC3E}">
        <p14:creationId xmlns:p14="http://schemas.microsoft.com/office/powerpoint/2010/main" val="19154747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NRF is another document that the Department of Homeland Security uses to coordinate emergency efforts in America. The document outlines the structure through which the interactions of all the entities in emergency management will follow (Murphy et al., 2020). Sometimes, the actors responding to emergencies are too many. If their interactions are not well controlled, there might be some conflict (Johnson &amp; Hunter, 2017). This conflict will impede emergency management. In this regard, the NRF ensures that there is cohesiveness in emergency management. To this end, the governor and his emergency response team must refer to this document when managing emergencies. They should use it in all stages of emergency management. </a:t>
            </a:r>
          </a:p>
        </p:txBody>
      </p:sp>
      <p:sp>
        <p:nvSpPr>
          <p:cNvPr id="4" name="Slide Number Placeholder 3"/>
          <p:cNvSpPr>
            <a:spLocks noGrp="1"/>
          </p:cNvSpPr>
          <p:nvPr>
            <p:ph type="sldNum" sz="quarter" idx="10"/>
          </p:nvPr>
        </p:nvSpPr>
        <p:spPr/>
        <p:txBody>
          <a:bodyPr/>
          <a:lstStyle/>
          <a:p>
            <a:fld id="{F97DF9F2-D377-4983-B1F0-384810428F59}" type="slidenum">
              <a:rPr lang="en-GB" smtClean="0"/>
              <a:t>6</a:t>
            </a:fld>
            <a:endParaRPr lang="en-GB"/>
          </a:p>
        </p:txBody>
      </p:sp>
    </p:spTree>
    <p:extLst>
      <p:ext uri="{BB962C8B-B14F-4D97-AF65-F5344CB8AC3E}">
        <p14:creationId xmlns:p14="http://schemas.microsoft.com/office/powerpoint/2010/main" val="2292114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For efficient incident management, ICS is used. This is a management system that shows how equipment, facilities, and personnel will be combined to achieve the emergency management goals. The incident managers use ICS to identify every aspect of the energy that needs to be responded to (Murphy et al., 2020). Through ICS, incident managers are able to respond to emergencies following a standard format (Johnson &amp; Hunter, 2017). ICS helps to ensure that there is no duplication of efforts among the people who participate in emergency management. Furthermore, ICS shows how communication will take place in the team. Thus, ICS gives the operational staff administrative and logistical support. In this regard, the emergency management officials must follow the ICS.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F97DF9F2-D377-4983-B1F0-384810428F59}" type="slidenum">
              <a:rPr lang="en-GB" smtClean="0"/>
              <a:t>7</a:t>
            </a:fld>
            <a:endParaRPr lang="en-GB"/>
          </a:p>
        </p:txBody>
      </p:sp>
    </p:spTree>
    <p:extLst>
      <p:ext uri="{BB962C8B-B14F-4D97-AF65-F5344CB8AC3E}">
        <p14:creationId xmlns:p14="http://schemas.microsoft.com/office/powerpoint/2010/main" val="24824442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Emergency management efforts are meant for managing specific emergency threats. Emergency management activities must be based on actionable data. In this regard, the home security staff carries out threat and risk assessment first. This is a procedure meant for collecting data relating to emergencies (Denham &amp; </a:t>
            </a:r>
            <a:r>
              <a:rPr lang="en-US" dirty="0" err="1" smtClean="0">
                <a:latin typeface="Times New Roman" pitchFamily="18" charset="0"/>
                <a:cs typeface="Times New Roman" pitchFamily="18" charset="0"/>
              </a:rPr>
              <a:t>Kuma</a:t>
            </a:r>
            <a:r>
              <a:rPr lang="en-US" dirty="0" smtClean="0">
                <a:latin typeface="Times New Roman" pitchFamily="18" charset="0"/>
                <a:cs typeface="Times New Roman" pitchFamily="18" charset="0"/>
              </a:rPr>
              <a:t>, 2017). Once they collect the data, they analyze it, to identify the hazards that are to be controlled or managed. The emergency management operations are based on specific hazards. Homeland Security has experts on threat assessment. After they assess the risk, they advise Homeland Security officials on the policy decisions to make to overcome the impending threat (Murphy et al., 2020). The advice is contained in the comprehensive report which they create.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F97DF9F2-D377-4983-B1F0-384810428F59}" type="slidenum">
              <a:rPr lang="en-GB" smtClean="0"/>
              <a:t>8</a:t>
            </a:fld>
            <a:endParaRPr lang="en-GB"/>
          </a:p>
        </p:txBody>
      </p:sp>
    </p:spTree>
    <p:extLst>
      <p:ext uri="{BB962C8B-B14F-4D97-AF65-F5344CB8AC3E}">
        <p14:creationId xmlns:p14="http://schemas.microsoft.com/office/powerpoint/2010/main" val="6903541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Emergency management is done according to the established emergency response plans. The Department of Homeland Security develops the response plans required for every jurisdiction. It does this after assessing the emergency need of those jurisdictions (Murphy et al., 2020). However, this department considers the specific capability of the jurisdiction. Some jurisdictions don’t have the adequate capability of managing large-scale emergencies (</a:t>
            </a:r>
            <a:r>
              <a:rPr lang="en-US" dirty="0" err="1" smtClean="0">
                <a:latin typeface="Times New Roman" pitchFamily="18" charset="0"/>
                <a:cs typeface="Times New Roman" pitchFamily="18" charset="0"/>
              </a:rPr>
              <a:t>Danko</a:t>
            </a:r>
            <a:r>
              <a:rPr lang="en-US" dirty="0" smtClean="0">
                <a:latin typeface="Times New Roman" pitchFamily="18" charset="0"/>
                <a:cs typeface="Times New Roman" pitchFamily="18" charset="0"/>
              </a:rPr>
              <a:t>, 2019). In light of this, Homeland Security has to qualify the department’s capability first. Once it does this, it develops a plan on how the gap will be filed. The local authorities must adhere to the department’s response plans and recommendations. As part of the strategic planning, Homeland Security plans how resources will be utilized.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F97DF9F2-D377-4983-B1F0-384810428F59}" type="slidenum">
              <a:rPr lang="en-GB" smtClean="0"/>
              <a:t>9</a:t>
            </a:fld>
            <a:endParaRPr lang="en-GB"/>
          </a:p>
        </p:txBody>
      </p:sp>
    </p:spTree>
    <p:extLst>
      <p:ext uri="{BB962C8B-B14F-4D97-AF65-F5344CB8AC3E}">
        <p14:creationId xmlns:p14="http://schemas.microsoft.com/office/powerpoint/2010/main" val="29389668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Emergency management in the United States happens within a legal framework. One of the laws regulating the management of emergencies in America is the Stafford Act. This law activates the provision of federal assistance to the states. Essentially, all emergency management efforts are local. Once a disaster or emergency has been declared, federal agencies like FEMA coordinates disaster relief throughout the country (Denham &amp; </a:t>
            </a:r>
            <a:r>
              <a:rPr lang="en-US" dirty="0" err="1" smtClean="0">
                <a:latin typeface="Times New Roman" pitchFamily="18" charset="0"/>
                <a:cs typeface="Times New Roman" pitchFamily="18" charset="0"/>
              </a:rPr>
              <a:t>Kuma</a:t>
            </a:r>
            <a:r>
              <a:rPr lang="en-US" dirty="0" smtClean="0">
                <a:latin typeface="Times New Roman" pitchFamily="18" charset="0"/>
                <a:cs typeface="Times New Roman" pitchFamily="18" charset="0"/>
              </a:rPr>
              <a:t>, 2017). Essentially, it is the president who declares an emergency under this law. However, the governor must first respond to the emergency. The rationale behind the presidential declaration is that the emergency has exceeded the state’s capability. Some federal assistance is to supplement the state’s efforts.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F97DF9F2-D377-4983-B1F0-384810428F59}" type="slidenum">
              <a:rPr lang="en-GB" smtClean="0"/>
              <a:t>10</a:t>
            </a:fld>
            <a:endParaRPr lang="en-GB"/>
          </a:p>
        </p:txBody>
      </p:sp>
    </p:spTree>
    <p:extLst>
      <p:ext uri="{BB962C8B-B14F-4D97-AF65-F5344CB8AC3E}">
        <p14:creationId xmlns:p14="http://schemas.microsoft.com/office/powerpoint/2010/main" val="27596785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Each jurisdiction has a different response capability. If the emergency exceeds the jurisdiction’s capability, the leader of that jurisdiction should make a Disaster Declaration (Johnson &amp; Hunter, 2017). In this regard, the governor should make the Disaster Declaration if he finds disaster to be imminent. Essentially, the declaration is meant to attract the assistance of federal agencies, non-governmental organizations as well as faith-based organizations (</a:t>
            </a:r>
            <a:r>
              <a:rPr lang="en-US" dirty="0" err="1" smtClean="0">
                <a:latin typeface="Times New Roman" pitchFamily="18" charset="0"/>
                <a:cs typeface="Times New Roman" pitchFamily="18" charset="0"/>
              </a:rPr>
              <a:t>Danko</a:t>
            </a:r>
            <a:r>
              <a:rPr lang="en-US" dirty="0" smtClean="0">
                <a:latin typeface="Times New Roman" pitchFamily="18" charset="0"/>
                <a:cs typeface="Times New Roman" pitchFamily="18" charset="0"/>
              </a:rPr>
              <a:t>, 2019). Essentially, Disaster Declaration increases the public awareness of a disaster. This is because the statement is released to the public via the media. Once the governor makes this statement, the president may make a declaration under the Stafford Act to authorize FEMA to assist the affected state. </a:t>
            </a:r>
          </a:p>
        </p:txBody>
      </p:sp>
      <p:sp>
        <p:nvSpPr>
          <p:cNvPr id="4" name="Slide Number Placeholder 3"/>
          <p:cNvSpPr>
            <a:spLocks noGrp="1"/>
          </p:cNvSpPr>
          <p:nvPr>
            <p:ph type="sldNum" sz="quarter" idx="10"/>
          </p:nvPr>
        </p:nvSpPr>
        <p:spPr/>
        <p:txBody>
          <a:bodyPr/>
          <a:lstStyle/>
          <a:p>
            <a:fld id="{F97DF9F2-D377-4983-B1F0-384810428F59}" type="slidenum">
              <a:rPr lang="en-GB" smtClean="0"/>
              <a:t>11</a:t>
            </a:fld>
            <a:endParaRPr lang="en-GB"/>
          </a:p>
        </p:txBody>
      </p:sp>
    </p:spTree>
    <p:extLst>
      <p:ext uri="{BB962C8B-B14F-4D97-AF65-F5344CB8AC3E}">
        <p14:creationId xmlns:p14="http://schemas.microsoft.com/office/powerpoint/2010/main" val="36845845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When disaster management has been made, the public official will exercise the emergency powers. These powers are meant to preserve lives, public health, and property. Emergency powers are numerous. They include ordering access in the area where the disaster is happening to be controlled, ordering evacuation to start in the area threatened by the disaster (Ingram, 2018). Thirdly, it involves suspending the regulations in an area until the disaster situation has been adequately managed. If the disaster is terrorism-based, the emergency power may include disarming the individuals temporarily until the disaster is managed (Johnson &amp; Hunter, 2017). In this regard, Disaster Declarations are very fundamental in disaster management. However, they should only be made when necessary. </a:t>
            </a:r>
          </a:p>
        </p:txBody>
      </p:sp>
      <p:sp>
        <p:nvSpPr>
          <p:cNvPr id="4" name="Slide Number Placeholder 3"/>
          <p:cNvSpPr>
            <a:spLocks noGrp="1"/>
          </p:cNvSpPr>
          <p:nvPr>
            <p:ph type="sldNum" sz="quarter" idx="10"/>
          </p:nvPr>
        </p:nvSpPr>
        <p:spPr/>
        <p:txBody>
          <a:bodyPr/>
          <a:lstStyle/>
          <a:p>
            <a:fld id="{F97DF9F2-D377-4983-B1F0-384810428F59}" type="slidenum">
              <a:rPr lang="en-GB" smtClean="0"/>
              <a:t>12</a:t>
            </a:fld>
            <a:endParaRPr lang="en-GB"/>
          </a:p>
        </p:txBody>
      </p:sp>
    </p:spTree>
    <p:extLst>
      <p:ext uri="{BB962C8B-B14F-4D97-AF65-F5344CB8AC3E}">
        <p14:creationId xmlns:p14="http://schemas.microsoft.com/office/powerpoint/2010/main" val="3624577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87E3BD98-07BC-4949-BEBF-00BC7EA27EAF}" type="datetimeFigureOut">
              <a:rPr lang="en-GB" smtClean="0"/>
              <a:t>13/05/21</a:t>
            </a:fld>
            <a:endParaRPr lang="en-GB"/>
          </a:p>
        </p:txBody>
      </p:sp>
      <p:sp>
        <p:nvSpPr>
          <p:cNvPr id="17" name="Footer Placeholder 16"/>
          <p:cNvSpPr>
            <a:spLocks noGrp="1"/>
          </p:cNvSpPr>
          <p:nvPr>
            <p:ph type="ftr" sz="quarter" idx="11"/>
          </p:nvPr>
        </p:nvSpPr>
        <p:spPr/>
        <p:txBody>
          <a:bodyPr/>
          <a:lstStyle/>
          <a:p>
            <a:endParaRPr lang="en-GB"/>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CEF635E-0662-47D7-8202-1F2977C59EA6}" type="slidenum">
              <a:rPr lang="en-GB" smtClean="0"/>
              <a:t>‹#›</a:t>
            </a:fld>
            <a:endParaRPr lang="en-GB"/>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87E3BD98-07BC-4949-BEBF-00BC7EA27EAF}" type="datetimeFigureOut">
              <a:rPr lang="en-GB" smtClean="0"/>
              <a:t>13/05/21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4361688" y="1026372"/>
            <a:ext cx="457200" cy="441325"/>
          </a:xfrm>
        </p:spPr>
        <p:txBody>
          <a:bodyPr/>
          <a:lstStyle/>
          <a:p>
            <a:fld id="{0CEF635E-0662-47D7-8202-1F2977C59EA6}" type="slidenum">
              <a:rPr lang="en-GB" smtClean="0"/>
              <a:t>‹#›</a:t>
            </a:fld>
            <a:endParaRPr lang="en-GB"/>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GB"/>
          </a:p>
        </p:txBody>
      </p:sp>
      <p:sp>
        <p:nvSpPr>
          <p:cNvPr id="4" name="Date Placeholder 3"/>
          <p:cNvSpPr>
            <a:spLocks noGrp="1"/>
          </p:cNvSpPr>
          <p:nvPr>
            <p:ph type="dt" sz="half" idx="10"/>
          </p:nvPr>
        </p:nvSpPr>
        <p:spPr/>
        <p:txBody>
          <a:bodyPr/>
          <a:lstStyle/>
          <a:p>
            <a:fld id="{87E3BD98-07BC-4949-BEBF-00BC7EA27EAF}" type="datetimeFigureOut">
              <a:rPr lang="en-GB" smtClean="0"/>
              <a:t>13/05/21</a:t>
            </a:fld>
            <a:endParaRPr lang="en-GB"/>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CEF635E-0662-47D7-8202-1F2977C59EA6}" type="slidenum">
              <a:rPr lang="en-GB" smtClean="0"/>
              <a:t>‹#›</a:t>
            </a:fld>
            <a:endParaRPr lang="en-GB"/>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87E3BD98-07BC-4949-BEBF-00BC7EA27EAF}" type="datetimeFigureOut">
              <a:rPr lang="en-GB" smtClean="0"/>
              <a:t>13/05/21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EF635E-0662-47D7-8202-1F2977C59EA6}" type="slidenum">
              <a:rPr lang="en-GB" smtClean="0"/>
              <a:t>‹#›</a:t>
            </a:fld>
            <a:endParaRPr lang="en-GB"/>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87E3BD98-07BC-4949-BEBF-00BC7EA27EAF}" type="datetimeFigureOut">
              <a:rPr lang="en-GB" smtClean="0"/>
              <a:t>13/05/21</a:t>
            </a:fld>
            <a:endParaRPr lang="en-GB"/>
          </a:p>
        </p:txBody>
      </p:sp>
      <p:sp>
        <p:nvSpPr>
          <p:cNvPr id="8" name="Footer Placeholder 7"/>
          <p:cNvSpPr>
            <a:spLocks noGrp="1"/>
          </p:cNvSpPr>
          <p:nvPr>
            <p:ph type="ftr" sz="quarter" idx="11"/>
          </p:nvPr>
        </p:nvSpPr>
        <p:spPr>
          <a:xfrm>
            <a:off x="304800" y="6409944"/>
            <a:ext cx="3581400" cy="365760"/>
          </a:xfrm>
        </p:spPr>
        <p:txBody>
          <a:bodyPr/>
          <a:lstStyle/>
          <a:p>
            <a:endParaRPr lang="en-GB"/>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0CEF635E-0662-47D7-8202-1F2977C59EA6}" type="slidenum">
              <a:rPr lang="en-GB" smtClean="0"/>
              <a:t>‹#›</a:t>
            </a:fld>
            <a:endParaRPr lang="en-GB"/>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7E3BD98-07BC-4949-BEBF-00BC7EA27EAF}" type="datetimeFigureOut">
              <a:rPr lang="en-GB" smtClean="0"/>
              <a:t>13/05/21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a:xfrm>
            <a:off x="4343400" y="1036020"/>
            <a:ext cx="457200" cy="441325"/>
          </a:xfrm>
        </p:spPr>
        <p:txBody>
          <a:bodyPr/>
          <a:lstStyle/>
          <a:p>
            <a:fld id="{0CEF635E-0662-47D7-8202-1F2977C59EA6}"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87E3BD98-07BC-4949-BEBF-00BC7EA27EAF}" type="datetimeFigureOut">
              <a:rPr lang="en-GB" smtClean="0"/>
              <a:t>13/05/21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0CEF635E-0662-47D7-8202-1F2977C59EA6}"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0CEF635E-0662-47D7-8202-1F2977C59EA6}" type="slidenum">
              <a:rPr lang="en-GB" smtClean="0"/>
              <a:t>‹#›</a:t>
            </a:fld>
            <a:endParaRPr lang="en-GB"/>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87E3BD98-07BC-4949-BEBF-00BC7EA27EAF}" type="datetimeFigureOut">
              <a:rPr lang="en-GB" smtClean="0"/>
              <a:t>13/05/21</a:t>
            </a:fld>
            <a:endParaRPr lang="en-GB"/>
          </a:p>
        </p:txBody>
      </p:sp>
      <p:sp>
        <p:nvSpPr>
          <p:cNvPr id="6" name="Footer Placeholder 5"/>
          <p:cNvSpPr>
            <a:spLocks noGrp="1"/>
          </p:cNvSpPr>
          <p:nvPr>
            <p:ph type="ftr" sz="quarter" idx="11"/>
          </p:nvPr>
        </p:nvSpPr>
        <p:spPr>
          <a:xfrm>
            <a:off x="301752" y="6410848"/>
            <a:ext cx="3383280" cy="365760"/>
          </a:xfrm>
        </p:spPr>
        <p:txBody>
          <a:bodyPr/>
          <a:lstStyle/>
          <a:p>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0CEF635E-0662-47D7-8202-1F2977C59EA6}" type="slidenum">
              <a:rPr lang="en-GB" smtClean="0"/>
              <a:t>‹#›</a:t>
            </a:fld>
            <a:endParaRPr lang="en-GB"/>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87E3BD98-07BC-4949-BEBF-00BC7EA27EAF}" type="datetimeFigureOut">
              <a:rPr lang="en-GB" smtClean="0"/>
              <a:t>13/05/21</a:t>
            </a:fld>
            <a:endParaRPr lang="en-GB"/>
          </a:p>
        </p:txBody>
      </p:sp>
      <p:sp>
        <p:nvSpPr>
          <p:cNvPr id="6" name="Footer Placeholder 5"/>
          <p:cNvSpPr>
            <a:spLocks noGrp="1"/>
          </p:cNvSpPr>
          <p:nvPr>
            <p:ph type="ftr" sz="quarter" idx="11"/>
          </p:nvPr>
        </p:nvSpPr>
        <p:spPr>
          <a:xfrm>
            <a:off x="301752" y="6410848"/>
            <a:ext cx="3584448" cy="365760"/>
          </a:xfrm>
        </p:spPr>
        <p:txBody>
          <a:bodyPr/>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7E3BD98-07BC-4949-BEBF-00BC7EA27EAF}" type="datetimeFigureOut">
              <a:rPr lang="en-GB" smtClean="0"/>
              <a:t>13/05/21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EF635E-0662-47D7-8202-1F2977C59EA6}"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0CEF635E-0662-47D7-8202-1F2977C59EA6}" type="slidenum">
              <a:rPr lang="en-GB" smtClean="0"/>
              <a:t>‹#›</a:t>
            </a:fld>
            <a:endParaRPr lang="en-GB"/>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7E3BD98-07BC-4949-BEBF-00BC7EA27EAF}" type="datetimeFigureOut">
              <a:rPr lang="en-GB" smtClean="0"/>
              <a:t>13/05/21</a:t>
            </a:fld>
            <a:endParaRPr lang="en-GB"/>
          </a:p>
        </p:txBody>
      </p:sp>
      <p:sp>
        <p:nvSpPr>
          <p:cNvPr id="5" name="Footer Placeholder 4"/>
          <p:cNvSpPr>
            <a:spLocks noGrp="1"/>
          </p:cNvSpPr>
          <p:nvPr>
            <p:ph type="ftr" sz="quarter" idx="11"/>
          </p:nvPr>
        </p:nvSpPr>
        <p:spPr/>
        <p:txBody>
          <a:bodyPr/>
          <a:lstStyle/>
          <a:p>
            <a:endParaRPr lang="en-GB"/>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87E3BD98-07BC-4949-BEBF-00BC7EA27EAF}" type="datetimeFigureOut">
              <a:rPr lang="en-GB" smtClean="0"/>
              <a:t>13/05/21</a:t>
            </a:fld>
            <a:endParaRPr lang="en-GB"/>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GB"/>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0CEF635E-0662-47D7-8202-1F2977C59EA6}" type="slidenum">
              <a:rPr lang="en-GB" smtClean="0"/>
              <a:t>‹#›</a:t>
            </a:fld>
            <a:endParaRPr lang="en-GB"/>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66216" y="4114800"/>
            <a:ext cx="7134784" cy="1524000"/>
          </a:xfrm>
        </p:spPr>
        <p:txBody>
          <a:bodyPr>
            <a:noAutofit/>
          </a:bodyPr>
          <a:lstStyle/>
          <a:p>
            <a:pPr algn="ctr"/>
            <a:r>
              <a:rPr lang="en-US" sz="3600" dirty="0" smtClean="0">
                <a:solidFill>
                  <a:schemeClr val="bg1">
                    <a:lumMod val="75000"/>
                  </a:schemeClr>
                </a:solidFill>
              </a:rPr>
              <a:t>Name</a:t>
            </a:r>
          </a:p>
          <a:p>
            <a:pPr algn="ctr"/>
            <a:r>
              <a:rPr lang="en-US" sz="3600" dirty="0" smtClean="0">
                <a:solidFill>
                  <a:schemeClr val="bg1">
                    <a:lumMod val="75000"/>
                  </a:schemeClr>
                </a:solidFill>
              </a:rPr>
              <a:t>Course</a:t>
            </a:r>
          </a:p>
          <a:p>
            <a:pPr algn="ctr"/>
            <a:r>
              <a:rPr lang="en-US" sz="3600" dirty="0" smtClean="0">
                <a:solidFill>
                  <a:schemeClr val="bg1">
                    <a:lumMod val="75000"/>
                  </a:schemeClr>
                </a:solidFill>
              </a:rPr>
              <a:t>Date </a:t>
            </a:r>
            <a:endParaRPr lang="en-GB" sz="3600" dirty="0">
              <a:solidFill>
                <a:schemeClr val="bg1">
                  <a:lumMod val="75000"/>
                </a:schemeClr>
              </a:solidFill>
            </a:endParaRPr>
          </a:p>
        </p:txBody>
      </p:sp>
      <p:sp>
        <p:nvSpPr>
          <p:cNvPr id="5" name="TextBox 4"/>
          <p:cNvSpPr txBox="1"/>
          <p:nvPr/>
        </p:nvSpPr>
        <p:spPr>
          <a:xfrm>
            <a:off x="112888" y="1066800"/>
            <a:ext cx="8839200" cy="646331"/>
          </a:xfrm>
          <a:prstGeom prst="rect">
            <a:avLst/>
          </a:prstGeom>
          <a:noFill/>
        </p:spPr>
        <p:txBody>
          <a:bodyPr wrap="square" rtlCol="0">
            <a:spAutoFit/>
          </a:bodyPr>
          <a:lstStyle/>
          <a:p>
            <a:pPr algn="ctr"/>
            <a:r>
              <a:rPr lang="en-US" sz="3600" b="1" dirty="0" smtClean="0">
                <a:solidFill>
                  <a:schemeClr val="bg1">
                    <a:lumMod val="75000"/>
                  </a:schemeClr>
                </a:solidFill>
                <a:latin typeface="Times New Roman" pitchFamily="18" charset="0"/>
                <a:cs typeface="Times New Roman" pitchFamily="18" charset="0"/>
              </a:rPr>
              <a:t>Governor </a:t>
            </a:r>
            <a:r>
              <a:rPr lang="en-US" sz="3600" b="1" dirty="0">
                <a:solidFill>
                  <a:schemeClr val="bg1">
                    <a:lumMod val="75000"/>
                  </a:schemeClr>
                </a:solidFill>
                <a:latin typeface="Times New Roman" pitchFamily="18" charset="0"/>
                <a:cs typeface="Times New Roman" pitchFamily="18" charset="0"/>
              </a:rPr>
              <a:t>Briefing  </a:t>
            </a:r>
            <a:r>
              <a:rPr lang="en-US" sz="3600" b="1" dirty="0" smtClean="0">
                <a:solidFill>
                  <a:schemeClr val="bg1">
                    <a:lumMod val="75000"/>
                  </a:schemeClr>
                </a:solidFill>
                <a:latin typeface="Times New Roman" pitchFamily="18" charset="0"/>
                <a:cs typeface="Times New Roman" pitchFamily="18" charset="0"/>
              </a:rPr>
              <a:t>Presentation</a:t>
            </a:r>
            <a:endParaRPr lang="en-US" sz="3600" b="1" dirty="0">
              <a:solidFill>
                <a:schemeClr val="bg1">
                  <a:lumMod val="7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2577370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81000" y="1676400"/>
            <a:ext cx="8382000" cy="4406900"/>
          </a:xfrm>
        </p:spPr>
        <p:txBody>
          <a:bodyPr>
            <a:normAutofit/>
          </a:bodyPr>
          <a:lstStyle/>
          <a:p>
            <a:r>
              <a:rPr lang="en-US" sz="2400" dirty="0" smtClean="0">
                <a:latin typeface="Times New Roman" pitchFamily="18" charset="0"/>
                <a:cs typeface="Times New Roman" pitchFamily="18" charset="0"/>
              </a:rPr>
              <a:t>Hazards </a:t>
            </a:r>
            <a:r>
              <a:rPr lang="en-US" sz="2400" dirty="0">
                <a:latin typeface="Times New Roman" pitchFamily="18" charset="0"/>
                <a:cs typeface="Times New Roman" pitchFamily="18" charset="0"/>
              </a:rPr>
              <a:t>are part of life (Denham &amp; </a:t>
            </a:r>
            <a:r>
              <a:rPr lang="en-US" sz="2400" dirty="0" err="1">
                <a:latin typeface="Times New Roman" pitchFamily="18" charset="0"/>
                <a:cs typeface="Times New Roman" pitchFamily="18" charset="0"/>
              </a:rPr>
              <a:t>Kuma</a:t>
            </a:r>
            <a:r>
              <a:rPr lang="en-US" sz="2400" dirty="0">
                <a:latin typeface="Times New Roman" pitchFamily="18" charset="0"/>
                <a:cs typeface="Times New Roman" pitchFamily="18" charset="0"/>
              </a:rPr>
              <a:t>, 2017). </a:t>
            </a:r>
          </a:p>
          <a:p>
            <a:r>
              <a:rPr lang="en-US" sz="2400" dirty="0">
                <a:latin typeface="Times New Roman" pitchFamily="18" charset="0"/>
                <a:cs typeface="Times New Roman" pitchFamily="18" charset="0"/>
              </a:rPr>
              <a:t>They cannot be predicted when they are going to happen (Denham &amp; </a:t>
            </a:r>
            <a:r>
              <a:rPr lang="en-US" sz="2400" dirty="0" err="1">
                <a:latin typeface="Times New Roman" pitchFamily="18" charset="0"/>
                <a:cs typeface="Times New Roman" pitchFamily="18" charset="0"/>
              </a:rPr>
              <a:t>Kuma</a:t>
            </a:r>
            <a:r>
              <a:rPr lang="en-US" sz="2400" dirty="0">
                <a:latin typeface="Times New Roman" pitchFamily="18" charset="0"/>
                <a:cs typeface="Times New Roman" pitchFamily="18" charset="0"/>
              </a:rPr>
              <a:t>, 2017).</a:t>
            </a:r>
          </a:p>
          <a:p>
            <a:r>
              <a:rPr lang="en-US" sz="2400" dirty="0">
                <a:latin typeface="Times New Roman" pitchFamily="18" charset="0"/>
                <a:cs typeface="Times New Roman" pitchFamily="18" charset="0"/>
              </a:rPr>
              <a:t>In this regard, emergency situations must be anticipated (Ingram, 2018).</a:t>
            </a:r>
          </a:p>
          <a:p>
            <a:r>
              <a:rPr lang="en-US" sz="2400" dirty="0">
                <a:latin typeface="Times New Roman" pitchFamily="18" charset="0"/>
                <a:cs typeface="Times New Roman" pitchFamily="18" charset="0"/>
              </a:rPr>
              <a:t>This is what preparedness </a:t>
            </a:r>
            <a:r>
              <a:rPr lang="en-US" sz="2400" dirty="0" smtClean="0">
                <a:latin typeface="Times New Roman" pitchFamily="18" charset="0"/>
                <a:cs typeface="Times New Roman" pitchFamily="18" charset="0"/>
              </a:rPr>
              <a:t>entails.</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Homeland Security and emergency management is concerned about how the local communities can be resilient in responding to </a:t>
            </a:r>
            <a:r>
              <a:rPr lang="en-US" sz="2400" dirty="0" smtClean="0">
                <a:latin typeface="Times New Roman" pitchFamily="18" charset="0"/>
                <a:cs typeface="Times New Roman" pitchFamily="18" charset="0"/>
              </a:rPr>
              <a:t>emergencies.</a:t>
            </a:r>
            <a:endParaRPr lang="en-US" sz="2400" dirty="0">
              <a:latin typeface="Times New Roman" pitchFamily="18" charset="0"/>
              <a:cs typeface="Times New Roman" pitchFamily="18" charset="0"/>
            </a:endParaRPr>
          </a:p>
          <a:p>
            <a:pPr>
              <a:lnSpc>
                <a:spcPct val="150000"/>
              </a:lnSpc>
            </a:pPr>
            <a:endParaRPr lang="en-US" sz="2400" dirty="0" smtClean="0">
              <a:solidFill>
                <a:schemeClr val="tx1"/>
              </a:solidFill>
              <a:latin typeface="Times New Roman" pitchFamily="18" charset="0"/>
              <a:cs typeface="Times New Roman" pitchFamily="18" charset="0"/>
            </a:endParaRPr>
          </a:p>
        </p:txBody>
      </p:sp>
      <p:sp>
        <p:nvSpPr>
          <p:cNvPr id="6" name="TextBox 5"/>
          <p:cNvSpPr txBox="1"/>
          <p:nvPr/>
        </p:nvSpPr>
        <p:spPr>
          <a:xfrm>
            <a:off x="107244" y="228600"/>
            <a:ext cx="8839200" cy="1754326"/>
          </a:xfrm>
          <a:prstGeom prst="rect">
            <a:avLst/>
          </a:prstGeom>
          <a:noFill/>
        </p:spPr>
        <p:txBody>
          <a:bodyPr wrap="square" rtlCol="0">
            <a:spAutoFit/>
          </a:bodyPr>
          <a:lstStyle/>
          <a:p>
            <a:pPr algn="ctr"/>
            <a:r>
              <a:rPr lang="en-US" sz="3600" b="1" dirty="0">
                <a:solidFill>
                  <a:schemeClr val="bg1">
                    <a:lumMod val="75000"/>
                  </a:schemeClr>
                </a:solidFill>
                <a:latin typeface="Times New Roman" pitchFamily="18" charset="0"/>
                <a:cs typeface="Times New Roman" pitchFamily="18" charset="0"/>
              </a:rPr>
              <a:t>Mission of Homeland Security and Emergency Management</a:t>
            </a:r>
          </a:p>
          <a:p>
            <a:pPr algn="ctr"/>
            <a:endParaRPr lang="en-US" sz="3600" b="1" dirty="0">
              <a:solidFill>
                <a:srgbClr val="7030A0"/>
              </a:solidFill>
              <a:latin typeface="Times New Roman" pitchFamily="18" charset="0"/>
              <a:cs typeface="Times New Roman" pitchFamily="18" charset="0"/>
            </a:endParaRPr>
          </a:p>
        </p:txBody>
      </p:sp>
    </p:spTree>
    <p:extLst>
      <p:ext uri="{BB962C8B-B14F-4D97-AF65-F5344CB8AC3E}">
        <p14:creationId xmlns:p14="http://schemas.microsoft.com/office/powerpoint/2010/main" val="726305303"/>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391400" cy="1164164"/>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solidFill>
                  <a:srgbClr val="7030A0"/>
                </a:solidFill>
                <a:latin typeface="Times New Roman" pitchFamily="18" charset="0"/>
                <a:cs typeface="Times New Roman" pitchFamily="18" charset="0"/>
              </a:rPr>
              <a:t/>
            </a:r>
            <a:br>
              <a:rPr lang="en-US" sz="3600" b="1" dirty="0">
                <a:solidFill>
                  <a:srgbClr val="7030A0"/>
                </a:solidFill>
                <a:latin typeface="Times New Roman" pitchFamily="18" charset="0"/>
                <a:cs typeface="Times New Roman" pitchFamily="18" charset="0"/>
              </a:rPr>
            </a:br>
            <a:endParaRPr lang="en-GB" sz="3600" b="1" dirty="0">
              <a:ln w="11430"/>
              <a:solidFill>
                <a:srgbClr val="7030A0"/>
              </a:soli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a:xfrm>
            <a:off x="457200" y="1447800"/>
            <a:ext cx="7848600" cy="5105400"/>
          </a:xfrm>
        </p:spPr>
        <p:txBody>
          <a:bodyPr>
            <a:normAutofit/>
          </a:bodyPr>
          <a:lstStyle/>
          <a:p>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United States did not have a comprehensive emergency management policy until </a:t>
            </a:r>
            <a:r>
              <a:rPr lang="en-US" sz="2400" dirty="0" smtClean="0">
                <a:latin typeface="Times New Roman" pitchFamily="18" charset="0"/>
                <a:cs typeface="Times New Roman" pitchFamily="18" charset="0"/>
              </a:rPr>
              <a:t>2001.</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The Department of Homeland Security implements America’s emergency management </a:t>
            </a:r>
            <a:r>
              <a:rPr lang="en-US" sz="2400" dirty="0" smtClean="0">
                <a:latin typeface="Times New Roman" pitchFamily="18" charset="0"/>
                <a:cs typeface="Times New Roman" pitchFamily="18" charset="0"/>
              </a:rPr>
              <a:t>policy.</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FEMA mainly focuses on the natural disaster response (Ingram, 2018).</a:t>
            </a:r>
          </a:p>
          <a:p>
            <a:r>
              <a:rPr lang="en-US" sz="2400" dirty="0">
                <a:latin typeface="Times New Roman" pitchFamily="18" charset="0"/>
                <a:cs typeface="Times New Roman" pitchFamily="18" charset="0"/>
              </a:rPr>
              <a:t>Homeland Security coordinates the emergency preparedness and response activities </a:t>
            </a:r>
            <a:r>
              <a:rPr lang="en-US" sz="2400" dirty="0" smtClean="0">
                <a:latin typeface="Times New Roman" pitchFamily="18" charset="0"/>
                <a:cs typeface="Times New Roman" pitchFamily="18" charset="0"/>
              </a:rPr>
              <a:t>nationally. </a:t>
            </a:r>
            <a:endParaRPr lang="en-US" sz="2400" dirty="0">
              <a:latin typeface="Times New Roman" pitchFamily="18" charset="0"/>
              <a:cs typeface="Times New Roman" pitchFamily="18" charset="0"/>
            </a:endParaRPr>
          </a:p>
          <a:p>
            <a:pPr marL="0" indent="0">
              <a:lnSpc>
                <a:spcPct val="150000"/>
              </a:lnSpc>
              <a:buNone/>
            </a:pPr>
            <a:endParaRPr lang="en-GB" sz="2400" dirty="0">
              <a:solidFill>
                <a:schemeClr val="tx1"/>
              </a:solidFill>
              <a:latin typeface="Times New Roman" pitchFamily="18" charset="0"/>
              <a:cs typeface="Times New Roman" pitchFamily="18" charset="0"/>
            </a:endParaRPr>
          </a:p>
        </p:txBody>
      </p:sp>
      <p:sp>
        <p:nvSpPr>
          <p:cNvPr id="4" name="TextBox 3"/>
          <p:cNvSpPr txBox="1"/>
          <p:nvPr/>
        </p:nvSpPr>
        <p:spPr>
          <a:xfrm>
            <a:off x="914400" y="533400"/>
            <a:ext cx="6858000" cy="1200329"/>
          </a:xfrm>
          <a:prstGeom prst="rect">
            <a:avLst/>
          </a:prstGeom>
          <a:noFill/>
          <a:ln>
            <a:noFill/>
          </a:ln>
        </p:spPr>
        <p:txBody>
          <a:bodyPr wrap="square" rtlCol="0">
            <a:spAutoFit/>
          </a:bodyPr>
          <a:lstStyle/>
          <a:p>
            <a:pPr algn="ctr"/>
            <a:r>
              <a:rPr lang="en-US" sz="3600" b="1" dirty="0">
                <a:solidFill>
                  <a:schemeClr val="bg1">
                    <a:lumMod val="75000"/>
                  </a:schemeClr>
                </a:solidFill>
                <a:latin typeface="Times New Roman" pitchFamily="18" charset="0"/>
                <a:cs typeface="Times New Roman" pitchFamily="18" charset="0"/>
              </a:rPr>
              <a:t>Background </a:t>
            </a:r>
          </a:p>
          <a:p>
            <a:pPr algn="ctr"/>
            <a:endParaRPr lang="en-US" sz="3600" b="1" dirty="0">
              <a:solidFill>
                <a:srgbClr val="7030A0"/>
              </a:solidFill>
              <a:latin typeface="Times New Roman" pitchFamily="18" charset="0"/>
              <a:cs typeface="Times New Roman" pitchFamily="18" charset="0"/>
            </a:endParaRPr>
          </a:p>
        </p:txBody>
      </p:sp>
    </p:spTree>
    <p:extLst>
      <p:ext uri="{BB962C8B-B14F-4D97-AF65-F5344CB8AC3E}">
        <p14:creationId xmlns:p14="http://schemas.microsoft.com/office/powerpoint/2010/main" val="201332914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09600" y="1752600"/>
            <a:ext cx="8229600" cy="4267200"/>
          </a:xfrm>
        </p:spPr>
        <p:txBody>
          <a:bodyPr>
            <a:noAutofit/>
          </a:bodyPr>
          <a:lstStyle/>
          <a:p>
            <a:r>
              <a:rPr lang="en-US" sz="2400" dirty="0" smtClean="0">
                <a:latin typeface="Times New Roman" pitchFamily="18" charset="0"/>
                <a:cs typeface="Times New Roman" pitchFamily="18" charset="0"/>
              </a:rPr>
              <a:t>Management </a:t>
            </a:r>
            <a:r>
              <a:rPr lang="en-US" sz="2400" dirty="0">
                <a:latin typeface="Times New Roman" pitchFamily="18" charset="0"/>
                <a:cs typeface="Times New Roman" pitchFamily="18" charset="0"/>
              </a:rPr>
              <a:t>of disasters requires a consistent nationwide approach (Ingram, 2018).</a:t>
            </a:r>
          </a:p>
          <a:p>
            <a:r>
              <a:rPr lang="en-US" sz="2400" dirty="0">
                <a:latin typeface="Times New Roman" pitchFamily="18" charset="0"/>
                <a:cs typeface="Times New Roman" pitchFamily="18" charset="0"/>
              </a:rPr>
              <a:t>NIMS help to ensure consistency (</a:t>
            </a:r>
            <a:r>
              <a:rPr lang="en-US" sz="2400" dirty="0" err="1">
                <a:latin typeface="Times New Roman" pitchFamily="18" charset="0"/>
                <a:cs typeface="Times New Roman" pitchFamily="18" charset="0"/>
              </a:rPr>
              <a:t>Danko</a:t>
            </a:r>
            <a:r>
              <a:rPr lang="en-US" sz="2400" dirty="0">
                <a:latin typeface="Times New Roman" pitchFamily="18" charset="0"/>
                <a:cs typeface="Times New Roman" pitchFamily="18" charset="0"/>
              </a:rPr>
              <a:t>, 2019</a:t>
            </a:r>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Department of Homeland Security must integrate NIMS in its emergency planning (Denham &amp; </a:t>
            </a:r>
            <a:r>
              <a:rPr lang="en-US" sz="2400" dirty="0" err="1">
                <a:latin typeface="Times New Roman" pitchFamily="18" charset="0"/>
                <a:cs typeface="Times New Roman" pitchFamily="18" charset="0"/>
              </a:rPr>
              <a:t>Kuma</a:t>
            </a:r>
            <a:r>
              <a:rPr lang="en-US" sz="2400" dirty="0">
                <a:latin typeface="Times New Roman" pitchFamily="18" charset="0"/>
                <a:cs typeface="Times New Roman" pitchFamily="18" charset="0"/>
              </a:rPr>
              <a:t>, 2017).</a:t>
            </a:r>
          </a:p>
          <a:p>
            <a:r>
              <a:rPr lang="en-US" sz="2400" dirty="0">
                <a:latin typeface="Times New Roman" pitchFamily="18" charset="0"/>
                <a:cs typeface="Times New Roman" pitchFamily="18" charset="0"/>
              </a:rPr>
              <a:t>Since other emergencies also use NIMS, there emergency preparedness and response efforts will be </a:t>
            </a:r>
            <a:r>
              <a:rPr lang="en-US" sz="2400" dirty="0" smtClean="0">
                <a:latin typeface="Times New Roman" pitchFamily="18" charset="0"/>
                <a:cs typeface="Times New Roman" pitchFamily="18" charset="0"/>
              </a:rPr>
              <a:t>common.</a:t>
            </a:r>
            <a:endParaRPr lang="en-US" sz="2400" dirty="0">
              <a:latin typeface="Times New Roman" pitchFamily="18" charset="0"/>
              <a:cs typeface="Times New Roman" pitchFamily="18" charset="0"/>
            </a:endParaRPr>
          </a:p>
          <a:p>
            <a:pPr>
              <a:lnSpc>
                <a:spcPct val="150000"/>
              </a:lnSpc>
            </a:pPr>
            <a:endParaRPr lang="en-GB" sz="2400" dirty="0">
              <a:solidFill>
                <a:schemeClr val="tx1"/>
              </a:solidFill>
              <a:latin typeface="Times New Roman" pitchFamily="18" charset="0"/>
              <a:cs typeface="Times New Roman" pitchFamily="18" charset="0"/>
            </a:endParaRPr>
          </a:p>
        </p:txBody>
      </p:sp>
      <p:sp>
        <p:nvSpPr>
          <p:cNvPr id="4" name="Title 3"/>
          <p:cNvSpPr>
            <a:spLocks noGrp="1"/>
          </p:cNvSpPr>
          <p:nvPr>
            <p:ph type="title"/>
          </p:nvPr>
        </p:nvSpPr>
        <p:spPr>
          <a:xfrm>
            <a:off x="304800" y="1066800"/>
            <a:ext cx="8534400" cy="685800"/>
          </a:xfrm>
        </p:spPr>
        <p:txBody>
          <a:bodyPr>
            <a:noAutofit/>
          </a:bodyPr>
          <a:lstStyle/>
          <a:p>
            <a:r>
              <a:rPr lang="en-US" sz="3600" b="1" dirty="0">
                <a:solidFill>
                  <a:schemeClr val="bg1">
                    <a:lumMod val="75000"/>
                  </a:schemeClr>
                </a:solidFill>
                <a:latin typeface="Times New Roman" pitchFamily="18" charset="0"/>
                <a:cs typeface="Times New Roman" pitchFamily="18" charset="0"/>
              </a:rPr>
              <a:t>National Incident Management System (NIMS)</a:t>
            </a:r>
            <a:r>
              <a:rPr lang="en-US" sz="3600" b="1" dirty="0">
                <a:solidFill>
                  <a:srgbClr val="7030A0"/>
                </a:solidFill>
                <a:latin typeface="Times New Roman" pitchFamily="18" charset="0"/>
                <a:cs typeface="Times New Roman" pitchFamily="18" charset="0"/>
              </a:rPr>
              <a:t/>
            </a:r>
            <a:br>
              <a:rPr lang="en-US" sz="3600" b="1" dirty="0">
                <a:solidFill>
                  <a:srgbClr val="7030A0"/>
                </a:solidFill>
                <a:latin typeface="Times New Roman" pitchFamily="18" charset="0"/>
                <a:cs typeface="Times New Roman" pitchFamily="18" charset="0"/>
              </a:rPr>
            </a:br>
            <a:endParaRPr lang="en-US" sz="3600" b="1" dirty="0">
              <a:solidFill>
                <a:srgbClr val="7030A0"/>
              </a:solidFill>
              <a:latin typeface="Times New Roman" pitchFamily="18" charset="0"/>
              <a:cs typeface="Times New Roman" pitchFamily="18" charset="0"/>
            </a:endParaRPr>
          </a:p>
        </p:txBody>
      </p:sp>
    </p:spTree>
    <p:extLst>
      <p:ext uri="{BB962C8B-B14F-4D97-AF65-F5344CB8AC3E}">
        <p14:creationId xmlns:p14="http://schemas.microsoft.com/office/powerpoint/2010/main" val="1478910065"/>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848600" cy="12192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a:solidFill>
                  <a:srgbClr val="92D050"/>
                </a:solidFill>
                <a:latin typeface="Times New Roman" pitchFamily="18" charset="0"/>
                <a:cs typeface="Times New Roman" pitchFamily="18" charset="0"/>
              </a:rPr>
              <a:t/>
            </a:r>
            <a:br>
              <a:rPr lang="en-US" b="1" dirty="0">
                <a:solidFill>
                  <a:srgbClr val="92D050"/>
                </a:solidFill>
                <a:latin typeface="Times New Roman" pitchFamily="18" charset="0"/>
                <a:cs typeface="Times New Roman" pitchFamily="18" charset="0"/>
              </a:rPr>
            </a:br>
            <a:endParaRPr lang="en-GB" b="1" dirty="0">
              <a:ln w="11430"/>
              <a:solidFill>
                <a:srgbClr val="92D050"/>
              </a:soli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a:xfrm>
            <a:off x="381000" y="1905000"/>
            <a:ext cx="8382000" cy="4648200"/>
          </a:xfrm>
        </p:spPr>
        <p:txBody>
          <a:bodyPr>
            <a:noAutofit/>
          </a:bodyPr>
          <a:lstStyle/>
          <a:p>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DHS officials must follow NIMS to make jurisdictional policy decisions (Ingram, 2018).</a:t>
            </a:r>
          </a:p>
          <a:p>
            <a:r>
              <a:rPr lang="en-US" sz="2400" dirty="0">
                <a:latin typeface="Times New Roman" pitchFamily="18" charset="0"/>
                <a:cs typeface="Times New Roman" pitchFamily="18" charset="0"/>
              </a:rPr>
              <a:t>By following NIMS, the officials will understand their roles and responsibilities in disaster management (Murphy et al., 2020).</a:t>
            </a:r>
          </a:p>
          <a:p>
            <a:r>
              <a:rPr lang="en-US" sz="2400" dirty="0">
                <a:latin typeface="Times New Roman" pitchFamily="18" charset="0"/>
                <a:cs typeface="Times New Roman" pitchFamily="18" charset="0"/>
              </a:rPr>
              <a:t>Every component of NIMS is important (</a:t>
            </a:r>
            <a:r>
              <a:rPr lang="en-US" sz="2400" dirty="0" err="1">
                <a:latin typeface="Times New Roman" pitchFamily="18" charset="0"/>
                <a:cs typeface="Times New Roman" pitchFamily="18" charset="0"/>
              </a:rPr>
              <a:t>Danko</a:t>
            </a:r>
            <a:r>
              <a:rPr lang="en-US" sz="2400" dirty="0">
                <a:latin typeface="Times New Roman" pitchFamily="18" charset="0"/>
                <a:cs typeface="Times New Roman" pitchFamily="18" charset="0"/>
              </a:rPr>
              <a:t>, 2019</a:t>
            </a:r>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All incidents have a local </a:t>
            </a:r>
            <a:r>
              <a:rPr lang="en-US" sz="2400" dirty="0" smtClean="0">
                <a:latin typeface="Times New Roman" pitchFamily="18" charset="0"/>
                <a:cs typeface="Times New Roman" pitchFamily="18" charset="0"/>
              </a:rPr>
              <a:t>ending. </a:t>
            </a:r>
            <a:endParaRPr lang="en-US" sz="2400" dirty="0">
              <a:latin typeface="Times New Roman" pitchFamily="18" charset="0"/>
              <a:cs typeface="Times New Roman" pitchFamily="18" charset="0"/>
            </a:endParaRPr>
          </a:p>
          <a:p>
            <a:pPr>
              <a:lnSpc>
                <a:spcPct val="150000"/>
              </a:lnSpc>
            </a:pPr>
            <a:endParaRPr lang="en-GB" sz="2400" b="1" dirty="0">
              <a:solidFill>
                <a:schemeClr val="tx1"/>
              </a:solidFill>
              <a:latin typeface="Times New Roman" pitchFamily="18" charset="0"/>
              <a:cs typeface="Times New Roman" pitchFamily="18" charset="0"/>
            </a:endParaRPr>
          </a:p>
        </p:txBody>
      </p:sp>
      <p:sp>
        <p:nvSpPr>
          <p:cNvPr id="4" name="TextBox 3"/>
          <p:cNvSpPr txBox="1"/>
          <p:nvPr/>
        </p:nvSpPr>
        <p:spPr>
          <a:xfrm>
            <a:off x="124178" y="228600"/>
            <a:ext cx="8763000" cy="1754326"/>
          </a:xfrm>
          <a:prstGeom prst="rect">
            <a:avLst/>
          </a:prstGeom>
          <a:noFill/>
        </p:spPr>
        <p:txBody>
          <a:bodyPr wrap="square" rtlCol="0">
            <a:spAutoFit/>
          </a:bodyPr>
          <a:lstStyle/>
          <a:p>
            <a:pPr algn="ctr"/>
            <a:r>
              <a:rPr lang="en-US" sz="3600" b="1" dirty="0">
                <a:solidFill>
                  <a:schemeClr val="bg1">
                    <a:lumMod val="75000"/>
                  </a:schemeClr>
                </a:solidFill>
                <a:latin typeface="Times New Roman" pitchFamily="18" charset="0"/>
                <a:cs typeface="Times New Roman" pitchFamily="18" charset="0"/>
              </a:rPr>
              <a:t>National Incident Management System (</a:t>
            </a:r>
            <a:r>
              <a:rPr lang="en-US" sz="3600" b="1" dirty="0" smtClean="0">
                <a:solidFill>
                  <a:schemeClr val="bg1">
                    <a:lumMod val="75000"/>
                  </a:schemeClr>
                </a:solidFill>
                <a:latin typeface="Times New Roman" pitchFamily="18" charset="0"/>
                <a:cs typeface="Times New Roman" pitchFamily="18" charset="0"/>
              </a:rPr>
              <a:t>NIMS)...Cont’d</a:t>
            </a:r>
            <a:endParaRPr lang="en-US" sz="3600" b="1" dirty="0">
              <a:solidFill>
                <a:schemeClr val="bg1">
                  <a:lumMod val="75000"/>
                </a:schemeClr>
              </a:solidFill>
              <a:latin typeface="Times New Roman" pitchFamily="18" charset="0"/>
              <a:cs typeface="Times New Roman" pitchFamily="18" charset="0"/>
            </a:endParaRPr>
          </a:p>
          <a:p>
            <a:pPr algn="ctr"/>
            <a:endParaRPr lang="en-US" sz="3600" b="1" dirty="0">
              <a:solidFill>
                <a:schemeClr val="bg1">
                  <a:lumMod val="7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1828067041"/>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4800" y="1524000"/>
            <a:ext cx="8534400" cy="4876800"/>
          </a:xfrm>
        </p:spPr>
        <p:txBody>
          <a:bodyPr>
            <a:normAutofit/>
          </a:bodyPr>
          <a:lstStyle/>
          <a:p>
            <a:r>
              <a:rPr lang="en-US" sz="2400" dirty="0" smtClean="0">
                <a:latin typeface="Times New Roman" pitchFamily="18" charset="0"/>
                <a:cs typeface="Times New Roman" pitchFamily="18" charset="0"/>
              </a:rPr>
              <a:t>Cohesiveness </a:t>
            </a:r>
            <a:r>
              <a:rPr lang="en-US" sz="2400" dirty="0">
                <a:latin typeface="Times New Roman" pitchFamily="18" charset="0"/>
                <a:cs typeface="Times New Roman" pitchFamily="18" charset="0"/>
              </a:rPr>
              <a:t>is needed in emergency </a:t>
            </a:r>
            <a:r>
              <a:rPr lang="en-US" sz="2400" dirty="0" smtClean="0">
                <a:latin typeface="Times New Roman" pitchFamily="18" charset="0"/>
                <a:cs typeface="Times New Roman" pitchFamily="18" charset="0"/>
              </a:rPr>
              <a:t>management. </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NRF ensures that there is a coordinated action between the various emergency management entities (Ingram, 2018).</a:t>
            </a:r>
          </a:p>
          <a:p>
            <a:r>
              <a:rPr lang="en-US" sz="2400" dirty="0">
                <a:latin typeface="Times New Roman" pitchFamily="18" charset="0"/>
                <a:cs typeface="Times New Roman" pitchFamily="18" charset="0"/>
              </a:rPr>
              <a:t>NRF provides guidelines on how the various entities will interact (</a:t>
            </a:r>
            <a:r>
              <a:rPr lang="en-US" sz="2400" dirty="0" err="1">
                <a:latin typeface="Times New Roman" pitchFamily="18" charset="0"/>
                <a:cs typeface="Times New Roman" pitchFamily="18" charset="0"/>
              </a:rPr>
              <a:t>Danko</a:t>
            </a:r>
            <a:r>
              <a:rPr lang="en-US" sz="2400" dirty="0">
                <a:latin typeface="Times New Roman" pitchFamily="18" charset="0"/>
                <a:cs typeface="Times New Roman" pitchFamily="18" charset="0"/>
              </a:rPr>
              <a:t>, 2019</a:t>
            </a:r>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The document, therefore, helps to integrate the capabilities of various emergency management </a:t>
            </a:r>
            <a:r>
              <a:rPr lang="en-US" sz="2400" dirty="0" smtClean="0">
                <a:latin typeface="Times New Roman" pitchFamily="18" charset="0"/>
                <a:cs typeface="Times New Roman" pitchFamily="18" charset="0"/>
              </a:rPr>
              <a:t>actors. </a:t>
            </a:r>
            <a:endParaRPr lang="en-US"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a:p>
            <a:pPr>
              <a:lnSpc>
                <a:spcPct val="150000"/>
              </a:lnSpc>
            </a:pPr>
            <a:endParaRPr lang="en-GB" sz="2400" dirty="0">
              <a:solidFill>
                <a:schemeClr val="tx1"/>
              </a:solidFill>
              <a:latin typeface="Times New Roman" pitchFamily="18" charset="0"/>
              <a:cs typeface="Times New Roman" pitchFamily="18" charset="0"/>
            </a:endParaRPr>
          </a:p>
        </p:txBody>
      </p:sp>
      <p:sp>
        <p:nvSpPr>
          <p:cNvPr id="4" name="TextBox 3"/>
          <p:cNvSpPr txBox="1"/>
          <p:nvPr/>
        </p:nvSpPr>
        <p:spPr>
          <a:xfrm>
            <a:off x="152400" y="381000"/>
            <a:ext cx="8763000" cy="1200329"/>
          </a:xfrm>
          <a:prstGeom prst="rect">
            <a:avLst/>
          </a:prstGeom>
          <a:noFill/>
        </p:spPr>
        <p:txBody>
          <a:bodyPr wrap="square" rtlCol="0">
            <a:spAutoFit/>
          </a:bodyPr>
          <a:lstStyle/>
          <a:p>
            <a:pPr algn="ctr"/>
            <a:r>
              <a:rPr lang="en-US" sz="3600" b="1" dirty="0">
                <a:solidFill>
                  <a:schemeClr val="bg1">
                    <a:lumMod val="75000"/>
                  </a:schemeClr>
                </a:solidFill>
                <a:latin typeface="Times New Roman" pitchFamily="18" charset="0"/>
                <a:cs typeface="Times New Roman" pitchFamily="18" charset="0"/>
              </a:rPr>
              <a:t>National Response Framework (NRF) </a:t>
            </a:r>
          </a:p>
          <a:p>
            <a:pPr algn="ctr"/>
            <a:endParaRPr lang="en-US" sz="3600" b="1" dirty="0">
              <a:solidFill>
                <a:schemeClr val="bg1">
                  <a:lumMod val="7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143742622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447800"/>
          </a:xfrm>
        </p:spPr>
        <p:txBody>
          <a:bodyPr>
            <a:noAutofit/>
          </a:bodyPr>
          <a:lstStyle/>
          <a:p>
            <a:r>
              <a:rPr lang="en-US" sz="3600" b="1" dirty="0">
                <a:solidFill>
                  <a:schemeClr val="bg1">
                    <a:lumMod val="75000"/>
                  </a:schemeClr>
                </a:solidFill>
                <a:latin typeface="Times New Roman" pitchFamily="18" charset="0"/>
                <a:cs typeface="Times New Roman" pitchFamily="18" charset="0"/>
              </a:rPr>
              <a:t>Incident Command System (ICS)</a:t>
            </a:r>
            <a:br>
              <a:rPr lang="en-US" sz="3600" b="1" dirty="0">
                <a:solidFill>
                  <a:schemeClr val="bg1">
                    <a:lumMod val="75000"/>
                  </a:schemeClr>
                </a:solidFill>
                <a:latin typeface="Times New Roman" pitchFamily="18" charset="0"/>
                <a:cs typeface="Times New Roman" pitchFamily="18" charset="0"/>
              </a:rPr>
            </a:br>
            <a:endParaRPr lang="en-US" sz="3600" b="1" dirty="0">
              <a:solidFill>
                <a:schemeClr val="bg1">
                  <a:lumMod val="75000"/>
                </a:schemeClr>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r>
              <a:rPr lang="en-US" sz="2400" dirty="0" smtClean="0">
                <a:latin typeface="Times New Roman" pitchFamily="18" charset="0"/>
                <a:cs typeface="Times New Roman" pitchFamily="18" charset="0"/>
              </a:rPr>
              <a:t>ICS </a:t>
            </a:r>
            <a:r>
              <a:rPr lang="en-US" sz="2400" dirty="0">
                <a:latin typeface="Times New Roman" pitchFamily="18" charset="0"/>
                <a:cs typeface="Times New Roman" pitchFamily="18" charset="0"/>
              </a:rPr>
              <a:t>shows the management structure that will be followed (Denham &amp; </a:t>
            </a:r>
            <a:r>
              <a:rPr lang="en-US" sz="2400" dirty="0" err="1">
                <a:latin typeface="Times New Roman" pitchFamily="18" charset="0"/>
                <a:cs typeface="Times New Roman" pitchFamily="18" charset="0"/>
              </a:rPr>
              <a:t>Kuma</a:t>
            </a:r>
            <a:r>
              <a:rPr lang="en-US" sz="2400" dirty="0">
                <a:latin typeface="Times New Roman" pitchFamily="18" charset="0"/>
                <a:cs typeface="Times New Roman" pitchFamily="18" charset="0"/>
              </a:rPr>
              <a:t>, 2017).</a:t>
            </a:r>
          </a:p>
          <a:p>
            <a:r>
              <a:rPr lang="en-US" sz="2400" dirty="0">
                <a:latin typeface="Times New Roman" pitchFamily="18" charset="0"/>
                <a:cs typeface="Times New Roman" pitchFamily="18" charset="0"/>
              </a:rPr>
              <a:t>Essentially, ICS is interdisciplinary (Murphy et al., 2020).</a:t>
            </a:r>
          </a:p>
          <a:p>
            <a:r>
              <a:rPr lang="en-US" sz="2400" dirty="0">
                <a:latin typeface="Times New Roman" pitchFamily="18" charset="0"/>
                <a:cs typeface="Times New Roman" pitchFamily="18" charset="0"/>
              </a:rPr>
              <a:t>The management system outlines the procedures for controlling communications, personnel, and equipment (Johnson &amp; Hunter, 2017).</a:t>
            </a:r>
          </a:p>
          <a:p>
            <a:r>
              <a:rPr lang="en-US" sz="2400" dirty="0">
                <a:latin typeface="Times New Roman" pitchFamily="18" charset="0"/>
                <a:cs typeface="Times New Roman" pitchFamily="18" charset="0"/>
              </a:rPr>
              <a:t>ICS is organizationally </a:t>
            </a:r>
            <a:r>
              <a:rPr lang="en-US" sz="2400" dirty="0" smtClean="0">
                <a:latin typeface="Times New Roman" pitchFamily="18" charset="0"/>
                <a:cs typeface="Times New Roman" pitchFamily="18" charset="0"/>
              </a:rPr>
              <a:t>flexible. </a:t>
            </a:r>
            <a:endParaRPr lang="en-US"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12865295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219200"/>
          </a:xfrm>
        </p:spPr>
        <p:txBody>
          <a:bodyPr>
            <a:normAutofit/>
          </a:bodyPr>
          <a:lstStyle/>
          <a:p>
            <a:r>
              <a:rPr lang="en-US" sz="3600" b="1" dirty="0">
                <a:solidFill>
                  <a:schemeClr val="bg1">
                    <a:lumMod val="75000"/>
                  </a:schemeClr>
                </a:solidFill>
                <a:latin typeface="Times New Roman" pitchFamily="18" charset="0"/>
                <a:cs typeface="Times New Roman" pitchFamily="18" charset="0"/>
              </a:rPr>
              <a:t>Threat and Risk Assessment </a:t>
            </a:r>
            <a:br>
              <a:rPr lang="en-US" sz="3600" b="1" dirty="0">
                <a:solidFill>
                  <a:schemeClr val="bg1">
                    <a:lumMod val="75000"/>
                  </a:schemeClr>
                </a:solidFill>
                <a:latin typeface="Times New Roman" pitchFamily="18" charset="0"/>
                <a:cs typeface="Times New Roman" pitchFamily="18" charset="0"/>
              </a:rPr>
            </a:br>
            <a:endParaRPr lang="en-US" sz="3600" b="1" dirty="0">
              <a:solidFill>
                <a:schemeClr val="bg1">
                  <a:lumMod val="75000"/>
                </a:schemeClr>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r>
              <a:rPr lang="en-US" sz="2400" dirty="0" smtClean="0">
                <a:latin typeface="Times New Roman" pitchFamily="18" charset="0"/>
                <a:cs typeface="Times New Roman" pitchFamily="18" charset="0"/>
              </a:rPr>
              <a:t>Emergency </a:t>
            </a:r>
            <a:r>
              <a:rPr lang="en-US" sz="2400" dirty="0">
                <a:latin typeface="Times New Roman" pitchFamily="18" charset="0"/>
                <a:cs typeface="Times New Roman" pitchFamily="18" charset="0"/>
              </a:rPr>
              <a:t>responses are not general but specific (</a:t>
            </a:r>
            <a:r>
              <a:rPr lang="en-US" sz="2400" dirty="0" err="1">
                <a:latin typeface="Times New Roman" pitchFamily="18" charset="0"/>
                <a:cs typeface="Times New Roman" pitchFamily="18" charset="0"/>
              </a:rPr>
              <a:t>Danko</a:t>
            </a:r>
            <a:r>
              <a:rPr lang="en-US" sz="2400" dirty="0">
                <a:latin typeface="Times New Roman" pitchFamily="18" charset="0"/>
                <a:cs typeface="Times New Roman" pitchFamily="18" charset="0"/>
              </a:rPr>
              <a:t>, 2019</a:t>
            </a:r>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They are guided by actionable data (Ingram, 2018).</a:t>
            </a:r>
          </a:p>
          <a:p>
            <a:r>
              <a:rPr lang="en-US" sz="2400" dirty="0">
                <a:latin typeface="Times New Roman" pitchFamily="18" charset="0"/>
                <a:cs typeface="Times New Roman" pitchFamily="18" charset="0"/>
              </a:rPr>
              <a:t>The Department of Homeland Security carries a risk and threat assessment on an area (</a:t>
            </a:r>
            <a:r>
              <a:rPr lang="en-US" sz="2400" dirty="0" err="1">
                <a:latin typeface="Times New Roman" pitchFamily="18" charset="0"/>
                <a:cs typeface="Times New Roman" pitchFamily="18" charset="0"/>
              </a:rPr>
              <a:t>Danko</a:t>
            </a:r>
            <a:r>
              <a:rPr lang="en-US" sz="2400" dirty="0">
                <a:latin typeface="Times New Roman" pitchFamily="18" charset="0"/>
                <a:cs typeface="Times New Roman" pitchFamily="18" charset="0"/>
              </a:rPr>
              <a:t>, 2019</a:t>
            </a:r>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The risks and threats are evaluated independently upon identification (Johnson &amp; Hunter, 2017).</a:t>
            </a:r>
          </a:p>
          <a:p>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12928273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295400"/>
          </a:xfrm>
        </p:spPr>
        <p:txBody>
          <a:bodyPr>
            <a:noAutofit/>
          </a:bodyPr>
          <a:lstStyle/>
          <a:p>
            <a:r>
              <a:rPr lang="en-US" sz="3600" b="1" dirty="0">
                <a:solidFill>
                  <a:schemeClr val="bg1">
                    <a:lumMod val="75000"/>
                  </a:schemeClr>
                </a:solidFill>
                <a:latin typeface="Times New Roman" pitchFamily="18" charset="0"/>
                <a:cs typeface="Times New Roman" pitchFamily="18" charset="0"/>
              </a:rPr>
              <a:t>Strategic Planning </a:t>
            </a:r>
            <a:br>
              <a:rPr lang="en-US" sz="3600" b="1" dirty="0">
                <a:solidFill>
                  <a:schemeClr val="bg1">
                    <a:lumMod val="75000"/>
                  </a:schemeClr>
                </a:solidFill>
                <a:latin typeface="Times New Roman" pitchFamily="18" charset="0"/>
                <a:cs typeface="Times New Roman" pitchFamily="18" charset="0"/>
              </a:rPr>
            </a:br>
            <a:endParaRPr lang="en-US" sz="3600" b="1" dirty="0">
              <a:solidFill>
                <a:schemeClr val="bg1">
                  <a:lumMod val="75000"/>
                </a:schemeClr>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r>
              <a:rPr lang="en-US" sz="2400" dirty="0" smtClean="0">
                <a:latin typeface="Times New Roman" pitchFamily="18" charset="0"/>
                <a:cs typeface="Times New Roman" pitchFamily="18" charset="0"/>
              </a:rPr>
              <a:t>Emergency </a:t>
            </a:r>
            <a:r>
              <a:rPr lang="en-US" sz="2400" dirty="0">
                <a:latin typeface="Times New Roman" pitchFamily="18" charset="0"/>
                <a:cs typeface="Times New Roman" pitchFamily="18" charset="0"/>
              </a:rPr>
              <a:t>management is not done </a:t>
            </a:r>
            <a:r>
              <a:rPr lang="en-US" sz="2400" dirty="0" smtClean="0">
                <a:latin typeface="Times New Roman" pitchFamily="18" charset="0"/>
                <a:cs typeface="Times New Roman" pitchFamily="18" charset="0"/>
              </a:rPr>
              <a:t>haphazardly. </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Homeland Security follows well-established plans (Johnson &amp; Hunter, 2017).</a:t>
            </a:r>
          </a:p>
          <a:p>
            <a:r>
              <a:rPr lang="en-US" sz="2400" dirty="0">
                <a:latin typeface="Times New Roman" pitchFamily="18" charset="0"/>
                <a:cs typeface="Times New Roman" pitchFamily="18" charset="0"/>
              </a:rPr>
              <a:t>The local government must follow these plans (Johnson &amp; Hunter, 2017).</a:t>
            </a:r>
          </a:p>
          <a:p>
            <a:r>
              <a:rPr lang="en-US" sz="2400" dirty="0">
                <a:latin typeface="Times New Roman" pitchFamily="18" charset="0"/>
                <a:cs typeface="Times New Roman" pitchFamily="18" charset="0"/>
              </a:rPr>
              <a:t>The response plans are different for various </a:t>
            </a:r>
            <a:r>
              <a:rPr lang="en-US" sz="2400" dirty="0" smtClean="0">
                <a:latin typeface="Times New Roman" pitchFamily="18" charset="0"/>
                <a:cs typeface="Times New Roman" pitchFamily="18" charset="0"/>
              </a:rPr>
              <a:t>jurisdictions. </a:t>
            </a:r>
            <a:endParaRPr lang="en-US"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4222365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219200"/>
          </a:xfrm>
        </p:spPr>
        <p:txBody>
          <a:bodyPr>
            <a:normAutofit/>
          </a:bodyPr>
          <a:lstStyle/>
          <a:p>
            <a:r>
              <a:rPr lang="en-US" sz="3600" b="1" dirty="0">
                <a:solidFill>
                  <a:schemeClr val="bg1">
                    <a:lumMod val="75000"/>
                  </a:schemeClr>
                </a:solidFill>
                <a:latin typeface="Times New Roman" pitchFamily="18" charset="0"/>
                <a:cs typeface="Times New Roman" pitchFamily="18" charset="0"/>
              </a:rPr>
              <a:t>The Stafford Act</a:t>
            </a:r>
            <a:br>
              <a:rPr lang="en-US" sz="3600" b="1" dirty="0">
                <a:solidFill>
                  <a:schemeClr val="bg1">
                    <a:lumMod val="75000"/>
                  </a:schemeClr>
                </a:solidFill>
                <a:latin typeface="Times New Roman" pitchFamily="18" charset="0"/>
                <a:cs typeface="Times New Roman" pitchFamily="18" charset="0"/>
              </a:rPr>
            </a:br>
            <a:endParaRPr lang="en-US" sz="3600" b="1" dirty="0">
              <a:solidFill>
                <a:schemeClr val="bg1">
                  <a:lumMod val="75000"/>
                </a:schemeClr>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governor needs to execute a state's response plan when an emergency </a:t>
            </a:r>
            <a:r>
              <a:rPr lang="en-US" sz="2400" dirty="0" smtClean="0">
                <a:latin typeface="Times New Roman" pitchFamily="18" charset="0"/>
                <a:cs typeface="Times New Roman" pitchFamily="18" charset="0"/>
              </a:rPr>
              <a:t>occurs. </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If the state doesn’t have adequate resources to respond to the emergency, the governor can request support from the federal government (Ingram, 2018).</a:t>
            </a:r>
          </a:p>
          <a:p>
            <a:r>
              <a:rPr lang="en-US" sz="2400" dirty="0">
                <a:latin typeface="Times New Roman" pitchFamily="18" charset="0"/>
                <a:cs typeface="Times New Roman" pitchFamily="18" charset="0"/>
              </a:rPr>
              <a:t>The help is given under the Stafford </a:t>
            </a:r>
            <a:r>
              <a:rPr lang="en-US" sz="2400" dirty="0" smtClean="0">
                <a:latin typeface="Times New Roman" pitchFamily="18" charset="0"/>
                <a:cs typeface="Times New Roman" pitchFamily="18" charset="0"/>
              </a:rPr>
              <a:t>Act.</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The federal assistance provided under this law seeks to prevent loss of lives and more destruction of </a:t>
            </a:r>
            <a:r>
              <a:rPr lang="en-US" sz="2400" dirty="0" smtClean="0">
                <a:latin typeface="Times New Roman" pitchFamily="18" charset="0"/>
                <a:cs typeface="Times New Roman" pitchFamily="18" charset="0"/>
              </a:rPr>
              <a:t>properties.</a:t>
            </a:r>
            <a:endParaRPr lang="en-US"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2781276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295400"/>
          </a:xfrm>
        </p:spPr>
        <p:txBody>
          <a:bodyPr>
            <a:normAutofit/>
          </a:bodyPr>
          <a:lstStyle/>
          <a:p>
            <a:r>
              <a:rPr lang="en-US" sz="3600" b="1" dirty="0">
                <a:solidFill>
                  <a:schemeClr val="bg1">
                    <a:lumMod val="75000"/>
                  </a:schemeClr>
                </a:solidFill>
                <a:latin typeface="Times New Roman" pitchFamily="18" charset="0"/>
                <a:cs typeface="Times New Roman" pitchFamily="18" charset="0"/>
              </a:rPr>
              <a:t>Disaster Declaration</a:t>
            </a:r>
            <a:br>
              <a:rPr lang="en-US" sz="3600" b="1" dirty="0">
                <a:solidFill>
                  <a:schemeClr val="bg1">
                    <a:lumMod val="75000"/>
                  </a:schemeClr>
                </a:solidFill>
                <a:latin typeface="Times New Roman" pitchFamily="18" charset="0"/>
                <a:cs typeface="Times New Roman" pitchFamily="18" charset="0"/>
              </a:rPr>
            </a:br>
            <a:endParaRPr lang="en-US" sz="3600" b="1" dirty="0">
              <a:solidFill>
                <a:schemeClr val="bg1">
                  <a:lumMod val="75000"/>
                </a:schemeClr>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r>
              <a:rPr lang="en-US" sz="2400" dirty="0" smtClean="0">
                <a:latin typeface="Times New Roman" pitchFamily="18" charset="0"/>
                <a:cs typeface="Times New Roman" pitchFamily="18" charset="0"/>
              </a:rPr>
              <a:t>A </a:t>
            </a:r>
            <a:r>
              <a:rPr lang="en-US" sz="2400" dirty="0">
                <a:latin typeface="Times New Roman" pitchFamily="18" charset="0"/>
                <a:cs typeface="Times New Roman" pitchFamily="18" charset="0"/>
              </a:rPr>
              <a:t>Disaster Declaration is an important statement during </a:t>
            </a:r>
            <a:r>
              <a:rPr lang="en-US" sz="2400" dirty="0" smtClean="0">
                <a:latin typeface="Times New Roman" pitchFamily="18" charset="0"/>
                <a:cs typeface="Times New Roman" pitchFamily="18" charset="0"/>
              </a:rPr>
              <a:t>disasters. </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It is made in a request for assistance in disaster management (Murphy et al., 2020).</a:t>
            </a:r>
          </a:p>
          <a:p>
            <a:r>
              <a:rPr lang="en-US" sz="2400" dirty="0">
                <a:latin typeface="Times New Roman" pitchFamily="18" charset="0"/>
                <a:cs typeface="Times New Roman" pitchFamily="18" charset="0"/>
              </a:rPr>
              <a:t>The Disaster Declaration outlines the areas that the disaster has affected (Denham &amp; </a:t>
            </a:r>
            <a:r>
              <a:rPr lang="en-US" sz="2400" dirty="0" err="1">
                <a:latin typeface="Times New Roman" pitchFamily="18" charset="0"/>
                <a:cs typeface="Times New Roman" pitchFamily="18" charset="0"/>
              </a:rPr>
              <a:t>Kuma</a:t>
            </a:r>
            <a:r>
              <a:rPr lang="en-US" sz="2400" dirty="0">
                <a:latin typeface="Times New Roman" pitchFamily="18" charset="0"/>
                <a:cs typeface="Times New Roman" pitchFamily="18" charset="0"/>
              </a:rPr>
              <a:t>, 2017).</a:t>
            </a:r>
          </a:p>
          <a:p>
            <a:r>
              <a:rPr lang="en-US" sz="2400" dirty="0">
                <a:latin typeface="Times New Roman" pitchFamily="18" charset="0"/>
                <a:cs typeface="Times New Roman" pitchFamily="18" charset="0"/>
              </a:rPr>
              <a:t>Governors should make Disaster Declarations when they see that the emergencies are exceeding their response capabilities (Johnson &amp; Hunter, 2017).</a:t>
            </a:r>
          </a:p>
          <a:p>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3235317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219200"/>
          </a:xfrm>
        </p:spPr>
        <p:txBody>
          <a:bodyPr>
            <a:normAutofit/>
          </a:bodyPr>
          <a:lstStyle/>
          <a:p>
            <a:r>
              <a:rPr lang="en-US" sz="3600" b="1" dirty="0">
                <a:solidFill>
                  <a:schemeClr val="bg1">
                    <a:lumMod val="75000"/>
                  </a:schemeClr>
                </a:solidFill>
                <a:latin typeface="Times New Roman" pitchFamily="18" charset="0"/>
                <a:cs typeface="Times New Roman" pitchFamily="18" charset="0"/>
              </a:rPr>
              <a:t>Disaster </a:t>
            </a:r>
            <a:r>
              <a:rPr lang="en-US" sz="3600" b="1" dirty="0" smtClean="0">
                <a:solidFill>
                  <a:schemeClr val="bg1">
                    <a:lumMod val="75000"/>
                  </a:schemeClr>
                </a:solidFill>
                <a:latin typeface="Times New Roman" pitchFamily="18" charset="0"/>
                <a:cs typeface="Times New Roman" pitchFamily="18" charset="0"/>
              </a:rPr>
              <a:t>Declaration…Cont’d </a:t>
            </a:r>
            <a:r>
              <a:rPr lang="en-US" sz="3600" b="1" dirty="0">
                <a:solidFill>
                  <a:schemeClr val="bg1">
                    <a:lumMod val="75000"/>
                  </a:schemeClr>
                </a:solidFill>
                <a:latin typeface="Times New Roman" pitchFamily="18" charset="0"/>
                <a:cs typeface="Times New Roman" pitchFamily="18" charset="0"/>
              </a:rPr>
              <a:t/>
            </a:r>
            <a:br>
              <a:rPr lang="en-US" sz="3600" b="1" dirty="0">
                <a:solidFill>
                  <a:schemeClr val="bg1">
                    <a:lumMod val="75000"/>
                  </a:schemeClr>
                </a:solidFill>
                <a:latin typeface="Times New Roman" pitchFamily="18" charset="0"/>
                <a:cs typeface="Times New Roman" pitchFamily="18" charset="0"/>
              </a:rPr>
            </a:br>
            <a:endParaRPr lang="en-US" sz="3600" b="1" dirty="0">
              <a:solidFill>
                <a:schemeClr val="bg1">
                  <a:lumMod val="75000"/>
                </a:schemeClr>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r>
              <a:rPr lang="en-US" sz="2400" dirty="0" smtClean="0">
                <a:latin typeface="Times New Roman" pitchFamily="18" charset="0"/>
                <a:cs typeface="Times New Roman" pitchFamily="18" charset="0"/>
              </a:rPr>
              <a:t>Disaster </a:t>
            </a:r>
            <a:r>
              <a:rPr lang="en-US" sz="2400" dirty="0">
                <a:latin typeface="Times New Roman" pitchFamily="18" charset="0"/>
                <a:cs typeface="Times New Roman" pitchFamily="18" charset="0"/>
              </a:rPr>
              <a:t>Declarations activate the emergency powers (Ingram, 2018).</a:t>
            </a:r>
          </a:p>
          <a:p>
            <a:r>
              <a:rPr lang="en-US" sz="2400" dirty="0">
                <a:latin typeface="Times New Roman" pitchFamily="18" charset="0"/>
                <a:cs typeface="Times New Roman" pitchFamily="18" charset="0"/>
              </a:rPr>
              <a:t>The recovery programs made in response to Disaster Declarations must be made with urgency (Ingram, 2018).</a:t>
            </a:r>
          </a:p>
          <a:p>
            <a:r>
              <a:rPr lang="en-US" sz="2400" dirty="0">
                <a:latin typeface="Times New Roman" pitchFamily="18" charset="0"/>
                <a:cs typeface="Times New Roman" pitchFamily="18" charset="0"/>
              </a:rPr>
              <a:t>This helps to ensure faster recovery (Ingram, 2018).</a:t>
            </a:r>
          </a:p>
          <a:p>
            <a:r>
              <a:rPr lang="en-US" sz="2400" dirty="0">
                <a:latin typeface="Times New Roman" pitchFamily="18" charset="0"/>
                <a:cs typeface="Times New Roman" pitchFamily="18" charset="0"/>
              </a:rPr>
              <a:t>Governors should not misuse their power in making these Declarations (Ingram, 2018).</a:t>
            </a:r>
          </a:p>
          <a:p>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3554136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143000"/>
          </a:xfrm>
        </p:spPr>
        <p:txBody>
          <a:bodyPr>
            <a:normAutofit/>
          </a:bodyPr>
          <a:lstStyle/>
          <a:p>
            <a:r>
              <a:rPr lang="en-US" b="1" dirty="0">
                <a:solidFill>
                  <a:schemeClr val="bg1">
                    <a:lumMod val="75000"/>
                  </a:schemeClr>
                </a:solidFill>
                <a:latin typeface="Times New Roman" pitchFamily="18" charset="0"/>
                <a:cs typeface="Times New Roman" pitchFamily="18" charset="0"/>
              </a:rPr>
              <a:t>References </a:t>
            </a:r>
            <a:br>
              <a:rPr lang="en-US" b="1" dirty="0">
                <a:solidFill>
                  <a:schemeClr val="bg1">
                    <a:lumMod val="75000"/>
                  </a:schemeClr>
                </a:solidFill>
                <a:latin typeface="Times New Roman" pitchFamily="18" charset="0"/>
                <a:cs typeface="Times New Roman" pitchFamily="18" charset="0"/>
              </a:rPr>
            </a:br>
            <a:endParaRPr lang="en-US" b="1" dirty="0">
              <a:solidFill>
                <a:schemeClr val="bg1">
                  <a:lumMod val="75000"/>
                </a:schemeClr>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fontScale="70000" lnSpcReduction="20000"/>
          </a:bodyPr>
          <a:lstStyle/>
          <a:p>
            <a:r>
              <a:rPr lang="en-US" dirty="0" err="1" smtClean="0">
                <a:latin typeface="Times New Roman" pitchFamily="18" charset="0"/>
                <a:cs typeface="Times New Roman" pitchFamily="18" charset="0"/>
              </a:rPr>
              <a:t>Danko</a:t>
            </a:r>
            <a:r>
              <a:rPr lang="en-US" dirty="0">
                <a:latin typeface="Times New Roman" pitchFamily="18" charset="0"/>
                <a:cs typeface="Times New Roman" pitchFamily="18" charset="0"/>
              </a:rPr>
              <a:t>, T. (2019). Student Perceptions in Homeland Security and Emergency Management Education: Experiential Learning Survey. </a:t>
            </a:r>
            <a:r>
              <a:rPr lang="en-US" i="1" dirty="0">
                <a:latin typeface="Times New Roman" pitchFamily="18" charset="0"/>
                <a:cs typeface="Times New Roman" pitchFamily="18" charset="0"/>
              </a:rPr>
              <a:t>The Journal of Experiential Education, 42</a:t>
            </a:r>
            <a:r>
              <a:rPr lang="en-US" dirty="0">
                <a:latin typeface="Times New Roman" pitchFamily="18" charset="0"/>
                <a:cs typeface="Times New Roman" pitchFamily="18" charset="0"/>
              </a:rPr>
              <a:t>(4), 417–427. </a:t>
            </a:r>
          </a:p>
          <a:p>
            <a:r>
              <a:rPr lang="en-US" dirty="0">
                <a:latin typeface="Times New Roman" pitchFamily="18" charset="0"/>
                <a:cs typeface="Times New Roman" pitchFamily="18" charset="0"/>
              </a:rPr>
              <a:t>Denham, M., &amp; </a:t>
            </a:r>
            <a:r>
              <a:rPr lang="en-US" dirty="0" err="1">
                <a:latin typeface="Times New Roman" pitchFamily="18" charset="0"/>
                <a:cs typeface="Times New Roman" pitchFamily="18" charset="0"/>
              </a:rPr>
              <a:t>Kuma</a:t>
            </a:r>
            <a:r>
              <a:rPr lang="en-US" dirty="0">
                <a:latin typeface="Times New Roman" pitchFamily="18" charset="0"/>
                <a:cs typeface="Times New Roman" pitchFamily="18" charset="0"/>
              </a:rPr>
              <a:t>, K. (2017). Homeland security and emergency management in institutions of higher education (IHE): Texas case study. </a:t>
            </a:r>
            <a:r>
              <a:rPr lang="en-US" i="1" dirty="0">
                <a:latin typeface="Times New Roman" pitchFamily="18" charset="0"/>
                <a:cs typeface="Times New Roman" pitchFamily="18" charset="0"/>
              </a:rPr>
              <a:t>International Journal of Safety and Security Engineering, 7</a:t>
            </a:r>
            <a:r>
              <a:rPr lang="en-US" dirty="0">
                <a:latin typeface="Times New Roman" pitchFamily="18" charset="0"/>
                <a:cs typeface="Times New Roman" pitchFamily="18" charset="0"/>
              </a:rPr>
              <a:t>(3), 337–351. </a:t>
            </a:r>
          </a:p>
          <a:p>
            <a:r>
              <a:rPr lang="en-US" dirty="0">
                <a:latin typeface="Times New Roman" pitchFamily="18" charset="0"/>
                <a:cs typeface="Times New Roman" pitchFamily="18" charset="0"/>
              </a:rPr>
              <a:t>Ingram, R. (2018). Emergency Response to Radiological Releases: Have We Communicated Effectively to the First Responder Communities to Prepare Them to Safely Manage These Incidents? </a:t>
            </a:r>
            <a:r>
              <a:rPr lang="en-US" i="1" dirty="0">
                <a:latin typeface="Times New Roman" pitchFamily="18" charset="0"/>
                <a:cs typeface="Times New Roman" pitchFamily="18" charset="0"/>
              </a:rPr>
              <a:t>Health Physics, 114</a:t>
            </a:r>
            <a:r>
              <a:rPr lang="en-US" dirty="0">
                <a:latin typeface="Times New Roman" pitchFamily="18" charset="0"/>
                <a:cs typeface="Times New Roman" pitchFamily="18" charset="0"/>
              </a:rPr>
              <a:t>(2), 208–213. </a:t>
            </a:r>
          </a:p>
          <a:p>
            <a:r>
              <a:rPr lang="en-US" dirty="0">
                <a:latin typeface="Times New Roman" pitchFamily="18" charset="0"/>
                <a:cs typeface="Times New Roman" pitchFamily="18" charset="0"/>
              </a:rPr>
              <a:t>Johnson, T., &amp; Hunter, R. (2017). Changes in homeland security activities since 9/11: An examination of state and local law enforcement agencies’ practices. </a:t>
            </a:r>
            <a:r>
              <a:rPr lang="en-US" i="1" dirty="0">
                <a:latin typeface="Times New Roman" pitchFamily="18" charset="0"/>
                <a:cs typeface="Times New Roman" pitchFamily="18" charset="0"/>
              </a:rPr>
              <a:t>Police Practice &amp; Research, 18</a:t>
            </a:r>
            <a:r>
              <a:rPr lang="en-US" dirty="0">
                <a:latin typeface="Times New Roman" pitchFamily="18" charset="0"/>
                <a:cs typeface="Times New Roman" pitchFamily="18" charset="0"/>
              </a:rPr>
              <a:t>(2), 160–173. </a:t>
            </a:r>
          </a:p>
          <a:p>
            <a:r>
              <a:rPr lang="en-US" dirty="0">
                <a:latin typeface="Times New Roman" pitchFamily="18" charset="0"/>
                <a:cs typeface="Times New Roman" pitchFamily="18" charset="0"/>
              </a:rPr>
              <a:t>Murphy, S., </a:t>
            </a:r>
            <a:r>
              <a:rPr lang="en-US" dirty="0" err="1">
                <a:latin typeface="Times New Roman" pitchFamily="18" charset="0"/>
                <a:cs typeface="Times New Roman" pitchFamily="18" charset="0"/>
              </a:rPr>
              <a:t>Jani</a:t>
            </a:r>
            <a:r>
              <a:rPr lang="en-US" dirty="0">
                <a:latin typeface="Times New Roman" pitchFamily="18" charset="0"/>
                <a:cs typeface="Times New Roman" pitchFamily="18" charset="0"/>
              </a:rPr>
              <a:t>, D., &amp; Elder, J. (2020). Public Health Integration Into Public Safety in Post-Katrina New Orleans. </a:t>
            </a:r>
            <a:r>
              <a:rPr lang="en-US" i="1" dirty="0">
                <a:latin typeface="Times New Roman" pitchFamily="18" charset="0"/>
                <a:cs typeface="Times New Roman" pitchFamily="18" charset="0"/>
              </a:rPr>
              <a:t>American Journal of Public Health, 110</a:t>
            </a:r>
            <a:r>
              <a:rPr lang="en-US" dirty="0">
                <a:latin typeface="Times New Roman" pitchFamily="18" charset="0"/>
                <a:cs typeface="Times New Roman" pitchFamily="18" charset="0"/>
              </a:rPr>
              <a:t>(10), 1490–1492. </a:t>
            </a:r>
          </a:p>
          <a:p>
            <a:r>
              <a:rPr lang="en-US" dirty="0">
                <a:latin typeface="Times New Roman" pitchFamily="18" charset="0"/>
                <a:cs typeface="Times New Roman" pitchFamily="18" charset="0"/>
              </a:rPr>
              <a:t> </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5475057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ivic">
  <a:themeElements>
    <a:clrScheme name="Custom 1">
      <a:dk1>
        <a:sysClr val="windowText" lastClr="000000"/>
      </a:dk1>
      <a:lt1>
        <a:srgbClr val="F7C1A3"/>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236</TotalTime>
  <Words>2472</Words>
  <Application>Microsoft Macintosh PowerPoint</Application>
  <PresentationFormat>On-screen Show (4:3)</PresentationFormat>
  <Paragraphs>91</Paragraphs>
  <Slides>13</Slides>
  <Notes>11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Civic</vt:lpstr>
      <vt:lpstr>PowerPoint Presentation</vt:lpstr>
      <vt:lpstr>PowerPoint Presentation</vt:lpstr>
      <vt:lpstr> </vt:lpstr>
      <vt:lpstr>National Incident Management System (NIMS) </vt:lpstr>
      <vt:lpstr> </vt:lpstr>
      <vt:lpstr>PowerPoint Presentation</vt:lpstr>
      <vt:lpstr>Incident Command System (ICS) </vt:lpstr>
      <vt:lpstr>Threat and Risk Assessment  </vt:lpstr>
      <vt:lpstr>Strategic Planning  </vt:lpstr>
      <vt:lpstr>The Stafford Act </vt:lpstr>
      <vt:lpstr>Disaster Declaration </vt:lpstr>
      <vt:lpstr>Disaster Declaration…Cont’d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Henry</cp:lastModifiedBy>
  <cp:revision>47</cp:revision>
  <dcterms:created xsi:type="dcterms:W3CDTF">2020-03-06T05:38:48Z</dcterms:created>
  <dcterms:modified xsi:type="dcterms:W3CDTF">2021-05-13T03:10:40Z</dcterms:modified>
</cp:coreProperties>
</file>