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12"/>
  </p:notesMasterIdLst>
  <p:handoutMasterIdLst>
    <p:handoutMasterId r:id="rId13"/>
  </p:handoutMasterIdLst>
  <p:sldIdLst>
    <p:sldId id="256" r:id="rId5"/>
    <p:sldId id="257" r:id="rId6"/>
    <p:sldId id="258" r:id="rId7"/>
    <p:sldId id="259" r:id="rId8"/>
    <p:sldId id="260" r:id="rId9"/>
    <p:sldId id="261"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05" autoAdjust="0"/>
  </p:normalViewPr>
  <p:slideViewPr>
    <p:cSldViewPr snapToGrid="0">
      <p:cViewPr>
        <p:scale>
          <a:sx n="100" d="100"/>
          <a:sy n="100" d="100"/>
        </p:scale>
        <p:origin x="174" y="-60"/>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AEF700-9B0B-4359-8356-DCE7EE4E41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B9BF05B-06DB-4EC8-B476-CF95F9BD85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3D6361-1E3C-4214-95E1-B8DE93421F8F}" type="datetimeFigureOut">
              <a:rPr lang="en-US" smtClean="0"/>
              <a:t>10-May-21</a:t>
            </a:fld>
            <a:endParaRPr lang="en-US" dirty="0"/>
          </a:p>
        </p:txBody>
      </p:sp>
      <p:sp>
        <p:nvSpPr>
          <p:cNvPr id="4" name="Footer Placeholder 3">
            <a:extLst>
              <a:ext uri="{FF2B5EF4-FFF2-40B4-BE49-F238E27FC236}">
                <a16:creationId xmlns:a16="http://schemas.microsoft.com/office/drawing/2014/main" id="{6321952E-79CD-4E03-AAEB-C22680419E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3DCA65F-8548-4E36-8331-FD471638BD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CE0281-66A0-46B8-BDE2-AEF0C7453753}" type="slidenum">
              <a:rPr lang="en-US" smtClean="0"/>
              <a:t>‹#›</a:t>
            </a:fld>
            <a:endParaRPr lang="en-US" dirty="0"/>
          </a:p>
        </p:txBody>
      </p:sp>
    </p:spTree>
    <p:extLst>
      <p:ext uri="{BB962C8B-B14F-4D97-AF65-F5344CB8AC3E}">
        <p14:creationId xmlns:p14="http://schemas.microsoft.com/office/powerpoint/2010/main" val="65573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9CFFA-1E2F-4435-8DD6-9B5CC3FF4505}" type="datetimeFigureOut">
              <a:rPr lang="en-US" smtClean="0"/>
              <a:t>10-May-21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EDED1C-4656-4CF8-AD34-DC4A65BB3913}" type="slidenum">
              <a:rPr lang="en-US" smtClean="0"/>
              <a:t>‹#›</a:t>
            </a:fld>
            <a:endParaRPr lang="en-US" dirty="0"/>
          </a:p>
        </p:txBody>
      </p:sp>
    </p:spTree>
    <p:extLst>
      <p:ext uri="{BB962C8B-B14F-4D97-AF65-F5344CB8AC3E}">
        <p14:creationId xmlns:p14="http://schemas.microsoft.com/office/powerpoint/2010/main" val="3895429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EDED1C-4656-4CF8-AD34-DC4A65BB3913}" type="slidenum">
              <a:rPr lang="en-US" smtClean="0"/>
              <a:t>1</a:t>
            </a:fld>
            <a:endParaRPr lang="en-US" dirty="0"/>
          </a:p>
        </p:txBody>
      </p:sp>
    </p:spTree>
    <p:extLst>
      <p:ext uri="{BB962C8B-B14F-4D97-AF65-F5344CB8AC3E}">
        <p14:creationId xmlns:p14="http://schemas.microsoft.com/office/powerpoint/2010/main" val="2040842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740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2707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75351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1646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024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3326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53794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5185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8249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76979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422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31610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9213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8399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7418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39669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10-May-21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5640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cstate="email">
            <a:alphaModFix/>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10-May-21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5226178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596B-F237-47DD-989E-9D8B0B49B4BB}"/>
              </a:ext>
            </a:extLst>
          </p:cNvPr>
          <p:cNvSpPr>
            <a:spLocks noGrp="1"/>
          </p:cNvSpPr>
          <p:nvPr>
            <p:ph type="title"/>
          </p:nvPr>
        </p:nvSpPr>
        <p:spPr>
          <a:xfrm>
            <a:off x="1072801" y="1066801"/>
            <a:ext cx="10364451" cy="1596177"/>
          </a:xfrm>
        </p:spPr>
        <p:txBody>
          <a:bodyPr>
            <a:normAutofit/>
          </a:bodyPr>
          <a:lstStyle/>
          <a:p>
            <a:r>
              <a:rPr lang="en-US" b="0" i="0" dirty="0">
                <a:solidFill>
                  <a:srgbClr val="202124"/>
                </a:solidFill>
                <a:effectLst/>
                <a:latin typeface="Google Sans"/>
              </a:rPr>
              <a:t>Health Information Systems Technology and Applications</a:t>
            </a:r>
            <a:endParaRPr lang="en-US"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E50FD1D3-7EA9-45D3-8857-AE525E1C2CC3}"/>
              </a:ext>
            </a:extLst>
          </p:cNvPr>
          <p:cNvSpPr>
            <a:spLocks noGrp="1"/>
          </p:cNvSpPr>
          <p:nvPr>
            <p:ph sz="quarter" idx="13"/>
          </p:nvPr>
        </p:nvSpPr>
        <p:spPr/>
        <p:txBody>
          <a:bodyPr>
            <a:normAutofit lnSpcReduction="10000"/>
          </a:bodyPr>
          <a:lstStyle/>
          <a:p>
            <a:pPr marL="0" marR="0" indent="0" algn="ctr">
              <a:lnSpc>
                <a:spcPct val="200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200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Institutional Affiliation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200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Course Name: Course Code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200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Instructor’s Name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200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City and State</a:t>
            </a:r>
          </a:p>
          <a:p>
            <a:pPr marL="0" marR="0" indent="0" algn="ctr">
              <a:lnSpc>
                <a:spcPct val="200000"/>
              </a:lnSpc>
              <a:spcBef>
                <a:spcPts val="0"/>
              </a:spcBef>
              <a:spcAft>
                <a:spcPts val="800"/>
              </a:spcAft>
              <a:buNone/>
            </a:pPr>
            <a:r>
              <a:rPr lang="en-US" sz="1800" dirty="0">
                <a:latin typeface="Times New Roman" panose="02020603050405020304" pitchFamily="18" charset="0"/>
                <a:ea typeface="Calibri" panose="020F0502020204030204" pitchFamily="34" charset="0"/>
                <a:cs typeface="Times New Roman" panose="02020603050405020304" pitchFamily="18" charset="0"/>
              </a:rPr>
              <a:t>Due date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20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64202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A64FF-FCF3-45F3-AA46-60F13F0C3335}"/>
              </a:ext>
            </a:extLst>
          </p:cNvPr>
          <p:cNvSpPr>
            <a:spLocks noGrp="1"/>
          </p:cNvSpPr>
          <p:nvPr>
            <p:ph type="title"/>
          </p:nvPr>
        </p:nvSpPr>
        <p:spPr/>
        <p:txBody>
          <a:bodyPr/>
          <a:lstStyle/>
          <a:p>
            <a:r>
              <a:rPr lang="en-US" cap="none" dirty="0"/>
              <a:t>Electronic Health Integration (EHR) Integration </a:t>
            </a:r>
          </a:p>
        </p:txBody>
      </p:sp>
      <p:sp>
        <p:nvSpPr>
          <p:cNvPr id="3" name="Content Placeholder 2">
            <a:extLst>
              <a:ext uri="{FF2B5EF4-FFF2-40B4-BE49-F238E27FC236}">
                <a16:creationId xmlns:a16="http://schemas.microsoft.com/office/drawing/2014/main" id="{C05B7764-F556-4AF8-9CD1-2A4AD96E7060}"/>
              </a:ext>
            </a:extLst>
          </p:cNvPr>
          <p:cNvSpPr>
            <a:spLocks noGrp="1"/>
          </p:cNvSpPr>
          <p:nvPr>
            <p:ph sz="quarter" idx="13"/>
          </p:nvPr>
        </p:nvSpPr>
        <p:spPr/>
        <p:txBody>
          <a:bodyPr/>
          <a:lstStyle/>
          <a:p>
            <a:pPr>
              <a:buFont typeface="Wingdings" panose="05000000000000000000" pitchFamily="2" charset="2"/>
              <a:buChar char="q"/>
            </a:pPr>
            <a:r>
              <a:rPr lang="en-US" cap="none" dirty="0">
                <a:latin typeface="Times New Roman" panose="02020603050405020304" pitchFamily="18" charset="0"/>
                <a:cs typeface="Times New Roman" panose="02020603050405020304" pitchFamily="18" charset="0"/>
              </a:rPr>
              <a:t> Conceptual integration of the Electronic Health Record (EHR) entails the enabling seamless sharing of patient data from one electronic information system to another between departments of a health care organization. </a:t>
            </a:r>
          </a:p>
          <a:p>
            <a:pPr>
              <a:buFont typeface="Wingdings" panose="05000000000000000000" pitchFamily="2" charset="2"/>
              <a:buChar char="q"/>
            </a:pPr>
            <a:r>
              <a:rPr lang="en-US" cap="none" dirty="0">
                <a:latin typeface="Times New Roman" panose="02020603050405020304" pitchFamily="18" charset="0"/>
                <a:cs typeface="Times New Roman" panose="02020603050405020304" pitchFamily="18" charset="0"/>
              </a:rPr>
              <a:t> Shared patient data between the systems would include:</a:t>
            </a:r>
          </a:p>
          <a:p>
            <a:pPr lvl="2">
              <a:buFont typeface="Wingdings" panose="05000000000000000000" pitchFamily="2" charset="2"/>
              <a:buChar char="ü"/>
            </a:pPr>
            <a:r>
              <a:rPr lang="en-US" cap="none" dirty="0">
                <a:latin typeface="Times New Roman" panose="02020603050405020304" pitchFamily="18" charset="0"/>
                <a:cs typeface="Times New Roman" panose="02020603050405020304" pitchFamily="18" charset="0"/>
              </a:rPr>
              <a:t> patient demographics </a:t>
            </a:r>
          </a:p>
          <a:p>
            <a:pPr lvl="2">
              <a:buFont typeface="Wingdings" panose="05000000000000000000" pitchFamily="2" charset="2"/>
              <a:buChar char="ü"/>
            </a:pPr>
            <a:r>
              <a:rPr lang="en-US" cap="none" dirty="0">
                <a:latin typeface="Times New Roman" panose="02020603050405020304" pitchFamily="18" charset="0"/>
                <a:cs typeface="Times New Roman" panose="02020603050405020304" pitchFamily="18" charset="0"/>
              </a:rPr>
              <a:t> medical history and medications prescribed </a:t>
            </a:r>
          </a:p>
          <a:p>
            <a:pPr lvl="2">
              <a:buFont typeface="Wingdings" panose="05000000000000000000" pitchFamily="2" charset="2"/>
              <a:buChar char="ü"/>
            </a:pPr>
            <a:r>
              <a:rPr lang="en-US" cap="none" dirty="0">
                <a:latin typeface="Times New Roman" panose="02020603050405020304" pitchFamily="18" charset="0"/>
                <a:cs typeface="Times New Roman" panose="02020603050405020304" pitchFamily="18" charset="0"/>
              </a:rPr>
              <a:t>Lab and radiology results </a:t>
            </a:r>
          </a:p>
          <a:p>
            <a:pPr lvl="2">
              <a:buFont typeface="Wingdings" panose="05000000000000000000" pitchFamily="2" charset="2"/>
              <a:buChar char="ü"/>
            </a:pPr>
            <a:r>
              <a:rPr lang="en-US" cap="none" dirty="0">
                <a:latin typeface="Times New Roman" panose="02020603050405020304" pitchFamily="18" charset="0"/>
                <a:cs typeface="Times New Roman" panose="02020603050405020304" pitchFamily="18" charset="0"/>
              </a:rPr>
              <a:t>Personal health complications like allergies </a:t>
            </a:r>
          </a:p>
          <a:p>
            <a:pPr marL="914400" lvl="2" indent="0">
              <a:buNone/>
            </a:pPr>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655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0CFF-2AF4-4342-B276-3241109C9CB6}"/>
              </a:ext>
            </a:extLst>
          </p:cNvPr>
          <p:cNvSpPr>
            <a:spLocks noGrp="1"/>
          </p:cNvSpPr>
          <p:nvPr>
            <p:ph type="title"/>
          </p:nvPr>
        </p:nvSpPr>
        <p:spPr/>
        <p:txBody>
          <a:bodyPr/>
          <a:lstStyle/>
          <a:p>
            <a:r>
              <a:rPr lang="en-US" cap="none" dirty="0"/>
              <a:t>Importance of Electronic Health Record Integration </a:t>
            </a:r>
          </a:p>
        </p:txBody>
      </p:sp>
      <p:sp>
        <p:nvSpPr>
          <p:cNvPr id="3" name="Content Placeholder 2">
            <a:extLst>
              <a:ext uri="{FF2B5EF4-FFF2-40B4-BE49-F238E27FC236}">
                <a16:creationId xmlns:a16="http://schemas.microsoft.com/office/drawing/2014/main" id="{18D3028C-676A-4233-BA1B-91E19F052D43}"/>
              </a:ext>
            </a:extLst>
          </p:cNvPr>
          <p:cNvSpPr>
            <a:spLocks noGrp="1"/>
          </p:cNvSpPr>
          <p:nvPr>
            <p:ph sz="quarter" idx="13"/>
          </p:nvPr>
        </p:nvSpPr>
        <p:spPr/>
        <p:txBody>
          <a:bodyPr/>
          <a:lstStyle/>
          <a:p>
            <a:pPr>
              <a:buFont typeface="Wingdings" panose="05000000000000000000" pitchFamily="2" charset="2"/>
              <a:buChar char="q"/>
            </a:pPr>
            <a:r>
              <a:rPr lang="en-US" cap="none" dirty="0"/>
              <a:t>Integration of the systems in various departments  is crucial because it smoothens clinical diagnosis processes, prescription of medicine to patients and treatment of various ailments including genetic disorders. </a:t>
            </a:r>
          </a:p>
          <a:p>
            <a:pPr>
              <a:buFont typeface="Wingdings" panose="05000000000000000000" pitchFamily="2" charset="2"/>
              <a:buChar char="q"/>
            </a:pPr>
            <a:r>
              <a:rPr lang="en-US" cap="none" dirty="0"/>
              <a:t>The integration of the systems in various departments will also ease documentation of data since less results papers will be printed and instead they will be stored electronically and shared among departments to be retrieved when needed (</a:t>
            </a:r>
            <a:r>
              <a:rPr lang="en-US" b="0" i="0" cap="none" dirty="0">
                <a:solidFill>
                  <a:srgbClr val="222222"/>
                </a:solidFill>
                <a:effectLst/>
                <a:latin typeface="Times New Roman" panose="02020603050405020304" pitchFamily="18" charset="0"/>
                <a:cs typeface="Times New Roman" panose="02020603050405020304" pitchFamily="18" charset="0"/>
              </a:rPr>
              <a:t>Agarwal, &amp; Kochhar, 2017).</a:t>
            </a:r>
            <a:endParaRPr lang="en-US" cap="none" dirty="0"/>
          </a:p>
          <a:p>
            <a:pPr>
              <a:buFont typeface="Wingdings" panose="05000000000000000000" pitchFamily="2" charset="2"/>
              <a:buChar char="q"/>
            </a:pPr>
            <a:r>
              <a:rPr lang="en-US" cap="none" dirty="0"/>
              <a:t>Reduced documentation decreases patient movement and increases their flexibility since their information can be retrieved from any department.</a:t>
            </a:r>
          </a:p>
        </p:txBody>
      </p:sp>
    </p:spTree>
    <p:extLst>
      <p:ext uri="{BB962C8B-B14F-4D97-AF65-F5344CB8AC3E}">
        <p14:creationId xmlns:p14="http://schemas.microsoft.com/office/powerpoint/2010/main" val="1149704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C3020-9F31-4D1C-B923-7C4182C60E21}"/>
              </a:ext>
            </a:extLst>
          </p:cNvPr>
          <p:cNvSpPr>
            <a:spLocks noGrp="1"/>
          </p:cNvSpPr>
          <p:nvPr>
            <p:ph type="title"/>
          </p:nvPr>
        </p:nvSpPr>
        <p:spPr/>
        <p:txBody>
          <a:bodyPr/>
          <a:lstStyle/>
          <a:p>
            <a:r>
              <a:rPr lang="en-US" b="0" i="0" cap="none" dirty="0">
                <a:solidFill>
                  <a:srgbClr val="333333"/>
                </a:solidFill>
                <a:effectLst/>
                <a:latin typeface="open sans" panose="020B0606030504020204" pitchFamily="34" charset="0"/>
              </a:rPr>
              <a:t>Importance Of The Interoperability of All Computing Systems within </a:t>
            </a:r>
            <a:r>
              <a:rPr lang="en-US" cap="none" dirty="0">
                <a:solidFill>
                  <a:srgbClr val="333333"/>
                </a:solidFill>
                <a:latin typeface="open sans" panose="020B0606030504020204" pitchFamily="34" charset="0"/>
              </a:rPr>
              <a:t>t</a:t>
            </a:r>
            <a:r>
              <a:rPr lang="en-US" b="0" i="0" cap="none" dirty="0">
                <a:solidFill>
                  <a:srgbClr val="333333"/>
                </a:solidFill>
                <a:effectLst/>
                <a:latin typeface="open sans" panose="020B0606030504020204" pitchFamily="34" charset="0"/>
              </a:rPr>
              <a:t>he Health Care Organization</a:t>
            </a:r>
            <a:endParaRPr lang="en-US" cap="none" dirty="0"/>
          </a:p>
        </p:txBody>
      </p:sp>
      <p:sp>
        <p:nvSpPr>
          <p:cNvPr id="3" name="Content Placeholder 2">
            <a:extLst>
              <a:ext uri="{FF2B5EF4-FFF2-40B4-BE49-F238E27FC236}">
                <a16:creationId xmlns:a16="http://schemas.microsoft.com/office/drawing/2014/main" id="{490403DB-AA64-43E4-817C-98DA4C39033F}"/>
              </a:ext>
            </a:extLst>
          </p:cNvPr>
          <p:cNvSpPr>
            <a:spLocks noGrp="1"/>
          </p:cNvSpPr>
          <p:nvPr>
            <p:ph sz="quarter" idx="13"/>
          </p:nvPr>
        </p:nvSpPr>
        <p:spPr/>
        <p:txBody>
          <a:bodyPr>
            <a:normAutofit fontScale="92500" lnSpcReduction="10000"/>
          </a:bodyPr>
          <a:lstStyle/>
          <a:p>
            <a:pPr>
              <a:buFont typeface="Wingdings" panose="05000000000000000000" pitchFamily="2" charset="2"/>
              <a:buChar char="q"/>
            </a:pPr>
            <a:r>
              <a:rPr lang="en-US" cap="none" dirty="0">
                <a:latin typeface="Times New Roman" panose="02020603050405020304" pitchFamily="18" charset="0"/>
                <a:cs typeface="Times New Roman" panose="02020603050405020304" pitchFamily="18" charset="0"/>
              </a:rPr>
              <a:t>Integrated Electronic Health Record conceptual framework reduces medical practitioners’ burden created when they have to repeatedly bounce from one system to another looking for documentation and medical history.</a:t>
            </a:r>
          </a:p>
          <a:p>
            <a:pPr>
              <a:buFont typeface="Wingdings" panose="05000000000000000000" pitchFamily="2" charset="2"/>
              <a:buChar char="q"/>
            </a:pPr>
            <a:r>
              <a:rPr lang="en-US" cap="none" dirty="0">
                <a:latin typeface="Times New Roman" panose="02020603050405020304" pitchFamily="18" charset="0"/>
                <a:cs typeface="Times New Roman" panose="02020603050405020304" pitchFamily="18" charset="0"/>
              </a:rPr>
              <a:t>The most significant advantages of the integration of Electronic Health Records are: </a:t>
            </a:r>
          </a:p>
          <a:p>
            <a:pPr lvl="1">
              <a:buFont typeface="Wingdings" panose="05000000000000000000" pitchFamily="2" charset="2"/>
              <a:buChar char="v"/>
            </a:pPr>
            <a:r>
              <a:rPr lang="en-US" cap="none" dirty="0">
                <a:latin typeface="Times New Roman" panose="02020603050405020304" pitchFamily="18" charset="0"/>
                <a:cs typeface="Times New Roman" panose="02020603050405020304" pitchFamily="18" charset="0"/>
              </a:rPr>
              <a:t> It automates patient data entry</a:t>
            </a:r>
          </a:p>
          <a:p>
            <a:pPr lvl="1">
              <a:buFont typeface="Wingdings" panose="05000000000000000000" pitchFamily="2" charset="2"/>
              <a:buChar char="v"/>
            </a:pPr>
            <a:r>
              <a:rPr lang="en-US" cap="none" dirty="0">
                <a:latin typeface="Times New Roman" panose="02020603050405020304" pitchFamily="18" charset="0"/>
                <a:cs typeface="Times New Roman" panose="02020603050405020304" pitchFamily="18" charset="0"/>
              </a:rPr>
              <a:t> it eliminates need for redundant entry of patient details like name and other personal details </a:t>
            </a:r>
          </a:p>
          <a:p>
            <a:pPr lvl="1">
              <a:buFont typeface="Wingdings" panose="05000000000000000000" pitchFamily="2" charset="2"/>
              <a:buChar char="v"/>
            </a:pPr>
            <a:r>
              <a:rPr lang="en-US" cap="none" dirty="0">
                <a:latin typeface="Times New Roman" panose="02020603050405020304" pitchFamily="18" charset="0"/>
                <a:cs typeface="Times New Roman" panose="02020603050405020304" pitchFamily="18" charset="0"/>
              </a:rPr>
              <a:t> it reduces errors like double entries </a:t>
            </a:r>
          </a:p>
          <a:p>
            <a:pPr lvl="1">
              <a:buFont typeface="Wingdings" panose="05000000000000000000" pitchFamily="2" charset="2"/>
              <a:buChar char="v"/>
            </a:pPr>
            <a:r>
              <a:rPr lang="en-US" cap="none" dirty="0">
                <a:latin typeface="Times New Roman" panose="02020603050405020304" pitchFamily="18" charset="0"/>
                <a:cs typeface="Times New Roman" panose="02020603050405020304" pitchFamily="18" charset="0"/>
              </a:rPr>
              <a:t> it creates a complete integrated system making it easy to gauge how the whole organization is fairing.</a:t>
            </a:r>
          </a:p>
          <a:p>
            <a:pPr lvl="1">
              <a:buFont typeface="Wingdings" panose="05000000000000000000" pitchFamily="2" charset="2"/>
              <a:buChar char="v"/>
            </a:pPr>
            <a:r>
              <a:rPr lang="en-US" cap="none" dirty="0">
                <a:latin typeface="Times New Roman" panose="02020603050405020304" pitchFamily="18" charset="0"/>
                <a:cs typeface="Times New Roman" panose="02020603050405020304" pitchFamily="18" charset="0"/>
              </a:rPr>
              <a:t> integration creates a more personalized health care system (</a:t>
            </a:r>
            <a:r>
              <a:rPr lang="en-US" b="0" i="0" cap="none" dirty="0">
                <a:solidFill>
                  <a:srgbClr val="222222"/>
                </a:solidFill>
                <a:effectLst/>
                <a:latin typeface="Times New Roman" panose="02020603050405020304" pitchFamily="18" charset="0"/>
                <a:cs typeface="Times New Roman" panose="02020603050405020304" pitchFamily="18" charset="0"/>
              </a:rPr>
              <a:t>Heart, Ben-</a:t>
            </a:r>
            <a:r>
              <a:rPr lang="en-US" b="0" i="0" cap="none" dirty="0" err="1">
                <a:solidFill>
                  <a:srgbClr val="222222"/>
                </a:solidFill>
                <a:effectLst/>
                <a:latin typeface="Times New Roman" panose="02020603050405020304" pitchFamily="18" charset="0"/>
                <a:cs typeface="Times New Roman" panose="02020603050405020304" pitchFamily="18" charset="0"/>
              </a:rPr>
              <a:t>assuli</a:t>
            </a:r>
            <a:r>
              <a:rPr lang="en-US" b="0" i="0" cap="none" dirty="0">
                <a:solidFill>
                  <a:srgbClr val="222222"/>
                </a:solidFill>
                <a:effectLst/>
                <a:latin typeface="Times New Roman" panose="02020603050405020304" pitchFamily="18" charset="0"/>
                <a:cs typeface="Times New Roman" panose="02020603050405020304" pitchFamily="18" charset="0"/>
              </a:rPr>
              <a:t>, &amp; Shabtai 2017). </a:t>
            </a:r>
            <a:r>
              <a:rPr lang="en-US" cap="none"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17495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0590-1B2C-4446-A084-FAD84A59D3DF}"/>
              </a:ext>
            </a:extLst>
          </p:cNvPr>
          <p:cNvSpPr>
            <a:spLocks noGrp="1"/>
          </p:cNvSpPr>
          <p:nvPr>
            <p:ph type="title"/>
          </p:nvPr>
        </p:nvSpPr>
        <p:spPr/>
        <p:txBody>
          <a:bodyPr/>
          <a:lstStyle/>
          <a:p>
            <a:r>
              <a:rPr lang="en-US" b="0" i="0" cap="none" dirty="0">
                <a:solidFill>
                  <a:srgbClr val="333333"/>
                </a:solidFill>
                <a:effectLst/>
                <a:latin typeface="Times New Roman" panose="02020603050405020304" pitchFamily="18" charset="0"/>
                <a:cs typeface="Times New Roman" panose="02020603050405020304" pitchFamily="18" charset="0"/>
              </a:rPr>
              <a:t> Ramifications of </a:t>
            </a:r>
            <a:r>
              <a:rPr lang="en-US" cap="none" dirty="0">
                <a:solidFill>
                  <a:srgbClr val="333333"/>
                </a:solidFill>
                <a:latin typeface="Times New Roman" panose="02020603050405020304" pitchFamily="18" charset="0"/>
                <a:cs typeface="Times New Roman" panose="02020603050405020304" pitchFamily="18" charset="0"/>
              </a:rPr>
              <a:t>t</a:t>
            </a:r>
            <a:r>
              <a:rPr lang="en-US" b="0" i="0" cap="none" dirty="0">
                <a:solidFill>
                  <a:srgbClr val="333333"/>
                </a:solidFill>
                <a:effectLst/>
                <a:latin typeface="Times New Roman" panose="02020603050405020304" pitchFamily="18" charset="0"/>
                <a:cs typeface="Times New Roman" panose="02020603050405020304" pitchFamily="18" charset="0"/>
              </a:rPr>
              <a:t>he Lack of Integration of the Information Systems among </a:t>
            </a:r>
            <a:r>
              <a:rPr lang="en-US" cap="none" dirty="0">
                <a:solidFill>
                  <a:srgbClr val="333333"/>
                </a:solidFill>
                <a:latin typeface="Times New Roman" panose="02020603050405020304" pitchFamily="18" charset="0"/>
                <a:cs typeface="Times New Roman" panose="02020603050405020304" pitchFamily="18" charset="0"/>
              </a:rPr>
              <a:t>t</a:t>
            </a:r>
            <a:r>
              <a:rPr lang="en-US" b="0" i="0" cap="none" dirty="0">
                <a:solidFill>
                  <a:srgbClr val="333333"/>
                </a:solidFill>
                <a:effectLst/>
                <a:latin typeface="Times New Roman" panose="02020603050405020304" pitchFamily="18" charset="0"/>
                <a:cs typeface="Times New Roman" panose="02020603050405020304" pitchFamily="18" charset="0"/>
              </a:rPr>
              <a:t>he Departments.</a:t>
            </a:r>
            <a:endParaRPr lang="en-US"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2329B7C-689C-4A16-855B-BB8C922ADCCD}"/>
              </a:ext>
            </a:extLst>
          </p:cNvPr>
          <p:cNvSpPr>
            <a:spLocks noGrp="1"/>
          </p:cNvSpPr>
          <p:nvPr>
            <p:ph sz="quarter" idx="13"/>
          </p:nvPr>
        </p:nvSpPr>
        <p:spPr/>
        <p:txBody>
          <a:bodyPr>
            <a:normAutofit fontScale="92500" lnSpcReduction="10000"/>
          </a:bodyPr>
          <a:lstStyle/>
          <a:p>
            <a:r>
              <a:rPr lang="en-US" cap="none" dirty="0">
                <a:latin typeface="Times New Roman" panose="02020603050405020304" pitchFamily="18" charset="0"/>
                <a:cs typeface="Times New Roman" panose="02020603050405020304" pitchFamily="18" charset="0"/>
              </a:rPr>
              <a:t>EHR are rapidly becoming a necessity to health care organizations due to the vast incorporation of information systems in healthcare organizations.</a:t>
            </a:r>
          </a:p>
          <a:p>
            <a:r>
              <a:rPr lang="en-US" cap="none" dirty="0">
                <a:latin typeface="Times New Roman" panose="02020603050405020304" pitchFamily="18" charset="0"/>
                <a:cs typeface="Times New Roman" panose="02020603050405020304" pitchFamily="18" charset="0"/>
              </a:rPr>
              <a:t>The consequences of not integrating the information systems among the various departments are countless.</a:t>
            </a:r>
          </a:p>
          <a:p>
            <a:r>
              <a:rPr lang="en-US" cap="none" dirty="0">
                <a:latin typeface="Times New Roman" panose="02020603050405020304" pitchFamily="18" charset="0"/>
                <a:cs typeface="Times New Roman" panose="02020603050405020304" pitchFamily="18" charset="0"/>
              </a:rPr>
              <a:t>The most annoying consequence is the redundant data entry across departments, this occurs through the multiple entry of similar patient details like name and patient number in different departments (</a:t>
            </a:r>
            <a:r>
              <a:rPr lang="en-US" cap="none" dirty="0" err="1">
                <a:effectLst/>
                <a:latin typeface="Times New Roman" panose="02020603050405020304" pitchFamily="18" charset="0"/>
                <a:cs typeface="Times New Roman" panose="02020603050405020304" pitchFamily="18" charset="0"/>
              </a:rPr>
              <a:t>Constanti</a:t>
            </a:r>
            <a:r>
              <a:rPr lang="en-US" cap="none" dirty="0">
                <a:effectLst/>
                <a:latin typeface="Times New Roman" panose="02020603050405020304" pitchFamily="18" charset="0"/>
                <a:cs typeface="Times New Roman" panose="02020603050405020304" pitchFamily="18" charset="0"/>
              </a:rPr>
              <a:t> &amp; Von, 2020</a:t>
            </a:r>
            <a:r>
              <a:rPr lang="en-US" cap="none" dirty="0">
                <a:latin typeface="Times New Roman" panose="02020603050405020304" pitchFamily="18" charset="0"/>
                <a:cs typeface="Times New Roman" panose="02020603050405020304" pitchFamily="18" charset="0"/>
              </a:rPr>
              <a:t>). </a:t>
            </a:r>
          </a:p>
          <a:p>
            <a:r>
              <a:rPr lang="en-US" cap="none" dirty="0">
                <a:latin typeface="Times New Roman" panose="02020603050405020304" pitchFamily="18" charset="0"/>
                <a:cs typeface="Times New Roman" panose="02020603050405020304" pitchFamily="18" charset="0"/>
              </a:rPr>
              <a:t>Integration of the information systems allows easy access and retrieval of key unique details like patient identification number, and their name. </a:t>
            </a:r>
          </a:p>
        </p:txBody>
      </p:sp>
    </p:spTree>
    <p:extLst>
      <p:ext uri="{BB962C8B-B14F-4D97-AF65-F5344CB8AC3E}">
        <p14:creationId xmlns:p14="http://schemas.microsoft.com/office/powerpoint/2010/main" val="1468134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8F09-CE3B-4D6A-98C0-278BA91AABFE}"/>
              </a:ext>
            </a:extLst>
          </p:cNvPr>
          <p:cNvSpPr>
            <a:spLocks noGrp="1"/>
          </p:cNvSpPr>
          <p:nvPr>
            <p:ph type="title"/>
          </p:nvPr>
        </p:nvSpPr>
        <p:spPr/>
        <p:txBody>
          <a:bodyPr/>
          <a:lstStyle/>
          <a:p>
            <a:r>
              <a:rPr lang="en-US" b="0" i="0" cap="none" dirty="0">
                <a:solidFill>
                  <a:srgbClr val="333333"/>
                </a:solidFill>
                <a:effectLst/>
                <a:latin typeface="Times New Roman" panose="02020603050405020304" pitchFamily="18" charset="0"/>
                <a:cs typeface="Times New Roman" panose="02020603050405020304" pitchFamily="18" charset="0"/>
              </a:rPr>
              <a:t> Ramifications of </a:t>
            </a:r>
            <a:r>
              <a:rPr lang="en-US" cap="none" dirty="0">
                <a:solidFill>
                  <a:srgbClr val="333333"/>
                </a:solidFill>
                <a:latin typeface="Times New Roman" panose="02020603050405020304" pitchFamily="18" charset="0"/>
                <a:cs typeface="Times New Roman" panose="02020603050405020304" pitchFamily="18" charset="0"/>
              </a:rPr>
              <a:t>t</a:t>
            </a:r>
            <a:r>
              <a:rPr lang="en-US" b="0" i="0" cap="none" dirty="0">
                <a:solidFill>
                  <a:srgbClr val="333333"/>
                </a:solidFill>
                <a:effectLst/>
                <a:latin typeface="Times New Roman" panose="02020603050405020304" pitchFamily="18" charset="0"/>
                <a:cs typeface="Times New Roman" panose="02020603050405020304" pitchFamily="18" charset="0"/>
              </a:rPr>
              <a:t>he Lack of Integration of the Information Systems among </a:t>
            </a:r>
            <a:r>
              <a:rPr lang="en-US" cap="none" dirty="0">
                <a:solidFill>
                  <a:srgbClr val="333333"/>
                </a:solidFill>
                <a:latin typeface="Times New Roman" panose="02020603050405020304" pitchFamily="18" charset="0"/>
                <a:cs typeface="Times New Roman" panose="02020603050405020304" pitchFamily="18" charset="0"/>
              </a:rPr>
              <a:t>t</a:t>
            </a:r>
            <a:r>
              <a:rPr lang="en-US" b="0" i="0" cap="none" dirty="0">
                <a:solidFill>
                  <a:srgbClr val="333333"/>
                </a:solidFill>
                <a:effectLst/>
                <a:latin typeface="Times New Roman" panose="02020603050405020304" pitchFamily="18" charset="0"/>
                <a:cs typeface="Times New Roman" panose="02020603050405020304" pitchFamily="18" charset="0"/>
              </a:rPr>
              <a:t>he Departments.</a:t>
            </a:r>
            <a:endParaRPr lang="en-US" dirty="0"/>
          </a:p>
        </p:txBody>
      </p:sp>
      <p:sp>
        <p:nvSpPr>
          <p:cNvPr id="3" name="Content Placeholder 2">
            <a:extLst>
              <a:ext uri="{FF2B5EF4-FFF2-40B4-BE49-F238E27FC236}">
                <a16:creationId xmlns:a16="http://schemas.microsoft.com/office/drawing/2014/main" id="{C6B192C7-7F3D-4653-942E-F7ED5BD1E6F5}"/>
              </a:ext>
            </a:extLst>
          </p:cNvPr>
          <p:cNvSpPr>
            <a:spLocks noGrp="1"/>
          </p:cNvSpPr>
          <p:nvPr>
            <p:ph sz="quarter" idx="13"/>
          </p:nvPr>
        </p:nvSpPr>
        <p:spPr/>
        <p:txBody>
          <a:bodyPr>
            <a:normAutofit fontScale="77500" lnSpcReduction="20000"/>
          </a:bodyPr>
          <a:lstStyle/>
          <a:p>
            <a:r>
              <a:rPr lang="en-US" cap="none" dirty="0">
                <a:latin typeface="Times New Roman" panose="02020603050405020304" pitchFamily="18" charset="0"/>
                <a:cs typeface="Times New Roman" panose="02020603050405020304" pitchFamily="18" charset="0"/>
              </a:rPr>
              <a:t>Lack of integration also creates information loopholes that makes it difficult for owners or managers to get a clear picture of the healthcare organization’s performance. </a:t>
            </a:r>
          </a:p>
          <a:p>
            <a:r>
              <a:rPr lang="en-US" cap="none" dirty="0">
                <a:latin typeface="Times New Roman" panose="02020603050405020304" pitchFamily="18" charset="0"/>
                <a:cs typeface="Times New Roman" panose="02020603050405020304" pitchFamily="18" charset="0"/>
              </a:rPr>
              <a:t>Getting an unclear or incomplete picture to organization performance could deter the decision making process or even lead to wrong decisions due to wrong assumptions.</a:t>
            </a:r>
          </a:p>
          <a:p>
            <a:r>
              <a:rPr lang="en-US" cap="none" dirty="0">
                <a:latin typeface="Times New Roman" panose="02020603050405020304" pitchFamily="18" charset="0"/>
                <a:cs typeface="Times New Roman" panose="02020603050405020304" pitchFamily="18" charset="0"/>
              </a:rPr>
              <a:t>Other ramifications caused by lack of information systems integration include:</a:t>
            </a:r>
          </a:p>
          <a:p>
            <a:pPr lvl="2"/>
            <a:r>
              <a:rPr lang="en-US" cap="none" dirty="0">
                <a:latin typeface="Times New Roman" panose="02020603050405020304" pitchFamily="18" charset="0"/>
                <a:cs typeface="Times New Roman" panose="02020603050405020304" pitchFamily="18" charset="0"/>
              </a:rPr>
              <a:t>Unfulfilled patients due to the data retrieval delays </a:t>
            </a:r>
          </a:p>
          <a:p>
            <a:pPr lvl="2"/>
            <a:r>
              <a:rPr lang="en-US" cap="none" dirty="0">
                <a:latin typeface="Times New Roman" panose="02020603050405020304" pitchFamily="18" charset="0"/>
                <a:cs typeface="Times New Roman" panose="02020603050405020304" pitchFamily="18" charset="0"/>
              </a:rPr>
              <a:t>Loads of duplicated data </a:t>
            </a:r>
          </a:p>
          <a:p>
            <a:pPr lvl="2"/>
            <a:r>
              <a:rPr lang="en-US" cap="none" dirty="0">
                <a:latin typeface="Times New Roman" panose="02020603050405020304" pitchFamily="18" charset="0"/>
                <a:cs typeface="Times New Roman" panose="02020603050405020304" pitchFamily="18" charset="0"/>
              </a:rPr>
              <a:t>Loss of crucial data </a:t>
            </a:r>
          </a:p>
          <a:p>
            <a:pPr lvl="2"/>
            <a:r>
              <a:rPr lang="en-US" cap="none" dirty="0">
                <a:latin typeface="Times New Roman" panose="02020603050405020304" pitchFamily="18" charset="0"/>
                <a:cs typeface="Times New Roman" panose="02020603050405020304" pitchFamily="18" charset="0"/>
              </a:rPr>
              <a:t>Slow processes within the healthcare organization leading to devastating patient queues</a:t>
            </a:r>
          </a:p>
          <a:p>
            <a:pPr marL="914400" lvl="2" indent="0">
              <a:buNone/>
            </a:pPr>
            <a:r>
              <a:rPr lang="en-US" cap="none" dirty="0">
                <a:latin typeface="Times New Roman" panose="02020603050405020304" pitchFamily="18" charset="0"/>
                <a:cs typeface="Times New Roman" panose="02020603050405020304" pitchFamily="18" charset="0"/>
              </a:rPr>
              <a:t>Simply, lack of integration holds the healthcare organization back and thus the need to integrate the systems across the departments. </a:t>
            </a:r>
          </a:p>
          <a:p>
            <a:pPr marL="914400" lvl="2" indent="0">
              <a:buNone/>
            </a:pPr>
            <a:r>
              <a:rPr lang="en-US" cap="none" dirty="0">
                <a:latin typeface="Times New Roman" panose="02020603050405020304" pitchFamily="18" charset="0"/>
                <a:cs typeface="Times New Roman" panose="02020603050405020304" pitchFamily="18" charset="0"/>
              </a:rPr>
              <a:t>(</a:t>
            </a:r>
            <a:r>
              <a:rPr lang="en-US" cap="none" dirty="0" err="1">
                <a:effectLst/>
                <a:latin typeface="Times New Roman" panose="02020603050405020304" pitchFamily="18" charset="0"/>
                <a:cs typeface="Times New Roman" panose="02020603050405020304" pitchFamily="18" charset="0"/>
              </a:rPr>
              <a:t>Kähkönen</a:t>
            </a:r>
            <a:r>
              <a:rPr lang="en-US" cap="none" dirty="0">
                <a:latin typeface="Times New Roman" panose="02020603050405020304" pitchFamily="18" charset="0"/>
                <a:cs typeface="Times New Roman" panose="02020603050405020304" pitchFamily="18" charset="0"/>
              </a:rPr>
              <a:t> et al., </a:t>
            </a:r>
            <a:r>
              <a:rPr lang="en-US" cap="none" dirty="0">
                <a:effectLst/>
                <a:latin typeface="Times New Roman" panose="02020603050405020304" pitchFamily="18" charset="0"/>
                <a:cs typeface="Times New Roman" panose="02020603050405020304" pitchFamily="18" charset="0"/>
              </a:rPr>
              <a:t>2016).</a:t>
            </a:r>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5221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0B163-5C5E-4C82-BC0E-7E3DDBD8A8BC}"/>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9F5032DB-23CA-47A1-923F-95C3FB8A4911}"/>
              </a:ext>
            </a:extLst>
          </p:cNvPr>
          <p:cNvSpPr>
            <a:spLocks noGrp="1"/>
          </p:cNvSpPr>
          <p:nvPr>
            <p:ph sz="quarter" idx="13"/>
          </p:nvPr>
        </p:nvSpPr>
        <p:spPr/>
        <p:txBody>
          <a:bodyPr>
            <a:normAutofit fontScale="85000" lnSpcReduction="10000"/>
          </a:bodyPr>
          <a:lstStyle/>
          <a:p>
            <a:r>
              <a:rPr lang="en-US" b="0" i="0" cap="none" dirty="0">
                <a:solidFill>
                  <a:srgbClr val="222222"/>
                </a:solidFill>
                <a:effectLst/>
                <a:latin typeface="Times New Roman" panose="02020603050405020304" pitchFamily="18" charset="0"/>
                <a:cs typeface="Times New Roman" panose="02020603050405020304" pitchFamily="18" charset="0"/>
              </a:rPr>
              <a:t>Heart, T., Ben-</a:t>
            </a:r>
            <a:r>
              <a:rPr lang="en-US" b="0" i="0" cap="none" dirty="0" err="1">
                <a:solidFill>
                  <a:srgbClr val="222222"/>
                </a:solidFill>
                <a:effectLst/>
                <a:latin typeface="Times New Roman" panose="02020603050405020304" pitchFamily="18" charset="0"/>
                <a:cs typeface="Times New Roman" panose="02020603050405020304" pitchFamily="18" charset="0"/>
              </a:rPr>
              <a:t>assuli</a:t>
            </a:r>
            <a:r>
              <a:rPr lang="en-US" b="0" i="0" cap="none" dirty="0">
                <a:solidFill>
                  <a:srgbClr val="222222"/>
                </a:solidFill>
                <a:effectLst/>
                <a:latin typeface="Times New Roman" panose="02020603050405020304" pitchFamily="18" charset="0"/>
                <a:cs typeface="Times New Roman" panose="02020603050405020304" pitchFamily="18" charset="0"/>
              </a:rPr>
              <a:t>, O., &amp; Shabtai, I. (2017). A review of PHR, EMR and EHR integration: A more personalized healthcare and public health policy. </a:t>
            </a:r>
            <a:r>
              <a:rPr lang="en-US" b="0" i="1" cap="none" dirty="0">
                <a:solidFill>
                  <a:srgbClr val="222222"/>
                </a:solidFill>
                <a:effectLst/>
                <a:latin typeface="Times New Roman" panose="02020603050405020304" pitchFamily="18" charset="0"/>
                <a:cs typeface="Times New Roman" panose="02020603050405020304" pitchFamily="18" charset="0"/>
              </a:rPr>
              <a:t>Health policy and technology</a:t>
            </a:r>
            <a:r>
              <a:rPr lang="en-US" b="0" i="0" cap="none" dirty="0">
                <a:solidFill>
                  <a:srgbClr val="222222"/>
                </a:solidFill>
                <a:effectLst/>
                <a:latin typeface="Times New Roman" panose="02020603050405020304" pitchFamily="18" charset="0"/>
                <a:cs typeface="Times New Roman" panose="02020603050405020304" pitchFamily="18" charset="0"/>
              </a:rPr>
              <a:t>, </a:t>
            </a:r>
            <a:r>
              <a:rPr lang="en-US" b="0" i="1" cap="none" dirty="0">
                <a:solidFill>
                  <a:srgbClr val="222222"/>
                </a:solidFill>
                <a:effectLst/>
                <a:latin typeface="Times New Roman" panose="02020603050405020304" pitchFamily="18" charset="0"/>
                <a:cs typeface="Times New Roman" panose="02020603050405020304" pitchFamily="18" charset="0"/>
              </a:rPr>
              <a:t>6</a:t>
            </a:r>
            <a:r>
              <a:rPr lang="en-US" b="0" i="0" cap="none" dirty="0">
                <a:solidFill>
                  <a:srgbClr val="222222"/>
                </a:solidFill>
                <a:effectLst/>
                <a:latin typeface="Times New Roman" panose="02020603050405020304" pitchFamily="18" charset="0"/>
                <a:cs typeface="Times New Roman" panose="02020603050405020304" pitchFamily="18" charset="0"/>
              </a:rPr>
              <a:t>(1), 20-25.</a:t>
            </a:r>
          </a:p>
          <a:p>
            <a:r>
              <a:rPr lang="en-US" b="0" i="0" cap="none" dirty="0">
                <a:solidFill>
                  <a:srgbClr val="222222"/>
                </a:solidFill>
                <a:effectLst/>
                <a:latin typeface="Times New Roman" panose="02020603050405020304" pitchFamily="18" charset="0"/>
                <a:cs typeface="Times New Roman" panose="02020603050405020304" pitchFamily="18" charset="0"/>
              </a:rPr>
              <a:t>Agarwal, r., &amp; Kochhar, T. A. (2017). A review of PHR, EMR, and EHR integration: personalized healthcare and public health. </a:t>
            </a:r>
            <a:r>
              <a:rPr lang="en-US" b="0" i="1" cap="none" dirty="0">
                <a:solidFill>
                  <a:srgbClr val="222222"/>
                </a:solidFill>
                <a:effectLst/>
                <a:latin typeface="Times New Roman" panose="02020603050405020304" pitchFamily="18" charset="0"/>
                <a:cs typeface="Times New Roman" panose="02020603050405020304" pitchFamily="18" charset="0"/>
              </a:rPr>
              <a:t>International journal of information communication and computing technology</a:t>
            </a:r>
            <a:r>
              <a:rPr lang="en-US" b="0" i="0" cap="none" dirty="0">
                <a:solidFill>
                  <a:srgbClr val="222222"/>
                </a:solidFill>
                <a:effectLst/>
                <a:latin typeface="Times New Roman" panose="02020603050405020304" pitchFamily="18" charset="0"/>
                <a:cs typeface="Times New Roman" panose="02020603050405020304" pitchFamily="18" charset="0"/>
              </a:rPr>
              <a:t>, </a:t>
            </a:r>
            <a:r>
              <a:rPr lang="en-US" b="0" i="1" cap="none" dirty="0">
                <a:solidFill>
                  <a:srgbClr val="222222"/>
                </a:solidFill>
                <a:effectLst/>
                <a:latin typeface="Times New Roman" panose="02020603050405020304" pitchFamily="18" charset="0"/>
                <a:cs typeface="Times New Roman" panose="02020603050405020304" pitchFamily="18" charset="0"/>
              </a:rPr>
              <a:t>5</a:t>
            </a:r>
            <a:r>
              <a:rPr lang="en-US" b="0" i="0" cap="none" dirty="0">
                <a:solidFill>
                  <a:srgbClr val="222222"/>
                </a:solidFill>
                <a:effectLst/>
                <a:latin typeface="Times New Roman" panose="02020603050405020304" pitchFamily="18" charset="0"/>
                <a:cs typeface="Times New Roman" panose="02020603050405020304" pitchFamily="18" charset="0"/>
              </a:rPr>
              <a:t>(2), 310-317.</a:t>
            </a:r>
          </a:p>
          <a:p>
            <a:r>
              <a:rPr lang="en-US" cap="none" dirty="0" err="1">
                <a:effectLst/>
                <a:latin typeface="Times New Roman" panose="02020603050405020304" pitchFamily="18" charset="0"/>
                <a:cs typeface="Times New Roman" panose="02020603050405020304" pitchFamily="18" charset="0"/>
              </a:rPr>
              <a:t>Constanti</a:t>
            </a:r>
            <a:r>
              <a:rPr lang="en-US" cap="none" dirty="0">
                <a:effectLst/>
                <a:latin typeface="Times New Roman" panose="02020603050405020304" pitchFamily="18" charset="0"/>
                <a:cs typeface="Times New Roman" panose="02020603050405020304" pitchFamily="18" charset="0"/>
              </a:rPr>
              <a:t> &amp; C. Von H. (2020, </a:t>
            </a:r>
            <a:r>
              <a:rPr lang="en-US" cap="none" dirty="0">
                <a:latin typeface="Times New Roman" panose="02020603050405020304" pitchFamily="18" charset="0"/>
                <a:cs typeface="Times New Roman" panose="02020603050405020304" pitchFamily="18" charset="0"/>
              </a:rPr>
              <a:t>A</a:t>
            </a:r>
            <a:r>
              <a:rPr lang="en-US" cap="none" dirty="0">
                <a:effectLst/>
                <a:latin typeface="Times New Roman" panose="02020603050405020304" pitchFamily="18" charset="0"/>
                <a:cs typeface="Times New Roman" panose="02020603050405020304" pitchFamily="18" charset="0"/>
              </a:rPr>
              <a:t>pril 15). </a:t>
            </a:r>
            <a:r>
              <a:rPr lang="en-US" i="1" cap="none" dirty="0">
                <a:effectLst/>
                <a:latin typeface="Times New Roman" panose="02020603050405020304" pitchFamily="18" charset="0"/>
                <a:cs typeface="Times New Roman" panose="02020603050405020304" pitchFamily="18" charset="0"/>
              </a:rPr>
              <a:t>Is a lack of application integration hurting your business? Here's how to ease the pain.</a:t>
            </a:r>
            <a:r>
              <a:rPr lang="en-US" cap="none" dirty="0">
                <a:effectLst/>
                <a:latin typeface="Times New Roman" panose="02020603050405020304" pitchFamily="18" charset="0"/>
                <a:cs typeface="Times New Roman" panose="02020603050405020304" pitchFamily="18" charset="0"/>
              </a:rPr>
              <a:t> Computerworld. Https://www.Computerworld.Com/article/3538228/is-a-lack-of-application-integration-hurting-your-business-here-s-how-to-ease-the-pain.Html. </a:t>
            </a:r>
          </a:p>
          <a:p>
            <a:r>
              <a:rPr lang="en-US" cap="none" dirty="0" err="1">
                <a:effectLst/>
                <a:latin typeface="Times New Roman" panose="02020603050405020304" pitchFamily="18" charset="0"/>
                <a:cs typeface="Times New Roman" panose="02020603050405020304" pitchFamily="18" charset="0"/>
              </a:rPr>
              <a:t>Kähkönen</a:t>
            </a:r>
            <a:r>
              <a:rPr lang="en-US" cap="none" dirty="0">
                <a:effectLst/>
                <a:latin typeface="Times New Roman" panose="02020603050405020304" pitchFamily="18" charset="0"/>
                <a:cs typeface="Times New Roman" panose="02020603050405020304" pitchFamily="18" charset="0"/>
              </a:rPr>
              <a:t>, </a:t>
            </a:r>
            <a:r>
              <a:rPr lang="en-US" cap="none" dirty="0" err="1">
                <a:effectLst/>
                <a:latin typeface="Times New Roman" panose="02020603050405020304" pitchFamily="18" charset="0"/>
                <a:cs typeface="Times New Roman" panose="02020603050405020304" pitchFamily="18" charset="0"/>
              </a:rPr>
              <a:t>Tommi</a:t>
            </a:r>
            <a:r>
              <a:rPr lang="en-US" cap="none" dirty="0">
                <a:effectLst/>
                <a:latin typeface="Times New Roman" panose="02020603050405020304" pitchFamily="18" charset="0"/>
                <a:cs typeface="Times New Roman" panose="02020603050405020304" pitchFamily="18" charset="0"/>
              </a:rPr>
              <a:t> &amp; </a:t>
            </a:r>
            <a:r>
              <a:rPr lang="en-US" cap="none" dirty="0" err="1">
                <a:effectLst/>
                <a:latin typeface="Times New Roman" panose="02020603050405020304" pitchFamily="18" charset="0"/>
                <a:cs typeface="Times New Roman" panose="02020603050405020304" pitchFamily="18" charset="0"/>
              </a:rPr>
              <a:t>Smolander</a:t>
            </a:r>
            <a:r>
              <a:rPr lang="en-US" cap="none" dirty="0">
                <a:effectLst/>
                <a:latin typeface="Times New Roman" panose="02020603050405020304" pitchFamily="18" charset="0"/>
                <a:cs typeface="Times New Roman" panose="02020603050405020304" pitchFamily="18" charset="0"/>
              </a:rPr>
              <a:t>, Kari &amp; </a:t>
            </a:r>
            <a:r>
              <a:rPr lang="en-US" cap="none" dirty="0" err="1">
                <a:effectLst/>
                <a:latin typeface="Times New Roman" panose="02020603050405020304" pitchFamily="18" charset="0"/>
                <a:cs typeface="Times New Roman" panose="02020603050405020304" pitchFamily="18" charset="0"/>
              </a:rPr>
              <a:t>Maglyas</a:t>
            </a:r>
            <a:r>
              <a:rPr lang="en-US" cap="none" dirty="0">
                <a:effectLst/>
                <a:latin typeface="Times New Roman" panose="02020603050405020304" pitchFamily="18" charset="0"/>
                <a:cs typeface="Times New Roman" panose="02020603050405020304" pitchFamily="18" charset="0"/>
              </a:rPr>
              <a:t>, Andrey. (2016). Lack of integration governance in ERP development: a case study on causes and effects. Enterprise Information Systems. 11. 10.1080/17517575.2016.1179347.</a:t>
            </a:r>
          </a:p>
          <a:p>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590431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BA7D41-7EBD-45D7-AFB8-22EF4BFA6BA2}">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9C9275B-1E7E-409A-9467-302622C468D2}">
  <ds:schemaRefs>
    <ds:schemaRef ds:uri="http://schemas.microsoft.com/sharepoint/v3/contenttype/forms"/>
  </ds:schemaRefs>
</ds:datastoreItem>
</file>

<file path=customXml/itemProps3.xml><?xml version="1.0" encoding="utf-8"?>
<ds:datastoreItem xmlns:ds="http://schemas.openxmlformats.org/officeDocument/2006/customXml" ds:itemID="{38E52988-C458-4121-9BF8-864CDB291D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Laboratory design</Template>
  <TotalTime>209</TotalTime>
  <Words>736</Words>
  <Application>Microsoft Office PowerPoint</Application>
  <PresentationFormat>Widescreen</PresentationFormat>
  <Paragraphs>47</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Google Sans</vt:lpstr>
      <vt:lpstr>open sans</vt:lpstr>
      <vt:lpstr>Times New Roman</vt:lpstr>
      <vt:lpstr>Tw Cen MT</vt:lpstr>
      <vt:lpstr>Wingdings</vt:lpstr>
      <vt:lpstr>Droplet</vt:lpstr>
      <vt:lpstr>Health Information Systems Technology and Applications</vt:lpstr>
      <vt:lpstr>Electronic Health Integration (EHR) Integration </vt:lpstr>
      <vt:lpstr>Importance of Electronic Health Record Integration </vt:lpstr>
      <vt:lpstr>Importance Of The Interoperability of All Computing Systems within the Health Care Organization</vt:lpstr>
      <vt:lpstr> Ramifications of the Lack of Integration of the Information Systems among the Departments.</vt:lpstr>
      <vt:lpstr> Ramifications of the Lack of Integration of the Information Systems among the Departments.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Information Systems Technology and Applications</dc:title>
  <dc:creator>Joy Finah</dc:creator>
  <cp:lastModifiedBy>Joy Finah</cp:lastModifiedBy>
  <cp:revision>17</cp:revision>
  <dcterms:created xsi:type="dcterms:W3CDTF">2021-05-10T15:06:42Z</dcterms:created>
  <dcterms:modified xsi:type="dcterms:W3CDTF">2021-05-10T18:35:51Z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