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495" autoAdjust="0"/>
  </p:normalViewPr>
  <p:slideViewPr>
    <p:cSldViewPr>
      <p:cViewPr varScale="1">
        <p:scale>
          <a:sx n="61" d="100"/>
          <a:sy n="61" d="100"/>
        </p:scale>
        <p:origin x="1626"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F4161D-8432-47F7-A1A8-2BAE9DF1C6A2}" type="datetimeFigureOut">
              <a:rPr lang="en-US" smtClean="0"/>
              <a:t>5/11/2021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29FD5E-D728-448A-9342-F1F8574F0D7D}" type="slidenum">
              <a:rPr lang="en-US" smtClean="0"/>
              <a:t>‹#›</a:t>
            </a:fld>
            <a:endParaRPr lang="en-US"/>
          </a:p>
        </p:txBody>
      </p:sp>
    </p:spTree>
    <p:extLst>
      <p:ext uri="{BB962C8B-B14F-4D97-AF65-F5344CB8AC3E}">
        <p14:creationId xmlns:p14="http://schemas.microsoft.com/office/powerpoint/2010/main" val="221323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latin typeface="Times New Roman" pitchFamily="18" charset="0"/>
                <a:cs typeface="Times New Roman" pitchFamily="18" charset="0"/>
              </a:rPr>
              <a:t>The issue of change in the organization emerges due to internal or external forces. Irrespective of the nature of the changes, the issues occur at the right time and help managers to learn new things. In this case, the Covid-19 pandemic has forced firms to adjust to new ways of operations due to the restrictions in place.</a:t>
            </a:r>
          </a:p>
          <a:p>
            <a:pPr marL="171450" indent="-171450">
              <a:buFont typeface="Arial" pitchFamily="34" charset="0"/>
              <a:buChar char="•"/>
            </a:pPr>
            <a:r>
              <a:rPr lang="en-US" dirty="0" smtClean="0">
                <a:latin typeface="Times New Roman" pitchFamily="18" charset="0"/>
                <a:cs typeface="Times New Roman" pitchFamily="18" charset="0"/>
              </a:rPr>
              <a:t>While the pandemic forced many organizations to change the way they operate, change helps a firm to grow and expand. The issue of organizational change requires management teams to adopt new strategies that facilitate the continuity of operations (Al-Haddad &amp; </a:t>
            </a:r>
            <a:r>
              <a:rPr lang="en-US" dirty="0" err="1" smtClean="0">
                <a:latin typeface="Times New Roman" pitchFamily="18" charset="0"/>
                <a:cs typeface="Times New Roman" pitchFamily="18" charset="0"/>
              </a:rPr>
              <a:t>Kotnour</a:t>
            </a:r>
            <a:r>
              <a:rPr lang="en-US" dirty="0" smtClean="0">
                <a:latin typeface="Times New Roman" pitchFamily="18" charset="0"/>
                <a:cs typeface="Times New Roman" pitchFamily="18" charset="0"/>
              </a:rPr>
              <a:t>, 2015). All stakeholders involved have to agree or embrace the changes in order to help the firm move forward.</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629FD5E-D728-448A-9342-F1F8574F0D7D}" type="slidenum">
              <a:rPr lang="en-US" smtClean="0"/>
              <a:t>2</a:t>
            </a:fld>
            <a:endParaRPr lang="en-US"/>
          </a:p>
        </p:txBody>
      </p:sp>
    </p:spTree>
    <p:extLst>
      <p:ext uri="{BB962C8B-B14F-4D97-AF65-F5344CB8AC3E}">
        <p14:creationId xmlns:p14="http://schemas.microsoft.com/office/powerpoint/2010/main" val="968609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sz="1200" kern="1200" dirty="0" smtClean="0">
                <a:solidFill>
                  <a:schemeClr val="tx1"/>
                </a:solidFill>
                <a:effectLst/>
                <a:latin typeface="Times New Roman" pitchFamily="18" charset="0"/>
                <a:ea typeface="+mn-ea"/>
                <a:cs typeface="Times New Roman" pitchFamily="18" charset="0"/>
              </a:rPr>
              <a:t>As indicated earlier, the issue of organizational change enables the firm to remain competitive and leaders act as agents of change. The company moved to the WFH model, which has brought success despite the challenges associated with the pandemic. However, the pandemic has gone and employees can go back to the office without sacrificing their health and safety.</a:t>
            </a:r>
          </a:p>
          <a:p>
            <a:pPr marL="171450" indent="-171450">
              <a:buFont typeface="Arial" pitchFamily="34" charset="0"/>
              <a:buChar char="•"/>
            </a:pPr>
            <a:r>
              <a:rPr lang="en-US" sz="1200" kern="1200" dirty="0" smtClean="0">
                <a:solidFill>
                  <a:schemeClr val="tx1"/>
                </a:solidFill>
                <a:effectLst/>
                <a:latin typeface="Times New Roman" pitchFamily="18" charset="0"/>
                <a:ea typeface="+mn-ea"/>
                <a:cs typeface="Times New Roman" pitchFamily="18" charset="0"/>
              </a:rPr>
              <a:t>Despite the challenges that other organizations encountered during the pandemic, the firm under consideration enjoyed success due to the adoption of the WFH model. Due to this experience, the management wants to continue using this model but some employees want to report or work from the office.</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629FD5E-D728-448A-9342-F1F8574F0D7D}" type="slidenum">
              <a:rPr lang="en-US" smtClean="0"/>
              <a:t>3</a:t>
            </a:fld>
            <a:endParaRPr lang="en-US"/>
          </a:p>
        </p:txBody>
      </p:sp>
    </p:spTree>
    <p:extLst>
      <p:ext uri="{BB962C8B-B14F-4D97-AF65-F5344CB8AC3E}">
        <p14:creationId xmlns:p14="http://schemas.microsoft.com/office/powerpoint/2010/main" val="481293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sz="1200" kern="1200" dirty="0" smtClean="0">
                <a:solidFill>
                  <a:schemeClr val="tx1"/>
                </a:solidFill>
                <a:effectLst/>
                <a:latin typeface="Times New Roman" pitchFamily="18" charset="0"/>
                <a:ea typeface="+mn-ea"/>
                <a:cs typeface="Times New Roman" pitchFamily="18" charset="0"/>
              </a:rPr>
              <a:t>The utilization of transformational leadership approach allows the leader or manager to work with teams in the workplace to identify or establish the need for change (Sun &amp; Henderson, 2017). The process facilitates the creation of a vision that guides change through inspiration, which applies to the current situation of the organization under consideration.</a:t>
            </a:r>
          </a:p>
          <a:p>
            <a:pPr marL="171450" indent="-171450">
              <a:buFont typeface="Arial" pitchFamily="34" charset="0"/>
              <a:buChar char="•"/>
            </a:pPr>
            <a:r>
              <a:rPr lang="en-US" sz="1200" kern="1200" dirty="0" smtClean="0">
                <a:solidFill>
                  <a:schemeClr val="tx1"/>
                </a:solidFill>
                <a:effectLst/>
                <a:latin typeface="Times New Roman" pitchFamily="18" charset="0"/>
                <a:ea typeface="+mn-ea"/>
                <a:cs typeface="Times New Roman" pitchFamily="18" charset="0"/>
              </a:rPr>
              <a:t>Equally, the use of servant leadership style gives the leader or manager the opportunity to serve others (</a:t>
            </a:r>
            <a:r>
              <a:rPr lang="en-US" sz="1200" kern="1200" dirty="0" err="1" smtClean="0">
                <a:solidFill>
                  <a:schemeClr val="tx1"/>
                </a:solidFill>
                <a:effectLst/>
                <a:latin typeface="Times New Roman" pitchFamily="18" charset="0"/>
                <a:ea typeface="+mn-ea"/>
                <a:cs typeface="Times New Roman" pitchFamily="18" charset="0"/>
              </a:rPr>
              <a:t>Gandolfi</a:t>
            </a:r>
            <a:r>
              <a:rPr lang="en-US" sz="1200" kern="1200" dirty="0" smtClean="0">
                <a:solidFill>
                  <a:schemeClr val="tx1"/>
                </a:solidFill>
                <a:effectLst/>
                <a:latin typeface="Times New Roman" pitchFamily="18" charset="0"/>
                <a:ea typeface="+mn-ea"/>
                <a:cs typeface="Times New Roman" pitchFamily="18" charset="0"/>
              </a:rPr>
              <a:t> &amp; Stone, 2018). The style requires the leader to listen to the needs of others, which could help the organizational employees embrace the WFH model. As highlighted, the two leadership styles engage employees directly, which makes them part of the change process.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629FD5E-D728-448A-9342-F1F8574F0D7D}" type="slidenum">
              <a:rPr lang="en-US" smtClean="0"/>
              <a:t>4</a:t>
            </a:fld>
            <a:endParaRPr lang="en-US"/>
          </a:p>
        </p:txBody>
      </p:sp>
    </p:spTree>
    <p:extLst>
      <p:ext uri="{BB962C8B-B14F-4D97-AF65-F5344CB8AC3E}">
        <p14:creationId xmlns:p14="http://schemas.microsoft.com/office/powerpoint/2010/main" val="3665062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sz="1200" kern="1200" dirty="0" smtClean="0">
                <a:solidFill>
                  <a:schemeClr val="tx1"/>
                </a:solidFill>
                <a:effectLst/>
                <a:latin typeface="Times New Roman" pitchFamily="18" charset="0"/>
                <a:ea typeface="+mn-ea"/>
                <a:cs typeface="Times New Roman" pitchFamily="18" charset="0"/>
              </a:rPr>
              <a:t>The organization’s managers can adopt the use of behavior modeling approach to influence decisions of employees regarding the issue of WFH model. Equally, the element of constructive feedback encourages employees to work hard and follow the organization’s directions (</a:t>
            </a:r>
            <a:r>
              <a:rPr lang="en-US" sz="1200" kern="1200" dirty="0" err="1" smtClean="0">
                <a:solidFill>
                  <a:schemeClr val="tx1"/>
                </a:solidFill>
                <a:effectLst/>
                <a:latin typeface="Times New Roman" pitchFamily="18" charset="0"/>
                <a:ea typeface="+mn-ea"/>
                <a:cs typeface="Times New Roman" pitchFamily="18" charset="0"/>
              </a:rPr>
              <a:t>Secchi</a:t>
            </a:r>
            <a:r>
              <a:rPr lang="en-US" sz="1200" kern="1200" dirty="0" smtClean="0">
                <a:solidFill>
                  <a:schemeClr val="tx1"/>
                </a:solidFill>
                <a:effectLst/>
                <a:latin typeface="Times New Roman" pitchFamily="18" charset="0"/>
                <a:ea typeface="+mn-ea"/>
                <a:cs typeface="Times New Roman" pitchFamily="18" charset="0"/>
              </a:rPr>
              <a:t>, 2015). In this context, the use of the two approaches can help to convince some of the managers from moving back to the office.</a:t>
            </a:r>
          </a:p>
          <a:p>
            <a:pPr marL="171450" indent="-171450">
              <a:buFont typeface="Arial" pitchFamily="34" charset="0"/>
              <a:buChar char="•"/>
            </a:pPr>
            <a:r>
              <a:rPr lang="en-US" sz="1200" kern="1200" dirty="0" smtClean="0">
                <a:solidFill>
                  <a:schemeClr val="tx1"/>
                </a:solidFill>
                <a:effectLst/>
                <a:latin typeface="Times New Roman" pitchFamily="18" charset="0"/>
                <a:ea typeface="+mn-ea"/>
                <a:cs typeface="Times New Roman" pitchFamily="18" charset="0"/>
              </a:rPr>
              <a:t>The use of constructive feedback and behavior modeling can help all employees to understand the advantages of the WFH model. For example, employees will not have to incur commuter expenses and will start working on time every day due to minimal movements. Therefore, the WFH model will play a significant role in improving employee overall performance.</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629FD5E-D728-448A-9342-F1F8574F0D7D}" type="slidenum">
              <a:rPr lang="en-US" smtClean="0"/>
              <a:t>5</a:t>
            </a:fld>
            <a:endParaRPr lang="en-US"/>
          </a:p>
        </p:txBody>
      </p:sp>
    </p:spTree>
    <p:extLst>
      <p:ext uri="{BB962C8B-B14F-4D97-AF65-F5344CB8AC3E}">
        <p14:creationId xmlns:p14="http://schemas.microsoft.com/office/powerpoint/2010/main" val="3546136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sz="1200" dirty="0" smtClean="0">
                <a:latin typeface="Times New Roman" pitchFamily="18" charset="0"/>
                <a:cs typeface="Times New Roman" pitchFamily="18" charset="0"/>
              </a:rPr>
              <a:t>Regular communication across all the organization’s departments ensures that all employees understand and appreciate the organization’s goals, vision, and intentions (Rodrigues, </a:t>
            </a:r>
            <a:r>
              <a:rPr lang="en-US" sz="1200" dirty="0" err="1" smtClean="0">
                <a:latin typeface="Times New Roman" pitchFamily="18" charset="0"/>
                <a:cs typeface="Times New Roman" pitchFamily="18" charset="0"/>
              </a:rPr>
              <a:t>Azevedo</a:t>
            </a:r>
            <a:r>
              <a:rPr lang="en-US" sz="1200" dirty="0" smtClean="0">
                <a:latin typeface="Times New Roman" pitchFamily="18" charset="0"/>
                <a:cs typeface="Times New Roman" pitchFamily="18" charset="0"/>
              </a:rPr>
              <a:t>, &amp; </a:t>
            </a:r>
            <a:r>
              <a:rPr lang="en-US" sz="1200" dirty="0" err="1" smtClean="0">
                <a:latin typeface="Times New Roman" pitchFamily="18" charset="0"/>
                <a:cs typeface="Times New Roman" pitchFamily="18" charset="0"/>
              </a:rPr>
              <a:t>Calvo</a:t>
            </a:r>
            <a:r>
              <a:rPr lang="en-US" sz="1200" dirty="0" smtClean="0">
                <a:latin typeface="Times New Roman" pitchFamily="18" charset="0"/>
                <a:cs typeface="Times New Roman" pitchFamily="18" charset="0"/>
              </a:rPr>
              <a:t>, 2016). The situation makes employees feel appreciated by the firm’s leadership. The utilization of appropriate communication channels allows employees to engage the management and provide ideas that can help to influence change.</a:t>
            </a:r>
          </a:p>
          <a:p>
            <a:pPr marL="171450" indent="-171450">
              <a:buFont typeface="Arial" pitchFamily="34" charset="0"/>
              <a:buChar char="•"/>
            </a:pPr>
            <a:r>
              <a:rPr lang="en-US" sz="1200" dirty="0" smtClean="0">
                <a:latin typeface="Times New Roman" pitchFamily="18" charset="0"/>
                <a:cs typeface="Times New Roman" pitchFamily="18" charset="0"/>
              </a:rPr>
              <a:t>The organization’s management can use other tactics to engage all employees, such as consultations, creating coalitions, and personal appeals. In this case, the management seeks the adoption of the WFH model. Therefore, the management can convince employees to accept the change but meet twice a month physically in the organization’s conference room.</a:t>
            </a:r>
          </a:p>
          <a:p>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629FD5E-D728-448A-9342-F1F8574F0D7D}" type="slidenum">
              <a:rPr lang="en-US" smtClean="0"/>
              <a:t>6</a:t>
            </a:fld>
            <a:endParaRPr lang="en-US"/>
          </a:p>
        </p:txBody>
      </p:sp>
    </p:spTree>
    <p:extLst>
      <p:ext uri="{BB962C8B-B14F-4D97-AF65-F5344CB8AC3E}">
        <p14:creationId xmlns:p14="http://schemas.microsoft.com/office/powerpoint/2010/main" val="2833077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latin typeface="Times New Roman" pitchFamily="18" charset="0"/>
                <a:cs typeface="Times New Roman" pitchFamily="18" charset="0"/>
              </a:rPr>
              <a:t>Managers play an essential role in organizations because the leaders provide instructions and directions for others to follow (</a:t>
            </a:r>
            <a:r>
              <a:rPr lang="en-US" dirty="0" err="1" smtClean="0">
                <a:latin typeface="Times New Roman" pitchFamily="18" charset="0"/>
                <a:cs typeface="Times New Roman" pitchFamily="18" charset="0"/>
              </a:rPr>
              <a:t>Uvhagen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Hasson</a:t>
            </a:r>
            <a:r>
              <a:rPr lang="en-US" dirty="0" smtClean="0">
                <a:latin typeface="Times New Roman" pitchFamily="18" charset="0"/>
                <a:cs typeface="Times New Roman" pitchFamily="18" charset="0"/>
              </a:rPr>
              <a:t>, Hansson, &amp; von </a:t>
            </a:r>
            <a:r>
              <a:rPr lang="en-US" dirty="0" err="1" smtClean="0">
                <a:latin typeface="Times New Roman" pitchFamily="18" charset="0"/>
                <a:cs typeface="Times New Roman" pitchFamily="18" charset="0"/>
              </a:rPr>
              <a:t>Knorring</a:t>
            </a:r>
            <a:r>
              <a:rPr lang="en-US" dirty="0" smtClean="0">
                <a:latin typeface="Times New Roman" pitchFamily="18" charset="0"/>
                <a:cs typeface="Times New Roman" pitchFamily="18" charset="0"/>
              </a:rPr>
              <a:t>, 2018). In this case, the managers’ leadership would help the organization’s employees to embrace the WFH model. The managers can convince all workers about the significance of WFH, such as few distractions and reduced expenses because of commuting.</a:t>
            </a:r>
          </a:p>
          <a:p>
            <a:pPr marL="171450" indent="-171450">
              <a:buFont typeface="Arial" pitchFamily="34" charset="0"/>
              <a:buChar char="•"/>
            </a:pPr>
            <a:r>
              <a:rPr lang="en-US" dirty="0" smtClean="0">
                <a:latin typeface="Times New Roman" pitchFamily="18" charset="0"/>
                <a:cs typeface="Times New Roman" pitchFamily="18" charset="0"/>
              </a:rPr>
              <a:t>The issue of influencing change in the organization requires managers to set clear goals, including setting an example for others to follow. Through such activities, the organization’s employees will embrace the WFH initiative, which will lead to increased productivity due to few distractions and workers’ ability to focus on issues that matter.</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629FD5E-D728-448A-9342-F1F8574F0D7D}" type="slidenum">
              <a:rPr lang="en-US" smtClean="0"/>
              <a:t>7</a:t>
            </a:fld>
            <a:endParaRPr lang="en-US"/>
          </a:p>
        </p:txBody>
      </p:sp>
    </p:spTree>
    <p:extLst>
      <p:ext uri="{BB962C8B-B14F-4D97-AF65-F5344CB8AC3E}">
        <p14:creationId xmlns:p14="http://schemas.microsoft.com/office/powerpoint/2010/main" val="4161048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latin typeface="Times New Roman" pitchFamily="18" charset="0"/>
                <a:cs typeface="Times New Roman" pitchFamily="18" charset="0"/>
              </a:rPr>
              <a:t>The process of initiating change in the organization succeeds if the management engages all stakeholders. In this case, managers’ conduct that involves the coordination of employee activities, including the delegation of duties makes them feel appreciated in the workplace (Juarez </a:t>
            </a:r>
            <a:r>
              <a:rPr lang="en-US" dirty="0" err="1" smtClean="0">
                <a:latin typeface="Times New Roman" pitchFamily="18" charset="0"/>
                <a:cs typeface="Times New Roman" pitchFamily="18" charset="0"/>
              </a:rPr>
              <a:t>Tarraga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Santandreu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Mascarell</a:t>
            </a:r>
            <a:r>
              <a:rPr lang="en-US" dirty="0" smtClean="0">
                <a:latin typeface="Times New Roman" pitchFamily="18" charset="0"/>
                <a:cs typeface="Times New Roman" pitchFamily="18" charset="0"/>
              </a:rPr>
              <a:t>, &amp; Marin Garcia, 2019). As such, managers’ ability to treat employees as part of the firm would help the organization go through with the WFH initiative.</a:t>
            </a:r>
          </a:p>
          <a:p>
            <a:pPr marL="171450" indent="-171450">
              <a:buFont typeface="Arial" pitchFamily="34" charset="0"/>
              <a:buChar char="•"/>
            </a:pPr>
            <a:r>
              <a:rPr lang="en-US" dirty="0" smtClean="0">
                <a:latin typeface="Times New Roman" pitchFamily="18" charset="0"/>
                <a:cs typeface="Times New Roman" pitchFamily="18" charset="0"/>
              </a:rPr>
              <a:t>Employees play a significant role in organizations. Managers’ involvement of employees in key decision-making processes would help the organization succeed with the WFH initiative. Therefore, the managers should engage employees during decision-making procedures, especially when initiating change.</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629FD5E-D728-448A-9342-F1F8574F0D7D}" type="slidenum">
              <a:rPr lang="en-US" smtClean="0"/>
              <a:t>8</a:t>
            </a:fld>
            <a:endParaRPr lang="en-US"/>
          </a:p>
        </p:txBody>
      </p:sp>
    </p:spTree>
    <p:extLst>
      <p:ext uri="{BB962C8B-B14F-4D97-AF65-F5344CB8AC3E}">
        <p14:creationId xmlns:p14="http://schemas.microsoft.com/office/powerpoint/2010/main" val="680547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latin typeface="Times New Roman" pitchFamily="18" charset="0"/>
                <a:cs typeface="Times New Roman" pitchFamily="18" charset="0"/>
              </a:rPr>
              <a:t>All organizations should engage employees in the decision-making process, especially when initiating changes because such activities affect workers. In the case of the organization under consideration, engaging employees will help to developing a positive relationship. The situation will make employees feel appreciated, which will convince them to embrace the WFH initiative.</a:t>
            </a:r>
          </a:p>
          <a:p>
            <a:pPr marL="171450" indent="-171450">
              <a:buFont typeface="Arial" pitchFamily="34" charset="0"/>
              <a:buChar char="•"/>
            </a:pPr>
            <a:r>
              <a:rPr lang="en-US" dirty="0" smtClean="0">
                <a:latin typeface="Times New Roman" pitchFamily="18" charset="0"/>
                <a:cs typeface="Times New Roman" pitchFamily="18" charset="0"/>
              </a:rPr>
              <a:t>Managers’ adoption of transformative and servant leadership styles will convince employees to embrace the change because of the benefits associated with the WFH model. The leadership styles will involve engaging employees in all activities, including forming teams and alliances with the management to as a way of overseeing the change process.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629FD5E-D728-448A-9342-F1F8574F0D7D}" type="slidenum">
              <a:rPr lang="en-US" smtClean="0"/>
              <a:t>9</a:t>
            </a:fld>
            <a:endParaRPr lang="en-US"/>
          </a:p>
        </p:txBody>
      </p:sp>
    </p:spTree>
    <p:extLst>
      <p:ext uri="{BB962C8B-B14F-4D97-AF65-F5344CB8AC3E}">
        <p14:creationId xmlns:p14="http://schemas.microsoft.com/office/powerpoint/2010/main" val="4169477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CBCEEE6-DFB3-4804-9334-A31DECA3F5AD}" type="datetimeFigureOut">
              <a:rPr lang="en-US" smtClean="0"/>
              <a:t>5/11/2021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8CF2E7C-27B8-4C41-B874-93B2A2EE51C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CBCEEE6-DFB3-4804-9334-A31DECA3F5AD}" type="datetimeFigureOut">
              <a:rPr lang="en-US" smtClean="0"/>
              <a:t>5/11/2021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F2E7C-27B8-4C41-B874-93B2A2EE51C0}" type="slidenum">
              <a:rPr lang="en-US" smtClean="0"/>
              <a:t>‹#›</a:t>
            </a:fld>
            <a:endParaRPr lang="en-US"/>
          </a:p>
        </p:txBody>
      </p:sp>
    </p:spTree>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CBCEEE6-DFB3-4804-9334-A31DECA3F5AD}" type="datetimeFigureOut">
              <a:rPr lang="en-US" smtClean="0"/>
              <a:t>5/11/2021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F2E7C-27B8-4C41-B874-93B2A2EE51C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CBCEEE6-DFB3-4804-9334-A31DECA3F5AD}" type="datetimeFigureOut">
              <a:rPr lang="en-US" smtClean="0"/>
              <a:t>5/11/2021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F2E7C-27B8-4C41-B874-93B2A2EE51C0}" type="slidenum">
              <a:rPr lang="en-US" smtClean="0"/>
              <a:t>‹#›</a:t>
            </a:fld>
            <a:endParaRPr lang="en-US"/>
          </a:p>
        </p:txBody>
      </p:sp>
    </p:spTree>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CBCEEE6-DFB3-4804-9334-A31DECA3F5AD}" type="datetimeFigureOut">
              <a:rPr lang="en-US" smtClean="0"/>
              <a:t>5/11/2021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CF2E7C-27B8-4C41-B874-93B2A2EE51C0}" type="slidenum">
              <a:rPr lang="en-US" smtClean="0"/>
              <a:t>‹#›</a:t>
            </a:fld>
            <a:endParaRPr lang="en-US"/>
          </a:p>
        </p:txBody>
      </p:sp>
    </p:spTree>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CBCEEE6-DFB3-4804-9334-A31DECA3F5AD}" type="datetimeFigureOut">
              <a:rPr lang="en-US" smtClean="0"/>
              <a:t>5/11/2021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CF2E7C-27B8-4C41-B874-93B2A2EE51C0}" type="slidenum">
              <a:rPr lang="en-US" smtClean="0"/>
              <a:t>‹#›</a:t>
            </a:fld>
            <a:endParaRPr lang="en-US"/>
          </a:p>
        </p:txBody>
      </p:sp>
    </p:spTree>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BCEEE6-DFB3-4804-9334-A31DECA3F5AD}" type="datetimeFigureOut">
              <a:rPr lang="en-US" smtClean="0"/>
              <a:t>5/11/2021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CF2E7C-27B8-4C41-B874-93B2A2EE51C0}" type="slidenum">
              <a:rPr lang="en-US" smtClean="0"/>
              <a:t>‹#›</a:t>
            </a:fld>
            <a:endParaRPr lang="en-US"/>
          </a:p>
        </p:txBody>
      </p:sp>
    </p:spTree>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CBCEEE6-DFB3-4804-9334-A31DECA3F5AD}" type="datetimeFigureOut">
              <a:rPr lang="en-US" smtClean="0"/>
              <a:t>5/11/2021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F2E7C-27B8-4C41-B874-93B2A2EE51C0}" type="slidenum">
              <a:rPr lang="en-US" smtClean="0"/>
              <a:t>‹#›</a:t>
            </a:fld>
            <a:endParaRPr lang="en-US"/>
          </a:p>
        </p:txBody>
      </p:sp>
    </p:spTree>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CBCEEE6-DFB3-4804-9334-A31DECA3F5AD}" type="datetimeFigureOut">
              <a:rPr lang="en-US" smtClean="0"/>
              <a:t>5/11/2021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8CF2E7C-27B8-4C41-B874-93B2A2EE51C0}"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CBCEEE6-DFB3-4804-9334-A31DECA3F5AD}" type="datetimeFigureOut">
              <a:rPr lang="en-US" smtClean="0"/>
              <a:t>5/11/2021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F2E7C-27B8-4C41-B874-93B2A2EE51C0}" type="slidenum">
              <a:rPr lang="en-US" smtClean="0"/>
              <a:t>‹#›</a:t>
            </a:fld>
            <a:endParaRPr lang="en-US"/>
          </a:p>
        </p:txBody>
      </p:sp>
    </p:spTree>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CBCEEE6-DFB3-4804-9334-A31DECA3F5AD}" type="datetimeFigureOut">
              <a:rPr lang="en-US" smtClean="0"/>
              <a:t>5/11/2021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F2E7C-27B8-4C41-B874-93B2A2EE51C0}" type="slidenum">
              <a:rPr lang="en-US" smtClean="0"/>
              <a:t>‹#›</a:t>
            </a:fld>
            <a:endParaRPr lang="en-US"/>
          </a:p>
        </p:txBody>
      </p:sp>
    </p:spTree>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CBCEEE6-DFB3-4804-9334-A31DECA3F5AD}" type="datetimeFigureOut">
              <a:rPr lang="en-US" smtClean="0"/>
              <a:t>5/11/2021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8CF2E7C-27B8-4C41-B874-93B2A2EE51C0}"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cover/>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1085088"/>
          </a:xfrm>
        </p:spPr>
        <p:txBody>
          <a:bodyPr/>
          <a:lstStyle/>
          <a:p>
            <a:pPr algn="ctr"/>
            <a:r>
              <a:rPr lang="en-US" b="1" dirty="0">
                <a:solidFill>
                  <a:schemeClr val="tx1"/>
                </a:solidFill>
                <a:latin typeface="Times New Roman" pitchFamily="18" charset="0"/>
                <a:cs typeface="Times New Roman" pitchFamily="18" charset="0"/>
              </a:rPr>
              <a:t>Organizational Change</a:t>
            </a:r>
          </a:p>
        </p:txBody>
      </p:sp>
      <p:sp>
        <p:nvSpPr>
          <p:cNvPr id="5" name="Content Placeholder 4"/>
          <p:cNvSpPr>
            <a:spLocks noGrp="1"/>
          </p:cNvSpPr>
          <p:nvPr>
            <p:ph idx="1"/>
          </p:nvPr>
        </p:nvSpPr>
        <p:spPr/>
        <p:txBody>
          <a:bodyPr/>
          <a:lstStyle/>
          <a:p>
            <a:pPr marL="0" indent="0">
              <a:buNone/>
            </a:pPr>
            <a:endParaRPr lang="en-US" dirty="0" smtClean="0"/>
          </a:p>
          <a:p>
            <a:pPr marL="0" indent="0" algn="ctr">
              <a:buNone/>
            </a:pPr>
            <a:r>
              <a:rPr lang="en-US" b="1" dirty="0" smtClean="0">
                <a:latin typeface="Times New Roman" pitchFamily="18" charset="0"/>
                <a:cs typeface="Times New Roman" pitchFamily="18" charset="0"/>
              </a:rPr>
              <a:t>Organizational Change</a:t>
            </a:r>
          </a:p>
          <a:p>
            <a:pPr marL="0" indent="0" algn="ctr">
              <a:buNone/>
            </a:pPr>
            <a:endParaRPr lang="en-US" dirty="0">
              <a:latin typeface="Times New Roman" pitchFamily="18" charset="0"/>
              <a:cs typeface="Times New Roman" pitchFamily="18" charset="0"/>
            </a:endParaRPr>
          </a:p>
          <a:p>
            <a:pPr marL="0" indent="0" algn="ctr">
              <a:buNone/>
            </a:pPr>
            <a:r>
              <a:rPr lang="en-US" dirty="0" smtClean="0">
                <a:latin typeface="Times New Roman" pitchFamily="18" charset="0"/>
                <a:cs typeface="Times New Roman" pitchFamily="18" charset="0"/>
              </a:rPr>
              <a:t>Student’s Name</a:t>
            </a:r>
          </a:p>
          <a:p>
            <a:pPr marL="0" indent="0" algn="ctr">
              <a:buNone/>
            </a:pPr>
            <a:r>
              <a:rPr lang="en-US" dirty="0" smtClean="0">
                <a:latin typeface="Times New Roman" pitchFamily="18" charset="0"/>
                <a:cs typeface="Times New Roman" pitchFamily="18" charset="0"/>
              </a:rPr>
              <a:t>Department, Institutional Affiliation</a:t>
            </a:r>
          </a:p>
          <a:p>
            <a:pPr marL="0" indent="0" algn="ctr">
              <a:buNone/>
            </a:pPr>
            <a:r>
              <a:rPr lang="en-US" dirty="0" smtClean="0">
                <a:latin typeface="Times New Roman" pitchFamily="18" charset="0"/>
                <a:cs typeface="Times New Roman" pitchFamily="18" charset="0"/>
              </a:rPr>
              <a:t>Course Number and Name</a:t>
            </a:r>
          </a:p>
          <a:p>
            <a:pPr marL="0" indent="0" algn="ctr">
              <a:buNone/>
            </a:pPr>
            <a:r>
              <a:rPr lang="en-US" dirty="0" smtClean="0">
                <a:latin typeface="Times New Roman" pitchFamily="18" charset="0"/>
                <a:cs typeface="Times New Roman" pitchFamily="18" charset="0"/>
              </a:rPr>
              <a:t>Instructor’s Name</a:t>
            </a:r>
          </a:p>
          <a:p>
            <a:pPr marL="0" indent="0" algn="ctr">
              <a:buNone/>
            </a:pPr>
            <a:r>
              <a:rPr lang="en-US" dirty="0" smtClean="0">
                <a:latin typeface="Times New Roman" pitchFamily="18" charset="0"/>
                <a:cs typeface="Times New Roman" pitchFamily="18" charset="0"/>
              </a:rPr>
              <a:t>Date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22986123"/>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85088"/>
          </a:xfrm>
        </p:spPr>
        <p:txBody>
          <a:bodyPr>
            <a:normAutofit fontScale="90000"/>
          </a:bodyPr>
          <a:lstStyle/>
          <a:p>
            <a:pPr algn="ctr"/>
            <a:r>
              <a:rPr lang="en-US" b="1" dirty="0">
                <a:solidFill>
                  <a:schemeClr val="tx1"/>
                </a:solidFill>
                <a:latin typeface="Times New Roman" pitchFamily="18" charset="0"/>
                <a:cs typeface="Times New Roman" pitchFamily="18" charset="0"/>
              </a:rPr>
              <a:t>Focus on Organizational Change</a:t>
            </a:r>
          </a:p>
        </p:txBody>
      </p:sp>
      <p:sp>
        <p:nvSpPr>
          <p:cNvPr id="3" name="Content Placeholder 2"/>
          <p:cNvSpPr>
            <a:spLocks noGrp="1"/>
          </p:cNvSpPr>
          <p:nvPr>
            <p:ph sz="half" idx="1"/>
          </p:nvPr>
        </p:nvSpPr>
        <p:spPr/>
        <p:txBody>
          <a:bodyPr>
            <a:normAutofit lnSpcReduction="10000"/>
          </a:bodyPr>
          <a:lstStyle/>
          <a:p>
            <a:r>
              <a:rPr lang="en-US" dirty="0">
                <a:latin typeface="Times New Roman" pitchFamily="18" charset="0"/>
                <a:cs typeface="Times New Roman" pitchFamily="18" charset="0"/>
              </a:rPr>
              <a:t>The agenda for the topic entails issues associated with organizational change, including its significance to all stakeholders.</a:t>
            </a:r>
          </a:p>
          <a:p>
            <a:r>
              <a:rPr lang="en-US" dirty="0">
                <a:latin typeface="Times New Roman" pitchFamily="18" charset="0"/>
                <a:cs typeface="Times New Roman" pitchFamily="18" charset="0"/>
              </a:rPr>
              <a:t>Organizational change enables firms to succeed and grow, a situation that requires the utilization of new strategies</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pic>
        <p:nvPicPr>
          <p:cNvPr id="5" name="Content Placeholder 4"/>
          <p:cNvPicPr>
            <a:picLocks noGrp="1"/>
          </p:cNvPicPr>
          <p:nvPr>
            <p:ph sz="half" idx="2"/>
          </p:nvPr>
        </p:nvPicPr>
        <p:blipFill>
          <a:blip r:embed="rId3"/>
          <a:stretch>
            <a:fillRect/>
          </a:stretch>
        </p:blipFill>
        <p:spPr>
          <a:xfrm>
            <a:off x="4343401" y="2133600"/>
            <a:ext cx="4800600" cy="3810000"/>
          </a:xfrm>
          <a:prstGeom prst="rect">
            <a:avLst/>
          </a:prstGeom>
        </p:spPr>
      </p:pic>
    </p:spTree>
    <p:extLst>
      <p:ext uri="{BB962C8B-B14F-4D97-AF65-F5344CB8AC3E}">
        <p14:creationId xmlns:p14="http://schemas.microsoft.com/office/powerpoint/2010/main" val="608303447"/>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85088"/>
          </a:xfrm>
        </p:spPr>
        <p:txBody>
          <a:bodyPr/>
          <a:lstStyle/>
          <a:p>
            <a:pPr algn="ctr"/>
            <a:r>
              <a:rPr lang="en-US" b="1" dirty="0" smtClean="0">
                <a:solidFill>
                  <a:schemeClr val="tx1"/>
                </a:solidFill>
                <a:latin typeface="Times New Roman" pitchFamily="18" charset="0"/>
                <a:cs typeface="Times New Roman" pitchFamily="18" charset="0"/>
              </a:rPr>
              <a:t>Introduction</a:t>
            </a:r>
            <a:endParaRPr lang="en-US" b="1" dirty="0">
              <a:solidFill>
                <a:schemeClr val="tx1"/>
              </a:solidFill>
              <a:latin typeface="Times New Roman" pitchFamily="18" charset="0"/>
              <a:cs typeface="Times New Roman" pitchFamily="18" charset="0"/>
            </a:endParaRPr>
          </a:p>
        </p:txBody>
      </p:sp>
      <p:sp>
        <p:nvSpPr>
          <p:cNvPr id="3" name="Content Placeholder 2"/>
          <p:cNvSpPr>
            <a:spLocks noGrp="1"/>
          </p:cNvSpPr>
          <p:nvPr>
            <p:ph sz="half" idx="1"/>
          </p:nvPr>
        </p:nvSpPr>
        <p:spPr/>
        <p:txBody>
          <a:bodyPr/>
          <a:lstStyle/>
          <a:p>
            <a:r>
              <a:rPr lang="en-US" dirty="0">
                <a:latin typeface="Times New Roman" pitchFamily="18" charset="0"/>
                <a:cs typeface="Times New Roman" pitchFamily="18" charset="0"/>
              </a:rPr>
              <a:t>The organization under consideration moved to a WFH (work from home) model recently due to the pandemic.</a:t>
            </a:r>
          </a:p>
          <a:p>
            <a:r>
              <a:rPr lang="en-US" dirty="0">
                <a:latin typeface="Times New Roman" pitchFamily="18" charset="0"/>
                <a:cs typeface="Times New Roman" pitchFamily="18" charset="0"/>
              </a:rPr>
              <a:t>The WFH model has proved its significance in bringing success to the organization during the pandemic</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pic>
        <p:nvPicPr>
          <p:cNvPr id="5" name="Content Placeholder 4"/>
          <p:cNvPicPr>
            <a:picLocks noGrp="1"/>
          </p:cNvPicPr>
          <p:nvPr>
            <p:ph sz="half" idx="2"/>
          </p:nvPr>
        </p:nvPicPr>
        <p:blipFill>
          <a:blip r:embed="rId3"/>
          <a:stretch>
            <a:fillRect/>
          </a:stretch>
        </p:blipFill>
        <p:spPr>
          <a:xfrm>
            <a:off x="4343400" y="2209800"/>
            <a:ext cx="4800599" cy="3733800"/>
          </a:xfrm>
          <a:prstGeom prst="rect">
            <a:avLst/>
          </a:prstGeom>
        </p:spPr>
      </p:pic>
    </p:spTree>
    <p:extLst>
      <p:ext uri="{BB962C8B-B14F-4D97-AF65-F5344CB8AC3E}">
        <p14:creationId xmlns:p14="http://schemas.microsoft.com/office/powerpoint/2010/main" val="1426990469"/>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08888"/>
          </a:xfrm>
        </p:spPr>
        <p:txBody>
          <a:bodyPr>
            <a:normAutofit fontScale="90000"/>
          </a:bodyPr>
          <a:lstStyle/>
          <a:p>
            <a:pPr algn="ctr"/>
            <a:r>
              <a:rPr lang="en-US" b="1" dirty="0">
                <a:solidFill>
                  <a:schemeClr val="tx1"/>
                </a:solidFill>
                <a:latin typeface="Times New Roman" pitchFamily="18" charset="0"/>
                <a:cs typeface="Times New Roman" pitchFamily="18" charset="0"/>
              </a:rPr>
              <a:t>Most Effective Leadership Styles</a:t>
            </a:r>
          </a:p>
        </p:txBody>
      </p:sp>
      <p:sp>
        <p:nvSpPr>
          <p:cNvPr id="3" name="Content Placeholder 2"/>
          <p:cNvSpPr>
            <a:spLocks noGrp="1"/>
          </p:cNvSpPr>
          <p:nvPr>
            <p:ph sz="half" idx="1"/>
          </p:nvPr>
        </p:nvSpPr>
        <p:spPr/>
        <p:txBody>
          <a:bodyPr>
            <a:normAutofit fontScale="92500"/>
          </a:bodyPr>
          <a:lstStyle/>
          <a:p>
            <a:r>
              <a:rPr lang="en-US" dirty="0">
                <a:latin typeface="Times New Roman" pitchFamily="18" charset="0"/>
                <a:cs typeface="Times New Roman" pitchFamily="18" charset="0"/>
              </a:rPr>
              <a:t>The adoption of transformative and servant leadership styles would help to continue the success of the WFH model.</a:t>
            </a:r>
          </a:p>
          <a:p>
            <a:r>
              <a:rPr lang="en-US" dirty="0">
                <a:latin typeface="Times New Roman" pitchFamily="18" charset="0"/>
                <a:cs typeface="Times New Roman" pitchFamily="18" charset="0"/>
              </a:rPr>
              <a:t>The two types of leadership styles engage all stakeholders, including employees, which can encourage the suggested changes</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pic>
        <p:nvPicPr>
          <p:cNvPr id="5" name="Content Placeholder 4"/>
          <p:cNvPicPr>
            <a:picLocks noGrp="1"/>
          </p:cNvPicPr>
          <p:nvPr>
            <p:ph sz="half" idx="2"/>
          </p:nvPr>
        </p:nvPicPr>
        <p:blipFill>
          <a:blip r:embed="rId3"/>
          <a:stretch>
            <a:fillRect/>
          </a:stretch>
        </p:blipFill>
        <p:spPr>
          <a:xfrm>
            <a:off x="4572000" y="2133600"/>
            <a:ext cx="4572000" cy="4038599"/>
          </a:xfrm>
          <a:prstGeom prst="rect">
            <a:avLst/>
          </a:prstGeom>
        </p:spPr>
      </p:pic>
    </p:spTree>
    <p:extLst>
      <p:ext uri="{BB962C8B-B14F-4D97-AF65-F5344CB8AC3E}">
        <p14:creationId xmlns:p14="http://schemas.microsoft.com/office/powerpoint/2010/main" val="653743502"/>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pPr algn="ctr"/>
            <a:r>
              <a:rPr lang="en-US" b="1" dirty="0">
                <a:solidFill>
                  <a:schemeClr val="tx1"/>
                </a:solidFill>
                <a:latin typeface="Times New Roman" pitchFamily="18" charset="0"/>
                <a:cs typeface="Times New Roman" pitchFamily="18" charset="0"/>
              </a:rPr>
              <a:t>Managers’ Tactics to Influence Behaviors</a:t>
            </a:r>
          </a:p>
        </p:txBody>
      </p:sp>
      <p:sp>
        <p:nvSpPr>
          <p:cNvPr id="3" name="Content Placeholder 2"/>
          <p:cNvSpPr>
            <a:spLocks noGrp="1"/>
          </p:cNvSpPr>
          <p:nvPr>
            <p:ph sz="half" idx="1"/>
          </p:nvPr>
        </p:nvSpPr>
        <p:spPr/>
        <p:txBody>
          <a:bodyPr>
            <a:normAutofit/>
          </a:bodyPr>
          <a:lstStyle/>
          <a:p>
            <a:r>
              <a:rPr lang="en-US" dirty="0">
                <a:latin typeface="Times New Roman" pitchFamily="18" charset="0"/>
                <a:cs typeface="Times New Roman" pitchFamily="18" charset="0"/>
              </a:rPr>
              <a:t>Managers can use tactics such as behavior modeling and constructive feedback in order to influence individual conducts within the firm.</a:t>
            </a:r>
          </a:p>
          <a:p>
            <a:r>
              <a:rPr lang="en-US" dirty="0">
                <a:latin typeface="Times New Roman" pitchFamily="18" charset="0"/>
                <a:cs typeface="Times New Roman" pitchFamily="18" charset="0"/>
              </a:rPr>
              <a:t>The adoption of such tactics would convince all employees to “buy-in” and support the WFH model</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pic>
        <p:nvPicPr>
          <p:cNvPr id="5" name="Content Placeholder 4"/>
          <p:cNvPicPr>
            <a:picLocks noGrp="1"/>
          </p:cNvPicPr>
          <p:nvPr>
            <p:ph sz="half" idx="2"/>
          </p:nvPr>
        </p:nvPicPr>
        <p:blipFill>
          <a:blip r:embed="rId3"/>
          <a:stretch>
            <a:fillRect/>
          </a:stretch>
        </p:blipFill>
        <p:spPr>
          <a:xfrm>
            <a:off x="4724400" y="2133600"/>
            <a:ext cx="4343400" cy="3886200"/>
          </a:xfrm>
          <a:prstGeom prst="rect">
            <a:avLst/>
          </a:prstGeom>
        </p:spPr>
      </p:pic>
    </p:spTree>
    <p:extLst>
      <p:ext uri="{BB962C8B-B14F-4D97-AF65-F5344CB8AC3E}">
        <p14:creationId xmlns:p14="http://schemas.microsoft.com/office/powerpoint/2010/main" val="1595182981"/>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pPr algn="ctr"/>
            <a:r>
              <a:rPr lang="en-US" sz="6000" b="1" dirty="0" smtClean="0">
                <a:solidFill>
                  <a:schemeClr val="tx1"/>
                </a:solidFill>
                <a:latin typeface="Times New Roman" pitchFamily="18" charset="0"/>
                <a:cs typeface="Times New Roman" pitchFamily="18" charset="0"/>
              </a:rPr>
              <a:t>Cont’d</a:t>
            </a:r>
            <a:endParaRPr lang="en-US" sz="6000" b="1" dirty="0">
              <a:solidFill>
                <a:schemeClr val="tx1"/>
              </a:solidFill>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fontScale="92500" lnSpcReduction="10000"/>
          </a:bodyPr>
          <a:lstStyle/>
          <a:p>
            <a:r>
              <a:rPr lang="en-US" dirty="0">
                <a:latin typeface="Times New Roman" pitchFamily="18" charset="0"/>
                <a:cs typeface="Times New Roman" pitchFamily="18" charset="0"/>
              </a:rPr>
              <a:t>The adoption of regular communication using the appropriate channels can influence individual conducts within the organization.</a:t>
            </a:r>
          </a:p>
          <a:p>
            <a:r>
              <a:rPr lang="en-US" dirty="0">
                <a:latin typeface="Times New Roman" pitchFamily="18" charset="0"/>
                <a:cs typeface="Times New Roman" pitchFamily="18" charset="0"/>
              </a:rPr>
              <a:t>Equally, other tactics that managers can use include personal appeals, consultations, and forming coalitions or teams with employees</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pic>
        <p:nvPicPr>
          <p:cNvPr id="5" name="Content Placeholder 4"/>
          <p:cNvPicPr>
            <a:picLocks noGrp="1"/>
          </p:cNvPicPr>
          <p:nvPr>
            <p:ph sz="half" idx="2"/>
          </p:nvPr>
        </p:nvPicPr>
        <p:blipFill>
          <a:blip r:embed="rId3"/>
          <a:stretch>
            <a:fillRect/>
          </a:stretch>
        </p:blipFill>
        <p:spPr>
          <a:xfrm>
            <a:off x="4267200" y="2133600"/>
            <a:ext cx="4876800" cy="3733800"/>
          </a:xfrm>
          <a:prstGeom prst="rect">
            <a:avLst/>
          </a:prstGeom>
        </p:spPr>
      </p:pic>
    </p:spTree>
    <p:extLst>
      <p:ext uri="{BB962C8B-B14F-4D97-AF65-F5344CB8AC3E}">
        <p14:creationId xmlns:p14="http://schemas.microsoft.com/office/powerpoint/2010/main" val="1774136291"/>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pPr algn="ctr"/>
            <a:r>
              <a:rPr lang="en-US" b="1" dirty="0">
                <a:solidFill>
                  <a:schemeClr val="tx1"/>
                </a:solidFill>
                <a:latin typeface="Times New Roman" pitchFamily="18" charset="0"/>
                <a:cs typeface="Times New Roman" pitchFamily="18" charset="0"/>
              </a:rPr>
              <a:t>The Importance of Managers’ Contribution</a:t>
            </a:r>
          </a:p>
        </p:txBody>
      </p:sp>
      <p:sp>
        <p:nvSpPr>
          <p:cNvPr id="3" name="Content Placeholder 2"/>
          <p:cNvSpPr>
            <a:spLocks noGrp="1"/>
          </p:cNvSpPr>
          <p:nvPr>
            <p:ph sz="half" idx="1"/>
          </p:nvPr>
        </p:nvSpPr>
        <p:spPr/>
        <p:txBody>
          <a:bodyPr>
            <a:normAutofit fontScale="92500"/>
          </a:bodyPr>
          <a:lstStyle/>
          <a:p>
            <a:r>
              <a:rPr lang="en-US" dirty="0">
                <a:latin typeface="Times New Roman" pitchFamily="18" charset="0"/>
                <a:cs typeface="Times New Roman" pitchFamily="18" charset="0"/>
              </a:rPr>
              <a:t>Every manager helps to provide leadership to others, which could help the organization’s employees embrace the WFH initiative.</a:t>
            </a:r>
          </a:p>
          <a:p>
            <a:r>
              <a:rPr lang="en-US" dirty="0">
                <a:latin typeface="Times New Roman" pitchFamily="18" charset="0"/>
                <a:cs typeface="Times New Roman" pitchFamily="18" charset="0"/>
              </a:rPr>
              <a:t>The desire to adopt the WFH model would require the managers to set clear goals that would enable employees to appreciate WFH</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pic>
        <p:nvPicPr>
          <p:cNvPr id="5" name="Content Placeholder 4"/>
          <p:cNvPicPr>
            <a:picLocks noGrp="1"/>
          </p:cNvPicPr>
          <p:nvPr>
            <p:ph sz="half" idx="2"/>
          </p:nvPr>
        </p:nvPicPr>
        <p:blipFill>
          <a:blip r:embed="rId3"/>
          <a:stretch>
            <a:fillRect/>
          </a:stretch>
        </p:blipFill>
        <p:spPr>
          <a:xfrm>
            <a:off x="4648200" y="2133600"/>
            <a:ext cx="4495800" cy="3581400"/>
          </a:xfrm>
          <a:prstGeom prst="rect">
            <a:avLst/>
          </a:prstGeom>
        </p:spPr>
      </p:pic>
    </p:spTree>
    <p:extLst>
      <p:ext uri="{BB962C8B-B14F-4D97-AF65-F5344CB8AC3E}">
        <p14:creationId xmlns:p14="http://schemas.microsoft.com/office/powerpoint/2010/main" val="3838672327"/>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pPr algn="ctr"/>
            <a:r>
              <a:rPr lang="en-US" sz="5400" b="1" dirty="0" smtClean="0">
                <a:solidFill>
                  <a:schemeClr val="tx1"/>
                </a:solidFill>
                <a:latin typeface="Times New Roman" pitchFamily="18" charset="0"/>
                <a:cs typeface="Times New Roman" pitchFamily="18" charset="0"/>
              </a:rPr>
              <a:t>Cont’d</a:t>
            </a:r>
            <a:endParaRPr lang="en-US" sz="5400" b="1" dirty="0">
              <a:solidFill>
                <a:schemeClr val="tx1"/>
              </a:solidFill>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fontScale="92500" lnSpcReduction="10000"/>
          </a:bodyPr>
          <a:lstStyle/>
          <a:p>
            <a:r>
              <a:rPr lang="en-US" dirty="0">
                <a:latin typeface="Times New Roman" pitchFamily="18" charset="0"/>
                <a:cs typeface="Times New Roman" pitchFamily="18" charset="0"/>
              </a:rPr>
              <a:t>The managers’ conduct that focuses on the coordination of employees’ activities and delegating responsibilities would lead the organization through the WFH initiative.</a:t>
            </a:r>
          </a:p>
          <a:p>
            <a:r>
              <a:rPr lang="en-US" dirty="0">
                <a:latin typeface="Times New Roman" pitchFamily="18" charset="0"/>
                <a:cs typeface="Times New Roman" pitchFamily="18" charset="0"/>
              </a:rPr>
              <a:t>Equally, the involvement of employees in decision-making processes would help to embrace new changes such as the WFH model</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pic>
        <p:nvPicPr>
          <p:cNvPr id="5" name="Content Placeholder 4"/>
          <p:cNvPicPr>
            <a:picLocks noGrp="1"/>
          </p:cNvPicPr>
          <p:nvPr>
            <p:ph sz="half" idx="2"/>
          </p:nvPr>
        </p:nvPicPr>
        <p:blipFill>
          <a:blip r:embed="rId3"/>
          <a:stretch>
            <a:fillRect/>
          </a:stretch>
        </p:blipFill>
        <p:spPr>
          <a:xfrm>
            <a:off x="4495800" y="2133600"/>
            <a:ext cx="4648200" cy="3733799"/>
          </a:xfrm>
          <a:prstGeom prst="rect">
            <a:avLst/>
          </a:prstGeom>
        </p:spPr>
      </p:pic>
    </p:spTree>
    <p:extLst>
      <p:ext uri="{BB962C8B-B14F-4D97-AF65-F5344CB8AC3E}">
        <p14:creationId xmlns:p14="http://schemas.microsoft.com/office/powerpoint/2010/main" val="541419830"/>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08888"/>
          </a:xfrm>
        </p:spPr>
        <p:txBody>
          <a:bodyPr/>
          <a:lstStyle/>
          <a:p>
            <a:pPr algn="ctr"/>
            <a:r>
              <a:rPr lang="en-US" b="1" dirty="0" smtClean="0">
                <a:solidFill>
                  <a:schemeClr val="tx1"/>
                </a:solidFill>
                <a:latin typeface="Times New Roman" pitchFamily="18" charset="0"/>
                <a:cs typeface="Times New Roman" pitchFamily="18" charset="0"/>
              </a:rPr>
              <a:t>Conclusion</a:t>
            </a:r>
            <a:endParaRPr lang="en-US" b="1" dirty="0">
              <a:solidFill>
                <a:schemeClr val="tx1"/>
              </a:solidFill>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a:bodyPr>
          <a:lstStyle/>
          <a:p>
            <a:r>
              <a:rPr lang="en-US" dirty="0">
                <a:latin typeface="Times New Roman" pitchFamily="18" charset="0"/>
                <a:cs typeface="Times New Roman" pitchFamily="18" charset="0"/>
              </a:rPr>
              <a:t>The management can convince all employees to embrace the WFH model by engaging them during the change process.</a:t>
            </a:r>
          </a:p>
          <a:p>
            <a:r>
              <a:rPr lang="en-US" dirty="0">
                <a:latin typeface="Times New Roman" pitchFamily="18" charset="0"/>
                <a:cs typeface="Times New Roman" pitchFamily="18" charset="0"/>
              </a:rPr>
              <a:t>The adoption of transformative and servant leadership styles could help managers to convince employees accept WFH</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pic>
        <p:nvPicPr>
          <p:cNvPr id="5" name="Content Placeholder 4"/>
          <p:cNvPicPr>
            <a:picLocks noGrp="1"/>
          </p:cNvPicPr>
          <p:nvPr>
            <p:ph sz="half" idx="2"/>
          </p:nvPr>
        </p:nvPicPr>
        <p:blipFill>
          <a:blip r:embed="rId3"/>
          <a:stretch>
            <a:fillRect/>
          </a:stretch>
        </p:blipFill>
        <p:spPr>
          <a:xfrm>
            <a:off x="4495800" y="2133600"/>
            <a:ext cx="4648200" cy="3906327"/>
          </a:xfrm>
          <a:prstGeom prst="rect">
            <a:avLst/>
          </a:prstGeom>
        </p:spPr>
      </p:pic>
    </p:spTree>
    <p:extLst>
      <p:ext uri="{BB962C8B-B14F-4D97-AF65-F5344CB8AC3E}">
        <p14:creationId xmlns:p14="http://schemas.microsoft.com/office/powerpoint/2010/main" val="1086955342"/>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08888"/>
          </a:xfrm>
        </p:spPr>
        <p:txBody>
          <a:bodyPr>
            <a:normAutofit/>
          </a:bodyPr>
          <a:lstStyle/>
          <a:p>
            <a:pPr algn="ctr"/>
            <a:r>
              <a:rPr lang="en-US" sz="5400" b="1" dirty="0" smtClean="0">
                <a:solidFill>
                  <a:schemeClr val="tx1"/>
                </a:solidFill>
                <a:latin typeface="Times New Roman" pitchFamily="18" charset="0"/>
                <a:cs typeface="Times New Roman" pitchFamily="18" charset="0"/>
              </a:rPr>
              <a:t>References</a:t>
            </a:r>
            <a:endParaRPr lang="en-US" sz="54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r>
              <a:rPr lang="en-US" dirty="0">
                <a:latin typeface="Times New Roman" pitchFamily="18" charset="0"/>
                <a:cs typeface="Times New Roman" pitchFamily="18" charset="0"/>
              </a:rPr>
              <a:t>Al-Haddad, S., &amp; </a:t>
            </a:r>
            <a:r>
              <a:rPr lang="en-US" dirty="0" err="1">
                <a:latin typeface="Times New Roman" pitchFamily="18" charset="0"/>
                <a:cs typeface="Times New Roman" pitchFamily="18" charset="0"/>
              </a:rPr>
              <a:t>Kotnour</a:t>
            </a:r>
            <a:r>
              <a:rPr lang="en-US" dirty="0">
                <a:latin typeface="Times New Roman" pitchFamily="18" charset="0"/>
                <a:cs typeface="Times New Roman" pitchFamily="18" charset="0"/>
              </a:rPr>
              <a:t>, T. (2015). Integrating the organizational change literature: a model for successful change. </a:t>
            </a:r>
            <a:r>
              <a:rPr lang="en-US" i="1" dirty="0">
                <a:latin typeface="Times New Roman" pitchFamily="18" charset="0"/>
                <a:cs typeface="Times New Roman" pitchFamily="18" charset="0"/>
              </a:rPr>
              <a:t>Journal of Organizational Change Management</a:t>
            </a:r>
            <a:r>
              <a:rPr lang="en-US" dirty="0">
                <a:latin typeface="Times New Roman" pitchFamily="18" charset="0"/>
                <a:cs typeface="Times New Roman" pitchFamily="18" charset="0"/>
              </a:rPr>
              <a:t>, 28(2), 234-262.</a:t>
            </a:r>
          </a:p>
          <a:p>
            <a:r>
              <a:rPr lang="en-US" dirty="0" err="1">
                <a:latin typeface="Times New Roman" pitchFamily="18" charset="0"/>
                <a:cs typeface="Times New Roman" pitchFamily="18" charset="0"/>
              </a:rPr>
              <a:t>Gandolfi</a:t>
            </a:r>
            <a:r>
              <a:rPr lang="en-US" dirty="0">
                <a:latin typeface="Times New Roman" pitchFamily="18" charset="0"/>
                <a:cs typeface="Times New Roman" pitchFamily="18" charset="0"/>
              </a:rPr>
              <a:t>, F., &amp; Stone, S. (2018). Leadership, leadership styles, and servant leadership. </a:t>
            </a:r>
            <a:r>
              <a:rPr lang="en-US" i="1" dirty="0">
                <a:latin typeface="Times New Roman" pitchFamily="18" charset="0"/>
                <a:cs typeface="Times New Roman" pitchFamily="18" charset="0"/>
              </a:rPr>
              <a:t>Journal of Management Research</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18</a:t>
            </a:r>
            <a:r>
              <a:rPr lang="en-US" dirty="0">
                <a:latin typeface="Times New Roman" pitchFamily="18" charset="0"/>
                <a:cs typeface="Times New Roman" pitchFamily="18" charset="0"/>
              </a:rPr>
              <a:t>(4), 261-269.</a:t>
            </a:r>
          </a:p>
          <a:p>
            <a:r>
              <a:rPr lang="en-US" dirty="0">
                <a:latin typeface="Times New Roman" pitchFamily="18" charset="0"/>
                <a:cs typeface="Times New Roman" pitchFamily="18" charset="0"/>
              </a:rPr>
              <a:t>Juarez </a:t>
            </a:r>
            <a:r>
              <a:rPr lang="en-US" dirty="0" err="1">
                <a:latin typeface="Times New Roman" pitchFamily="18" charset="0"/>
                <a:cs typeface="Times New Roman" pitchFamily="18" charset="0"/>
              </a:rPr>
              <a:t>Tarraga</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Santandreu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Mascarell</a:t>
            </a:r>
            <a:r>
              <a:rPr lang="en-US" dirty="0">
                <a:latin typeface="Times New Roman" pitchFamily="18" charset="0"/>
                <a:cs typeface="Times New Roman" pitchFamily="18" charset="0"/>
              </a:rPr>
              <a:t>, C., &amp; Marin Garcia, J. A. (2019). What are the main concerns of human resource managers in organizations?. </a:t>
            </a:r>
            <a:r>
              <a:rPr lang="en-US" i="1" dirty="0">
                <a:latin typeface="Times New Roman" pitchFamily="18" charset="0"/>
                <a:cs typeface="Times New Roman" pitchFamily="18" charset="0"/>
              </a:rPr>
              <a:t>Intangible Capital</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15</a:t>
            </a:r>
            <a:r>
              <a:rPr lang="en-US" dirty="0">
                <a:latin typeface="Times New Roman" pitchFamily="18" charset="0"/>
                <a:cs typeface="Times New Roman" pitchFamily="18" charset="0"/>
              </a:rPr>
              <a:t>(1), 72-95.</a:t>
            </a:r>
          </a:p>
          <a:p>
            <a:r>
              <a:rPr lang="en-US" dirty="0">
                <a:latin typeface="Times New Roman" pitchFamily="18" charset="0"/>
                <a:cs typeface="Times New Roman" pitchFamily="18" charset="0"/>
              </a:rPr>
              <a:t>Rodrigues, A., </a:t>
            </a:r>
            <a:r>
              <a:rPr lang="en-US" dirty="0" err="1">
                <a:latin typeface="Times New Roman" pitchFamily="18" charset="0"/>
                <a:cs typeface="Times New Roman" pitchFamily="18" charset="0"/>
              </a:rPr>
              <a:t>Azevedo</a:t>
            </a:r>
            <a:r>
              <a:rPr lang="en-US" dirty="0">
                <a:latin typeface="Times New Roman" pitchFamily="18" charset="0"/>
                <a:cs typeface="Times New Roman" pitchFamily="18" charset="0"/>
              </a:rPr>
              <a:t>, C., &amp; </a:t>
            </a:r>
            <a:r>
              <a:rPr lang="en-US" dirty="0" err="1">
                <a:latin typeface="Times New Roman" pitchFamily="18" charset="0"/>
                <a:cs typeface="Times New Roman" pitchFamily="18" charset="0"/>
              </a:rPr>
              <a:t>Calvo</a:t>
            </a:r>
            <a:r>
              <a:rPr lang="en-US" dirty="0">
                <a:latin typeface="Times New Roman" pitchFamily="18" charset="0"/>
                <a:cs typeface="Times New Roman" pitchFamily="18" charset="0"/>
              </a:rPr>
              <a:t>, V. (2016). Internal communication in organizations: Practical instruments to help the shift change. </a:t>
            </a:r>
            <a:r>
              <a:rPr lang="en-US" i="1" dirty="0" err="1">
                <a:latin typeface="Times New Roman" pitchFamily="18" charset="0"/>
                <a:cs typeface="Times New Roman" pitchFamily="18" charset="0"/>
              </a:rPr>
              <a:t>Millenium</a:t>
            </a:r>
            <a:r>
              <a:rPr lang="en-US" i="1" dirty="0">
                <a:latin typeface="Times New Roman" pitchFamily="18" charset="0"/>
                <a:cs typeface="Times New Roman" pitchFamily="18" charset="0"/>
              </a:rPr>
              <a:t>-Journal of Education, Technologies, and Health</a:t>
            </a:r>
            <a:r>
              <a:rPr lang="en-US" dirty="0">
                <a:latin typeface="Times New Roman" pitchFamily="18" charset="0"/>
                <a:cs typeface="Times New Roman" pitchFamily="18" charset="0"/>
              </a:rPr>
              <a:t>, 105-114.</a:t>
            </a:r>
          </a:p>
        </p:txBody>
      </p:sp>
    </p:spTree>
    <p:extLst>
      <p:ext uri="{BB962C8B-B14F-4D97-AF65-F5344CB8AC3E}">
        <p14:creationId xmlns:p14="http://schemas.microsoft.com/office/powerpoint/2010/main" val="570280311"/>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85088"/>
          </a:xfrm>
        </p:spPr>
        <p:txBody>
          <a:bodyPr>
            <a:normAutofit/>
          </a:bodyPr>
          <a:lstStyle/>
          <a:p>
            <a:pPr algn="ctr"/>
            <a:r>
              <a:rPr lang="en-US" sz="5400" b="1" dirty="0" smtClean="0">
                <a:solidFill>
                  <a:schemeClr val="tx1"/>
                </a:solidFill>
                <a:latin typeface="Times New Roman" pitchFamily="18" charset="0"/>
                <a:cs typeface="Times New Roman" pitchFamily="18" charset="0"/>
              </a:rPr>
              <a:t>Cont’d</a:t>
            </a:r>
            <a:endParaRPr lang="en-US" sz="54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err="1">
                <a:latin typeface="Times New Roman" pitchFamily="18" charset="0"/>
                <a:cs typeface="Times New Roman" pitchFamily="18" charset="0"/>
              </a:rPr>
              <a:t>Secchi</a:t>
            </a:r>
            <a:r>
              <a:rPr lang="en-US" dirty="0">
                <a:latin typeface="Times New Roman" pitchFamily="18" charset="0"/>
                <a:cs typeface="Times New Roman" pitchFamily="18" charset="0"/>
              </a:rPr>
              <a:t>, D. (2015). A case for agent-based models in organizational behavior and team research. </a:t>
            </a:r>
            <a:r>
              <a:rPr lang="en-US" i="1" dirty="0">
                <a:latin typeface="Times New Roman" pitchFamily="18" charset="0"/>
                <a:cs typeface="Times New Roman" pitchFamily="18" charset="0"/>
              </a:rPr>
              <a:t>Team Performance Management, 21</a:t>
            </a:r>
            <a:r>
              <a:rPr lang="en-US" dirty="0">
                <a:latin typeface="Times New Roman" pitchFamily="18" charset="0"/>
                <a:cs typeface="Times New Roman" pitchFamily="18" charset="0"/>
              </a:rPr>
              <a:t>(1/2), 37-50.</a:t>
            </a:r>
          </a:p>
          <a:p>
            <a:r>
              <a:rPr lang="en-US" dirty="0">
                <a:latin typeface="Times New Roman" pitchFamily="18" charset="0"/>
                <a:cs typeface="Times New Roman" pitchFamily="18" charset="0"/>
              </a:rPr>
              <a:t>Sun, R., &amp; Henderson, A. C. (2017). Transformational leadership and organizational processes: Influencing public performance. </a:t>
            </a:r>
            <a:r>
              <a:rPr lang="en-US" i="1" dirty="0">
                <a:latin typeface="Times New Roman" pitchFamily="18" charset="0"/>
                <a:cs typeface="Times New Roman" pitchFamily="18" charset="0"/>
              </a:rPr>
              <a:t>Public Administration Review</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77</a:t>
            </a:r>
            <a:r>
              <a:rPr lang="en-US" dirty="0">
                <a:latin typeface="Times New Roman" pitchFamily="18" charset="0"/>
                <a:cs typeface="Times New Roman" pitchFamily="18" charset="0"/>
              </a:rPr>
              <a:t>(4), 554-565.</a:t>
            </a:r>
          </a:p>
          <a:p>
            <a:r>
              <a:rPr lang="en-US" dirty="0" err="1">
                <a:latin typeface="Times New Roman" pitchFamily="18" charset="0"/>
                <a:cs typeface="Times New Roman" pitchFamily="18" charset="0"/>
              </a:rPr>
              <a:t>Uvhagen</a:t>
            </a:r>
            <a:r>
              <a:rPr lang="en-US" dirty="0">
                <a:latin typeface="Times New Roman" pitchFamily="18" charset="0"/>
                <a:cs typeface="Times New Roman" pitchFamily="18" charset="0"/>
              </a:rPr>
              <a:t>, H., </a:t>
            </a:r>
            <a:r>
              <a:rPr lang="en-US" dirty="0" err="1">
                <a:latin typeface="Times New Roman" pitchFamily="18" charset="0"/>
                <a:cs typeface="Times New Roman" pitchFamily="18" charset="0"/>
              </a:rPr>
              <a:t>Hasson</a:t>
            </a:r>
            <a:r>
              <a:rPr lang="en-US" dirty="0">
                <a:latin typeface="Times New Roman" pitchFamily="18" charset="0"/>
                <a:cs typeface="Times New Roman" pitchFamily="18" charset="0"/>
              </a:rPr>
              <a:t>, H., Hansson, J., &amp; von </a:t>
            </a:r>
            <a:r>
              <a:rPr lang="en-US" dirty="0" err="1">
                <a:latin typeface="Times New Roman" pitchFamily="18" charset="0"/>
                <a:cs typeface="Times New Roman" pitchFamily="18" charset="0"/>
              </a:rPr>
              <a:t>Knorring</a:t>
            </a:r>
            <a:r>
              <a:rPr lang="en-US" dirty="0">
                <a:latin typeface="Times New Roman" pitchFamily="18" charset="0"/>
                <a:cs typeface="Times New Roman" pitchFamily="18" charset="0"/>
              </a:rPr>
              <a:t>, M. (2018). Leading top-down implementation processes: A qualitative study on the role of managers. </a:t>
            </a:r>
            <a:r>
              <a:rPr lang="en-US" i="1" dirty="0">
                <a:latin typeface="Times New Roman" pitchFamily="18" charset="0"/>
                <a:cs typeface="Times New Roman" pitchFamily="18" charset="0"/>
              </a:rPr>
              <a:t>BMC Health Services Research</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18</a:t>
            </a:r>
            <a:r>
              <a:rPr lang="en-US" dirty="0">
                <a:latin typeface="Times New Roman" pitchFamily="18" charset="0"/>
                <a:cs typeface="Times New Roman" pitchFamily="18" charset="0"/>
              </a:rPr>
              <a:t>(1), 1-9.</a:t>
            </a:r>
          </a:p>
        </p:txBody>
      </p:sp>
    </p:spTree>
    <p:extLst>
      <p:ext uri="{BB962C8B-B14F-4D97-AF65-F5344CB8AC3E}">
        <p14:creationId xmlns:p14="http://schemas.microsoft.com/office/powerpoint/2010/main" val="3024049096"/>
      </p:ext>
    </p:extLst>
  </p:cSld>
  <p:clrMapOvr>
    <a:masterClrMapping/>
  </p:clrMapOvr>
  <p:transition spd="slow">
    <p:cove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174</TotalTime>
  <Words>1610</Words>
  <Application>Microsoft Office PowerPoint</Application>
  <PresentationFormat>On-screen Show (4:3)</PresentationFormat>
  <Paragraphs>66</Paragraphs>
  <Slides>11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Constantia</vt:lpstr>
      <vt:lpstr>Times New Roman</vt:lpstr>
      <vt:lpstr>Wingdings 2</vt:lpstr>
      <vt:lpstr>Flow</vt:lpstr>
      <vt:lpstr>Organizational Change</vt:lpstr>
      <vt:lpstr>Focus on Organizational Change</vt:lpstr>
      <vt:lpstr>Introduction</vt:lpstr>
      <vt:lpstr>Most Effective Leadership Styles</vt:lpstr>
      <vt:lpstr>Managers’ Tactics to Influence Behaviors</vt:lpstr>
      <vt:lpstr>Cont’d</vt:lpstr>
      <vt:lpstr>The Importance of Managers’ Contribution</vt:lpstr>
      <vt:lpstr>Cont’d</vt:lpstr>
      <vt:lpstr>Conclusion</vt:lpstr>
      <vt:lpstr>References</vt:lpstr>
      <vt:lpstr>Cont’d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Change</dc:title>
  <dc:creator>GuestUser</dc:creator>
  <cp:lastModifiedBy>Windows User</cp:lastModifiedBy>
  <cp:revision>8</cp:revision>
  <dcterms:created xsi:type="dcterms:W3CDTF">2021-05-10T17:53:55Z</dcterms:created>
  <dcterms:modified xsi:type="dcterms:W3CDTF">2021-05-10T21:40:10Z</dcterms:modified>
</cp:coreProperties>
</file>